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329" r:id="rId3"/>
    <p:sldId id="261" r:id="rId4"/>
    <p:sldId id="333" r:id="rId5"/>
    <p:sldId id="258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C6470-1BDB-4630-8BEB-5A810D124AD0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6A99B-020D-4FC0-A37C-EB3EC1987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25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C7D71-9B7D-D74E-9440-FF1FD0464E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662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07EEF-54E1-1FCE-3EC7-C9AEEC3A62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C036C-3E93-8A71-D00D-2E0A3FE2B2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EABC5-6A87-5A38-612D-311C2FE56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BD568-21B1-B2E7-2718-786988CAE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319DE-8645-9BDE-9812-4085D9DC5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1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32836-2F83-1897-6B1D-F7DFFDCC0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A1BFBF-065B-6B85-A37E-1F5DB6F47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8968B-0F0F-5C60-AACF-1B3860E8F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0ED51-449E-6718-A36F-A53CE62B8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9D782-CF6A-8FBD-5733-095088A76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7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2D875E-C5AC-F9A3-0630-21F5A69AC7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31DF1F-73F5-D119-C95A-25F3F9B77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74E59-4443-28B0-7250-64BBFB474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70179-D3F1-8EDF-6AA5-EDF2FA459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1898A-F367-AE5A-DCC1-4D180991B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9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0662A-3A80-91FD-8C86-44748140A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D44B4-2B59-D17B-A56F-7BD21E173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D435C-D04F-D904-2A44-FC2732499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A6006-B071-B5EE-FB0E-3D84F54F7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D8417-EE14-706E-E22E-85CD8500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5ED79-A345-CC98-53A9-AEB07E00C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98235-8B5E-CD59-327D-92183E4D6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C3DE3-E87E-35B9-BCC6-9B5593463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C3776-C08F-ACCF-8F65-08DDAE64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5AC6C-9AE5-002A-8E71-AD540BF7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5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11C50-8FD3-A6ED-E076-51C15F16E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49A0F-FF49-D761-6774-969A3FA151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B60432-097B-4334-FD55-01F7D19A9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6B6A5-28F9-B87B-402B-F342D72AB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94394-2DE2-20F9-5297-11BE1FBB3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F2108-149C-A66D-5E44-17C7B7A4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0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E47D2-D29F-C5D0-9500-689C8815E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A9731-4566-B088-05B0-08ACB45EB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D387AB-3912-DE3A-3EAD-B4E168B0BD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226F61-D172-6198-5E6A-F35026126B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1554C4-D32C-5D8C-E7EE-017D0EBD43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975B86-3BE6-88A5-7029-F196752EB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9085F-078F-D9F9-EE67-B95F55700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B91453-91A1-A60E-AC71-BB3C28521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9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2069-5A4F-EED6-F326-C9A22A16A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E53E2D-6A99-F851-69E6-AC5F45CF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E4802A-EB0E-893A-12AE-8936AEC2E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61AAEA-7A6A-CB38-E0E9-34D41B3FB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3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7D9EBF-4D2E-3762-9258-843013B6C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1672F8-48BE-F429-6E5F-95A7051AA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8BF82E-7808-B5E1-FC17-55858621F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5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E3F15-6B8A-7D28-8593-578B10587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ACA75-A784-D464-5FCB-85A38918B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65ABF7-BB3B-30E7-8618-2366C7F843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AF2F8-4A68-51E8-E93F-E329752B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A298D6-CFAA-538F-4B90-D7D463BE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2AB55-F3D3-6E53-74EC-7B4E102B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3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9DF21-6B4E-0603-0C16-50619D6E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7AB24E-B658-D578-3F45-9FE9326509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04BB35-712A-B976-D2B9-E859AF805F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54C47-C564-D41F-2FEE-6656A247A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89796-0589-7D22-D16A-DBDF07E9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DDE71-131E-D7EF-0F80-8D42FEABF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7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9D1ED-B89D-3429-8323-7DBB14B94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61F771-AD47-3CC4-437A-D20C1BB9F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622A5-92DF-3D05-C5BF-936CC93ACA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A3B40-5B5D-4B51-8D5C-4E3BBFFD8DA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3ACDF-2B66-2F50-A01F-B6D87E447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BA938-91E2-9852-C95A-48C11E63C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1365B-94C0-47BA-8D9C-CCB8949C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3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035" y="153824"/>
            <a:ext cx="5732937" cy="67066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1328108"/>
            <a:ext cx="58040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Implementing the Strategic Action </a:t>
            </a:r>
            <a:r>
              <a:rPr lang="en-US" sz="3200" b="1" dirty="0" err="1"/>
              <a:t>Programme</a:t>
            </a:r>
            <a:r>
              <a:rPr lang="en-US" sz="3200" b="1" dirty="0"/>
              <a:t> for the South China Sea and Gulf of Thailand (SCS-SAP)</a:t>
            </a:r>
          </a:p>
          <a:p>
            <a:pPr algn="ctr"/>
            <a:endParaRPr lang="en-US" sz="3200" b="1" dirty="0"/>
          </a:p>
          <a:p>
            <a:pPr algn="ctr"/>
            <a:r>
              <a:rPr lang="en-US" sz="2400" b="1" dirty="0"/>
              <a:t>by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Anders </a:t>
            </a:r>
            <a:r>
              <a:rPr lang="en-US" sz="2400" b="1" dirty="0" err="1"/>
              <a:t>Poulsen</a:t>
            </a:r>
            <a:endParaRPr lang="en-US" sz="2400" b="1" dirty="0"/>
          </a:p>
          <a:p>
            <a:pPr algn="ctr"/>
            <a:r>
              <a:rPr lang="en-US" sz="2000" b="1" dirty="0"/>
              <a:t>Project Manager, SCS-SAP</a:t>
            </a:r>
          </a:p>
        </p:txBody>
      </p:sp>
    </p:spTree>
    <p:extLst>
      <p:ext uri="{BB962C8B-B14F-4D97-AF65-F5344CB8AC3E}">
        <p14:creationId xmlns:p14="http://schemas.microsoft.com/office/powerpoint/2010/main" val="51672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ral reef with fish and corals&#10;&#10;Description automatically generated">
            <a:extLst>
              <a:ext uri="{FF2B5EF4-FFF2-40B4-BE49-F238E27FC236}">
                <a16:creationId xmlns:a16="http://schemas.microsoft.com/office/drawing/2014/main" id="{B56C3AB8-1E76-4D28-1C97-2A11DFE59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61652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663F89-C437-E054-8E14-57BFCE35D3D2}"/>
              </a:ext>
            </a:extLst>
          </p:cNvPr>
          <p:cNvSpPr txBox="1"/>
          <p:nvPr/>
        </p:nvSpPr>
        <p:spPr>
          <a:xfrm>
            <a:off x="2253343" y="522514"/>
            <a:ext cx="7768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South China Sea SAP Project</a:t>
            </a:r>
            <a:endParaRPr lang="en-FR" sz="40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4204A8-257A-4227-E18D-FBCDF2E3CD2A}"/>
              </a:ext>
            </a:extLst>
          </p:cNvPr>
          <p:cNvSpPr txBox="1"/>
          <p:nvPr/>
        </p:nvSpPr>
        <p:spPr>
          <a:xfrm>
            <a:off x="1915014" y="1230400"/>
            <a:ext cx="97801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Six countries: Cambodia, China, Indonesia, Philippines, Thailand and Vietnam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Duration: 2018 – 2024                    2026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Funding: 15 mill USD, GEF International Waters </a:t>
            </a:r>
            <a:r>
              <a:rPr lang="en-US" sz="2800" dirty="0" err="1"/>
              <a:t>Programme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Implementing and Executing agencies: UNEP and UNOPS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Based on Transboundary Diagnostic Analysis (TDA) from 2000 and Strategic Action </a:t>
            </a:r>
            <a:r>
              <a:rPr lang="en-US" sz="2800" dirty="0" err="1"/>
              <a:t>Programme</a:t>
            </a:r>
            <a:r>
              <a:rPr lang="en-US" sz="2800" dirty="0"/>
              <a:t> (SAP) from 2008</a:t>
            </a:r>
            <a:endParaRPr lang="en-FR" sz="28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C2A752C-5695-67A1-3EA4-EF1C8621B88E}"/>
              </a:ext>
            </a:extLst>
          </p:cNvPr>
          <p:cNvCxnSpPr/>
          <p:nvPr/>
        </p:nvCxnSpPr>
        <p:spPr>
          <a:xfrm>
            <a:off x="1796143" y="6172200"/>
            <a:ext cx="10395857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0A3C1AE-0E2A-A1C5-DA49-5AE4A9CA3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040" y="4338943"/>
            <a:ext cx="4827592" cy="1676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E138ED-B2FB-5387-ACDA-7712575F4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4843" y="6248792"/>
            <a:ext cx="740663" cy="74066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5999E9-9AD6-9598-2CD2-A776BC3CB5CA}"/>
              </a:ext>
            </a:extLst>
          </p:cNvPr>
          <p:cNvCxnSpPr/>
          <p:nvPr/>
        </p:nvCxnSpPr>
        <p:spPr>
          <a:xfrm>
            <a:off x="6137583" y="2342109"/>
            <a:ext cx="76892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802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4" y="196553"/>
            <a:ext cx="12162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SCS-SAP Project: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675" y="1137630"/>
            <a:ext cx="93942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Component 1</a:t>
            </a:r>
            <a:r>
              <a:rPr lang="en-GB" sz="2800" dirty="0"/>
              <a:t>. </a:t>
            </a:r>
          </a:p>
          <a:p>
            <a:r>
              <a:rPr lang="en-GB" sz="2400" dirty="0"/>
              <a:t>Reducing habitat degradation and loss via national and local reforms to achieve Strategic Action Programme targets for coastal habitat management in the South China Sea </a:t>
            </a:r>
          </a:p>
          <a:p>
            <a:endParaRPr lang="en-GB" sz="2400" dirty="0"/>
          </a:p>
          <a:p>
            <a:r>
              <a:rPr lang="en-GB" sz="2800" b="1" dirty="0"/>
              <a:t>Component 2.</a:t>
            </a:r>
            <a:r>
              <a:rPr lang="en-GB" sz="2400" b="1" dirty="0"/>
              <a:t> </a:t>
            </a:r>
          </a:p>
          <a:p>
            <a:r>
              <a:rPr lang="en-GB" sz="2400" dirty="0"/>
              <a:t>Strengthening knowledge-based action planning for the management of coastal habitats and </a:t>
            </a:r>
            <a:r>
              <a:rPr lang="en-GB" sz="2400" b="1" dirty="0">
                <a:solidFill>
                  <a:srgbClr val="FF0000"/>
                </a:solidFill>
              </a:rPr>
              <a:t>land-based pollution </a:t>
            </a:r>
            <a:r>
              <a:rPr lang="en-GB" sz="2400" dirty="0"/>
              <a:t>to reduce environmental degradation of the South China Sea</a:t>
            </a:r>
          </a:p>
          <a:p>
            <a:endParaRPr lang="en-GB" sz="2400" dirty="0"/>
          </a:p>
          <a:p>
            <a:r>
              <a:rPr lang="en-GB" sz="2800" b="1" dirty="0"/>
              <a:t>Component 3.</a:t>
            </a:r>
            <a:r>
              <a:rPr lang="en-GB" sz="2800" dirty="0"/>
              <a:t> </a:t>
            </a:r>
          </a:p>
          <a:p>
            <a:r>
              <a:rPr lang="en-GB" sz="2400" dirty="0"/>
              <a:t>Facilitating regional and national level integration and cooperation for implementation of the South China Sea Strategic Action Programme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3242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8F4D12-786E-8317-84B1-C0F5797FE00A}"/>
              </a:ext>
            </a:extLst>
          </p:cNvPr>
          <p:cNvSpPr txBox="1"/>
          <p:nvPr/>
        </p:nvSpPr>
        <p:spPr>
          <a:xfrm>
            <a:off x="29154" y="196553"/>
            <a:ext cx="12162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SCS-SAP Project: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99DC97-19B2-343A-870F-D01071361930}"/>
              </a:ext>
            </a:extLst>
          </p:cNvPr>
          <p:cNvSpPr txBox="1"/>
          <p:nvPr/>
        </p:nvSpPr>
        <p:spPr>
          <a:xfrm>
            <a:off x="714674" y="1137630"/>
            <a:ext cx="10934781" cy="120032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Component 2: </a:t>
            </a:r>
            <a:r>
              <a:rPr lang="en-GB" sz="2400" dirty="0">
                <a:solidFill>
                  <a:schemeClr val="bg1"/>
                </a:solidFill>
              </a:rPr>
              <a:t>Strengthening knowledge-based action planning for the management of coastal habitats and </a:t>
            </a:r>
            <a:r>
              <a:rPr lang="en-GB" sz="2400" b="1" dirty="0">
                <a:solidFill>
                  <a:schemeClr val="bg1"/>
                </a:solidFill>
              </a:rPr>
              <a:t>land-based pollution </a:t>
            </a:r>
            <a:r>
              <a:rPr lang="en-GB" sz="2400" dirty="0">
                <a:solidFill>
                  <a:schemeClr val="bg1"/>
                </a:solidFill>
              </a:rPr>
              <a:t>to reduce environmental degradation of the South China Sea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C83C0C-CF06-5B96-346A-582F08925881}"/>
              </a:ext>
            </a:extLst>
          </p:cNvPr>
          <p:cNvSpPr txBox="1"/>
          <p:nvPr/>
        </p:nvSpPr>
        <p:spPr>
          <a:xfrm>
            <a:off x="1208449" y="2459237"/>
            <a:ext cx="10441006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Outcome 2.1: </a:t>
            </a:r>
            <a:r>
              <a:rPr lang="en-US" dirty="0">
                <a:solidFill>
                  <a:schemeClr val="bg1"/>
                </a:solidFill>
              </a:rPr>
              <a:t>Enhanced information-base for coastal habitat management, monitoring and action planning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5F4F3D-0891-5C4E-7240-C95145C28B7D}"/>
              </a:ext>
            </a:extLst>
          </p:cNvPr>
          <p:cNvSpPr txBox="1"/>
          <p:nvPr/>
        </p:nvSpPr>
        <p:spPr>
          <a:xfrm>
            <a:off x="1208449" y="2955877"/>
            <a:ext cx="10441006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Outcome 2.2: </a:t>
            </a:r>
            <a:r>
              <a:rPr lang="en-US" dirty="0">
                <a:solidFill>
                  <a:schemeClr val="bg1"/>
                </a:solidFill>
              </a:rPr>
              <a:t>Effective integration of regional science in the management of land-based pollution 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2E07A6-162F-F424-06EB-15D744F48006}"/>
              </a:ext>
            </a:extLst>
          </p:cNvPr>
          <p:cNvSpPr txBox="1"/>
          <p:nvPr/>
        </p:nvSpPr>
        <p:spPr>
          <a:xfrm>
            <a:off x="1208449" y="3452517"/>
            <a:ext cx="10441006" cy="6771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Outcome 2.3: </a:t>
            </a:r>
            <a:r>
              <a:rPr lang="en-US" dirty="0">
                <a:solidFill>
                  <a:schemeClr val="bg1"/>
                </a:solidFill>
              </a:rPr>
              <a:t>Strengthened and harmonized national policies and laws, and supporting financial mechanism, for the management of habitats and land-based sources of pollution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E5C0D3-0E4E-F07A-161C-32FF70CBEF7D}"/>
              </a:ext>
            </a:extLst>
          </p:cNvPr>
          <p:cNvSpPr txBox="1"/>
          <p:nvPr/>
        </p:nvSpPr>
        <p:spPr>
          <a:xfrm>
            <a:off x="1208449" y="4244930"/>
            <a:ext cx="10441006" cy="6771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Outcome 2.4: </a:t>
            </a:r>
            <a:r>
              <a:rPr lang="en-US" dirty="0">
                <a:solidFill>
                  <a:schemeClr val="bg1"/>
                </a:solidFill>
              </a:rPr>
              <a:t>Updated Total Economic Values of coastal habitats for use in development planning and decision-making and blue economy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91953D-E214-8E69-20F2-9134D0D9AE6A}"/>
              </a:ext>
            </a:extLst>
          </p:cNvPr>
          <p:cNvSpPr txBox="1"/>
          <p:nvPr/>
        </p:nvSpPr>
        <p:spPr>
          <a:xfrm>
            <a:off x="1208449" y="5037343"/>
            <a:ext cx="10441006" cy="6771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Outcome 2.5: </a:t>
            </a:r>
            <a:r>
              <a:rPr lang="en-US" dirty="0">
                <a:solidFill>
                  <a:schemeClr val="bg1"/>
                </a:solidFill>
              </a:rPr>
              <a:t>Regionally appropriate tools and mechanisms to guide the development of sustainable management systems for coastal habitats and land-based pollution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6099C-D99C-DAE7-EA18-A89A95603E6D}"/>
              </a:ext>
            </a:extLst>
          </p:cNvPr>
          <p:cNvSpPr txBox="1"/>
          <p:nvPr/>
        </p:nvSpPr>
        <p:spPr>
          <a:xfrm>
            <a:off x="1208449" y="5829756"/>
            <a:ext cx="10441006" cy="6771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Outcome 2.6: </a:t>
            </a:r>
            <a:r>
              <a:rPr lang="en-US" dirty="0">
                <a:solidFill>
                  <a:schemeClr val="bg1"/>
                </a:solidFill>
              </a:rPr>
              <a:t>Updated and Ministerially adopted Transboundary Diagnostic Analysis and Strategic Action </a:t>
            </a:r>
            <a:r>
              <a:rPr lang="en-US" dirty="0" err="1">
                <a:solidFill>
                  <a:schemeClr val="bg1"/>
                </a:solidFill>
              </a:rPr>
              <a:t>Programme</a:t>
            </a:r>
            <a:r>
              <a:rPr lang="en-US" dirty="0">
                <a:solidFill>
                  <a:schemeClr val="bg1"/>
                </a:solidFill>
              </a:rPr>
              <a:t>, including prioritization of national management actions to address climate variability and change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4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62" y="781328"/>
            <a:ext cx="10678833" cy="598014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16200000">
            <a:off x="10254998" y="4695442"/>
            <a:ext cx="932688" cy="14721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154" y="196553"/>
            <a:ext cx="12162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SCS-SAP Structure:</a:t>
            </a:r>
          </a:p>
        </p:txBody>
      </p:sp>
    </p:spTree>
    <p:extLst>
      <p:ext uri="{BB962C8B-B14F-4D97-AF65-F5344CB8AC3E}">
        <p14:creationId xmlns:p14="http://schemas.microsoft.com/office/powerpoint/2010/main" val="342031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world&#10;&#10;Description automatically generated with medium confidence">
            <a:extLst>
              <a:ext uri="{FF2B5EF4-FFF2-40B4-BE49-F238E27FC236}">
                <a16:creationId xmlns:a16="http://schemas.microsoft.com/office/drawing/2014/main" id="{FD886E42-C151-41F2-7DFC-2195588C5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97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4A9262-E4E2-0BB6-198B-30087EB6200C}"/>
              </a:ext>
            </a:extLst>
          </p:cNvPr>
          <p:cNvSpPr txBox="1"/>
          <p:nvPr/>
        </p:nvSpPr>
        <p:spPr>
          <a:xfrm>
            <a:off x="848868" y="0"/>
            <a:ext cx="575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Science for TDA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 </a:t>
            </a:r>
          </a:p>
        </p:txBody>
      </p:sp>
    </p:spTree>
    <p:extLst>
      <p:ext uri="{BB962C8B-B14F-4D97-AF65-F5344CB8AC3E}">
        <p14:creationId xmlns:p14="http://schemas.microsoft.com/office/powerpoint/2010/main" val="159000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325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SCS SAP</dc:creator>
  <cp:lastModifiedBy>SCS SAP</cp:lastModifiedBy>
  <cp:revision>16</cp:revision>
  <dcterms:created xsi:type="dcterms:W3CDTF">2024-10-07T03:24:46Z</dcterms:created>
  <dcterms:modified xsi:type="dcterms:W3CDTF">2024-11-10T12:51:04Z</dcterms:modified>
</cp:coreProperties>
</file>