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82" r:id="rId3"/>
    <p:sldId id="327" r:id="rId4"/>
    <p:sldId id="326" r:id="rId5"/>
    <p:sldId id="257" r:id="rId6"/>
    <p:sldId id="270" r:id="rId7"/>
    <p:sldId id="274" r:id="rId8"/>
    <p:sldId id="272" r:id="rId9"/>
    <p:sldId id="271" r:id="rId10"/>
    <p:sldId id="275" r:id="rId11"/>
    <p:sldId id="276" r:id="rId12"/>
    <p:sldId id="277" r:id="rId13"/>
    <p:sldId id="325" r:id="rId14"/>
    <p:sldId id="273" r:id="rId15"/>
    <p:sldId id="281" r:id="rId16"/>
    <p:sldId id="322" r:id="rId17"/>
    <p:sldId id="323" r:id="rId18"/>
    <p:sldId id="324" r:id="rId19"/>
    <p:sldId id="259" r:id="rId20"/>
    <p:sldId id="268" r:id="rId21"/>
    <p:sldId id="328"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jqPtPHz8WjxPpkOOXY0t4hNsYT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44" d="100"/>
          <a:sy n="44" d="100"/>
        </p:scale>
        <p:origin x="1005" y="51"/>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571192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a:extLst>
            <a:ext uri="{FF2B5EF4-FFF2-40B4-BE49-F238E27FC236}">
              <a16:creationId xmlns:a16="http://schemas.microsoft.com/office/drawing/2014/main" id="{E943662A-32B7-3E85-73E6-44250DE39894}"/>
            </a:ext>
          </a:extLst>
        </p:cNvPr>
        <p:cNvGrpSpPr/>
        <p:nvPr/>
      </p:nvGrpSpPr>
      <p:grpSpPr>
        <a:xfrm>
          <a:off x="0" y="0"/>
          <a:ext cx="0" cy="0"/>
          <a:chOff x="0" y="0"/>
          <a:chExt cx="0" cy="0"/>
        </a:xfrm>
      </p:grpSpPr>
      <p:sp>
        <p:nvSpPr>
          <p:cNvPr id="81" name="Google Shape;81;p1:notes">
            <a:extLst>
              <a:ext uri="{FF2B5EF4-FFF2-40B4-BE49-F238E27FC236}">
                <a16:creationId xmlns:a16="http://schemas.microsoft.com/office/drawing/2014/main" id="{7B7A19A1-7663-880D-C33A-5ADB84F2692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a:extLst>
              <a:ext uri="{FF2B5EF4-FFF2-40B4-BE49-F238E27FC236}">
                <a16:creationId xmlns:a16="http://schemas.microsoft.com/office/drawing/2014/main" id="{9AE9D400-CB0A-98EE-2166-D7173A7D5A6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0608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During a Working Group Meeting for land-based Pollution, 3 hotspots facing the South China Sea were identified. These are the Batangas bay, </a:t>
            </a:r>
            <a:r>
              <a:rPr lang="en-US" dirty="0" err="1"/>
              <a:t>lingayen</a:t>
            </a:r>
            <a:r>
              <a:rPr lang="en-US" dirty="0"/>
              <a:t> gulf, and Manila Bay</a:t>
            </a:r>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0227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0799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7" r:id="rId7"/>
    <p:sldLayoutId id="2147483658" r:id="rId8"/>
    <p:sldLayoutId id="2147483659" r:id="rId9"/>
    <p:sldLayoutId id="214748366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9.jpg"/><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9.jpg"/><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6" Type="http://schemas.openxmlformats.org/officeDocument/2006/relationships/image" Target="../media/image18.emf"/><Relationship Id="rId5" Type="http://schemas.openxmlformats.org/officeDocument/2006/relationships/image" Target="../media/image9.jpg"/><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6" Type="http://schemas.openxmlformats.org/officeDocument/2006/relationships/image" Target="../media/image19.emf"/><Relationship Id="rId5" Type="http://schemas.openxmlformats.org/officeDocument/2006/relationships/image" Target="../media/image9.jpg"/><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2.pn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p:cNvSpPr txBox="1"/>
          <p:nvPr/>
        </p:nvSpPr>
        <p:spPr>
          <a:xfrm>
            <a:off x="919458" y="2399779"/>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r>
              <a:rPr lang="en-US" sz="2300" b="1" i="0" u="none" strike="noStrike" cap="none" dirty="0">
                <a:solidFill>
                  <a:srgbClr val="FFFFFF"/>
                </a:solidFill>
                <a:latin typeface="Twentieth Century"/>
                <a:ea typeface="Twentieth Century"/>
                <a:cs typeface="Twentieth Century"/>
                <a:sym typeface="Twentieth Century"/>
              </a:rPr>
              <a:t>Second Meeting of the Regional Working Group on Land-Based Pollution (RWG-LBP) </a:t>
            </a:r>
            <a:endParaRPr sz="2300" b="0" i="0" u="none" strike="noStrike" cap="none"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Clr>
                <a:srgbClr val="000000"/>
              </a:buClr>
              <a:buSzPts val="1600"/>
              <a:buFont typeface="Arial"/>
              <a:buNone/>
            </a:pPr>
            <a:r>
              <a:rPr lang="en-US" sz="1900" dirty="0">
                <a:solidFill>
                  <a:srgbClr val="FFFFFF"/>
                </a:solidFill>
                <a:latin typeface="Twentieth Century"/>
                <a:ea typeface="Twentieth Century"/>
                <a:cs typeface="Twentieth Century"/>
                <a:sym typeface="Twentieth Century"/>
              </a:rPr>
              <a:t>11-12 November </a:t>
            </a:r>
            <a:r>
              <a:rPr lang="en-US" sz="1900" b="0" i="0" u="none" strike="noStrike" cap="none" dirty="0">
                <a:solidFill>
                  <a:srgbClr val="FFFFFF"/>
                </a:solidFill>
                <a:latin typeface="Twentieth Century"/>
                <a:ea typeface="Twentieth Century"/>
                <a:cs typeface="Twentieth Century"/>
                <a:sym typeface="Twentieth Century"/>
              </a:rPr>
              <a:t>2024, Shenzhen, China</a:t>
            </a:r>
          </a:p>
          <a:p>
            <a:pPr marL="0" marR="0" lvl="0" indent="0" algn="ctr" rtl="0">
              <a:lnSpc>
                <a:spcPct val="107000"/>
              </a:lnSpc>
              <a:spcBef>
                <a:spcPts val="600"/>
              </a:spcBef>
              <a:spcAft>
                <a:spcPts val="0"/>
              </a:spcAft>
              <a:buClr>
                <a:srgbClr val="000000"/>
              </a:buClr>
              <a:buSzPts val="1600"/>
              <a:buFont typeface="Arial"/>
              <a:buNone/>
            </a:pPr>
            <a:endParaRPr lang="en-US" sz="1900" b="0" i="0" u="none" strike="noStrike" cap="none" dirty="0">
              <a:solidFill>
                <a:srgbClr val="FFFFFF"/>
              </a:solidFill>
              <a:latin typeface="Twentieth Century"/>
              <a:ea typeface="Twentieth Century"/>
              <a:cs typeface="Twentieth Century"/>
              <a:sym typeface="Twentieth Century"/>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Status of Preparation and Implementation </a:t>
            </a: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of </a:t>
            </a: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en-US" sz="2200" b="1" i="0" u="none" strike="noStrike" kern="1200" cap="none" spc="0" normalizeH="0" baseline="0" noProof="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Land-Based </a:t>
            </a:r>
            <a:r>
              <a:rPr kumimoji="0" lang="en-US" sz="2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Pollution Activities</a:t>
            </a:r>
          </a:p>
        </p:txBody>
      </p:sp>
      <p:sp>
        <p:nvSpPr>
          <p:cNvPr id="89" name="Google Shape;89;p1"/>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42A784FD-C25A-2225-55E8-65BDA1106C9D}"/>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C7BB7495-D297-4BB5-80F1-F183CABB50EE}"/>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8FEAAFD6-5FAD-4B8A-2FEA-19D9B4E1D5D6}"/>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4" name="Google Shape;89;p1">
            <a:extLst>
              <a:ext uri="{FF2B5EF4-FFF2-40B4-BE49-F238E27FC236}">
                <a16:creationId xmlns:a16="http://schemas.microsoft.com/office/drawing/2014/main" id="{EE016642-763E-610D-0D57-99507D0F1739}"/>
              </a:ext>
            </a:extLst>
          </p:cNvPr>
          <p:cNvSpPr txBox="1"/>
          <p:nvPr/>
        </p:nvSpPr>
        <p:spPr>
          <a:xfrm>
            <a:off x="3060067" y="4664785"/>
            <a:ext cx="6660876" cy="114818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PHILIPPINES</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Name of LBP Focal Point: TBD </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Organization: SCPW (pending signing of GSA)</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51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Under the Ecological Solid Waste Management Act (RA 9003),  Local Government Units (LGUs) have specific responsibilities…among others</a:t>
            </a:r>
            <a:endParaRPr lang="en-US" b="1" dirty="0"/>
          </a:p>
          <a:p>
            <a:r>
              <a:rPr lang="en-US" b="1" dirty="0"/>
              <a:t>Local Waste Management Plans</a:t>
            </a:r>
            <a:r>
              <a:rPr lang="en-US" dirty="0"/>
              <a:t>: Develops and implements 10-year Solid Waste Management Plans (SWMPs), of which 1,029 cities and municipalities in the Philippines have complied.</a:t>
            </a:r>
          </a:p>
          <a:p>
            <a:r>
              <a:rPr lang="en-US" b="1" dirty="0"/>
              <a:t>Segregation, Collection, and Disposal</a:t>
            </a:r>
            <a:r>
              <a:rPr lang="en-US" dirty="0"/>
              <a:t>: Enforces waste segregation at the source and ensures systematic collection and disposal of waste, including recyclable, biodegradable, and residual waste.</a:t>
            </a:r>
          </a:p>
          <a:p>
            <a:r>
              <a:rPr lang="en-US" b="1" dirty="0"/>
              <a:t>Materials Recovery Facilities (MRFs)</a:t>
            </a:r>
            <a:r>
              <a:rPr lang="en-US" dirty="0"/>
              <a:t>: Establishes MRFs for sorting and processing waste at the barangay or municipal level.</a:t>
            </a:r>
          </a:p>
          <a:p>
            <a:r>
              <a:rPr lang="en-US" b="1" dirty="0"/>
              <a:t>Regulation of Waste Facilities</a:t>
            </a:r>
            <a:r>
              <a:rPr lang="en-US" dirty="0"/>
              <a:t>: Ensures the safe and legal operation of disposal facilities and prohibits the establishment of open dumpsites.</a:t>
            </a:r>
          </a:p>
          <a:p>
            <a:r>
              <a:rPr lang="en-US" b="1" dirty="0"/>
              <a:t>Community Engagement</a:t>
            </a:r>
            <a:r>
              <a:rPr lang="en-US" dirty="0"/>
              <a:t>: Leads local public awareness campaigns and encourages community participation in waste reduction and recycling efforts.</a:t>
            </a:r>
          </a:p>
          <a:p>
            <a:r>
              <a:rPr lang="en-US" b="1" dirty="0"/>
              <a:t>Coordination and Compliance</a:t>
            </a:r>
            <a:r>
              <a:rPr lang="en-US" dirty="0"/>
              <a:t>: Works with other LGUs, DENR, and civil society to align with the national waste management framework and control pollution.</a:t>
            </a:r>
          </a:p>
          <a:p>
            <a:pPr marL="0" indent="0">
              <a:buNone/>
            </a:pPr>
            <a:r>
              <a:rPr lang="en-US" dirty="0"/>
              <a:t>The DENR and LGUs combined efforts aim to reduce land-based pollution, promote waste reduction, and foster sustainable ecological waste management practices across the country.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0149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51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65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endParaRPr lang="en-US" sz="6500" b="1" kern="100" dirty="0">
              <a:latin typeface="Calibri" panose="020F0502020204030204" pitchFamily="34" charset="0"/>
              <a:ea typeface="Calibri" panose="020F0502020204030204" pitchFamily="34" charset="0"/>
              <a:cs typeface="Calibri" panose="020F0502020204030204" pitchFamily="34" charset="0"/>
            </a:endParaRPr>
          </a:p>
          <a:p>
            <a:pPr marL="91440" indent="0">
              <a:lnSpc>
                <a:spcPct val="120000"/>
              </a:lnSpc>
              <a:buNone/>
            </a:pPr>
            <a:r>
              <a:rPr lang="en-US" sz="3600" dirty="0"/>
              <a:t>The National Solid Waste Management Commission (NSWMC), under the Office of the Philippine President, oversees RA 9003's implementation, with the DENR-EMB acting as the Commission's Secretariat, providing technical support and ongoing capacity-building assistance to LGUs. </a:t>
            </a:r>
          </a:p>
          <a:p>
            <a:pPr marL="91440" indent="0">
              <a:lnSpc>
                <a:spcPct val="120000"/>
              </a:lnSpc>
              <a:buNone/>
            </a:pPr>
            <a:r>
              <a:rPr lang="en-US" sz="3600" dirty="0"/>
              <a:t>The DENR-EMB developed an NPOA to address marine litter, as the Philippines actively participates in the COBSEA RAP MALI. Marine litter in the Philippines is largely driven by land-based consumption patterns and waste management gaps, with non-biodegradable consumer goods packaging as primary contributors. The NPOA aims to update actions against marine litter, incorporating research, multi-stakeholder engagement, and a broader scope for addressing land-based pollution sources</a:t>
            </a:r>
            <a:r>
              <a:rPr lang="en-US" dirty="0"/>
              <a:t>.</a:t>
            </a:r>
          </a:p>
          <a:p>
            <a:r>
              <a:rPr lang="en-US" sz="3300" b="1" dirty="0"/>
              <a:t>LGUs</a:t>
            </a:r>
            <a:r>
              <a:rPr lang="en-US" sz="3300" dirty="0"/>
              <a:t>: Primary role in solid waste management; 10-year SWMPs</a:t>
            </a:r>
          </a:p>
          <a:p>
            <a:r>
              <a:rPr lang="en-US" sz="3300" b="1" dirty="0"/>
              <a:t>DENR-EMB</a:t>
            </a:r>
            <a:r>
              <a:rPr lang="en-US" sz="3300" dirty="0"/>
              <a:t>: Technical support, Secretariat for NSWMC, capacity-building for LGUs</a:t>
            </a:r>
          </a:p>
          <a:p>
            <a:r>
              <a:rPr lang="en-US" sz="3300" b="1" dirty="0"/>
              <a:t>NSWMC Resolution 1363</a:t>
            </a:r>
            <a:r>
              <a:rPr lang="en-US" sz="3300" dirty="0"/>
              <a:t>: directing DENR to ban single-use plastics in government offices</a:t>
            </a:r>
          </a:p>
          <a:p>
            <a:r>
              <a:rPr lang="en-US" sz="3300" b="1" dirty="0"/>
              <a:t>Marine Litter</a:t>
            </a:r>
            <a:r>
              <a:rPr lang="en-US" sz="3300" dirty="0"/>
              <a:t>: NPOA targets land-based pollution, outdated marine litter policies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3300"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6407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2" y="0"/>
            <a:ext cx="9922197" cy="6858000"/>
          </a:xfrm>
          <a:prstGeom prst="rect">
            <a:avLst/>
          </a:prstGeom>
          <a:solidFill>
            <a:srgbClr val="BDEEFF"/>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39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endParaRPr lang="en-US" sz="3900" b="1" kern="1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dirty="0"/>
              <a:t>Under the Toxic Substances and Hazardous and Nuclear Waste Management Act (RA 6969; 1990)RA, the Department DENR, through the EMB, leads the regulation and control of </a:t>
            </a:r>
            <a:r>
              <a:rPr lang="en-US" b="1" dirty="0"/>
              <a:t>hazardous waste</a:t>
            </a:r>
            <a:r>
              <a:rPr lang="en-US" dirty="0"/>
              <a:t> and toxic chemicals in the Philippines. </a:t>
            </a:r>
          </a:p>
          <a:p>
            <a:r>
              <a:rPr lang="en-US" dirty="0"/>
              <a:t>The DENR-EMB is responsible for creating and updating guidelines, including the 2013 Revised Procedures for Hazardous Waste Management, and issuing new policies to address emerging waste types, such as Waste Electronic and Electrical Equipment (WEEE). </a:t>
            </a:r>
          </a:p>
          <a:p>
            <a:r>
              <a:rPr lang="en-US" dirty="0"/>
              <a:t>Amid the COVID-19 pandemic, DENR-EMB adapted its operations, issuing Memorandum Circular 2021-02 to implement remote monitoring protocols across industries, addressing environmental regulations like the Clean Air Act, Clean Water Act, and hazardous waste control. </a:t>
            </a:r>
          </a:p>
          <a:p>
            <a:r>
              <a:rPr lang="en-US" dirty="0"/>
              <a:t>DENR-EMB faces challenges in updating policies, enhancing training, and upgrading equipment, but it remains committed to supporting initiatives like the SCS-SAP Project to manage land-based pollution.</a:t>
            </a:r>
          </a:p>
          <a:p>
            <a:pPr marL="0" indent="0">
              <a:buNone/>
            </a:pPr>
            <a:endParaRPr lang="en-US" dirty="0"/>
          </a:p>
          <a:p>
            <a:pPr marL="0" indent="0">
              <a:buNone/>
            </a:pPr>
            <a:endParaRPr 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7673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F7FD0-691B-B18C-92B7-E28B88563052}"/>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9538D92A-313C-D217-66AB-2E94E9D88C6B}"/>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D3CF3634-3130-A9B0-46F1-261BB830EB2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A458232D-54E0-6DA0-4806-28E09112B16E}"/>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0F638B7B-1195-0F9E-BE5A-9CBCCEE5928E}"/>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8BA79EE-BC9C-DC4D-F6CA-BDDDE794F56F}"/>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02F28FDD-7FF2-B788-0CA5-2DFBAFB1B493}"/>
              </a:ext>
            </a:extLst>
          </p:cNvPr>
          <p:cNvSpPr txBox="1">
            <a:spLocks/>
          </p:cNvSpPr>
          <p:nvPr/>
        </p:nvSpPr>
        <p:spPr>
          <a:xfrm>
            <a:off x="2269802" y="0"/>
            <a:ext cx="9922197" cy="6858000"/>
          </a:xfrm>
          <a:prstGeom prst="rect">
            <a:avLst/>
          </a:prstGeom>
          <a:solidFill>
            <a:srgbClr val="BDEEFF"/>
          </a:solidFill>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b="1" dirty="0"/>
              <a:t>The Extended Producer Responsibility Act (EPRA) of 2022</a:t>
            </a:r>
          </a:p>
          <a:p>
            <a:pPr marL="0" indent="0">
              <a:buNone/>
            </a:pPr>
            <a:r>
              <a:rPr lang="en-GB" dirty="0"/>
              <a:t>The law that amends Republic Act No. 9003, otherwise known as the Ecological Solid Waste Management Act of 2000, to institutionalize the extended producer responsibility on plastic packaging waste.</a:t>
            </a:r>
          </a:p>
          <a:p>
            <a:pPr marL="0" indent="0">
              <a:buNone/>
            </a:pPr>
            <a:endParaRPr lang="en-GB" dirty="0"/>
          </a:p>
          <a:p>
            <a:pPr marL="0" indent="0">
              <a:buNone/>
            </a:pPr>
            <a:r>
              <a:rPr lang="en-GB" b="0" i="0" dirty="0">
                <a:effectLst/>
                <a:latin typeface="Satoshi"/>
              </a:rPr>
              <a:t>RA 11898 aims to address the alarming concern of plastic waste in the Philippines by encouraging producers to reduce the amount of plastic they bring into the ecosystem and implement programs aimed to recover waste.</a:t>
            </a:r>
          </a:p>
          <a:p>
            <a:pPr marL="0" indent="0">
              <a:buNone/>
            </a:pPr>
            <a:endParaRPr lang="en-GB" b="0" i="0" dirty="0">
              <a:effectLst/>
              <a:latin typeface="Satoshi"/>
            </a:endParaRPr>
          </a:p>
          <a:p>
            <a:pPr marL="0" indent="0">
              <a:buNone/>
            </a:pPr>
            <a:r>
              <a:rPr lang="en-GB" b="0" i="0" dirty="0">
                <a:effectLst/>
                <a:latin typeface="Satoshi"/>
              </a:rPr>
              <a:t>The EPR Act of 2022 is primarily concerned towards plastic packaging waste, ranging from sachets and single use plastics to rigid plastic containers and polystyrene. By the end of 2023, 20% of the plastic generated during the year must be recovered. This target increases by increments of 20% and by 2028 and in the succeeding years, producers are required to recover 80% of their plastic waste produced during the year.</a:t>
            </a:r>
          </a:p>
          <a:p>
            <a:pPr marL="0" indent="0">
              <a:buNone/>
            </a:pPr>
            <a:r>
              <a:rPr lang="en-GB" dirty="0"/>
              <a:t> </a:t>
            </a:r>
            <a:endParaRPr lang="en-US" dirty="0">
              <a:solidFill>
                <a:schemeClr val="tx2">
                  <a:lumMod val="75000"/>
                </a:schemeClr>
              </a:solidFill>
            </a:endParaRPr>
          </a:p>
          <a:p>
            <a:pPr marL="0" indent="0">
              <a:buNone/>
            </a:pPr>
            <a:r>
              <a:rPr lang="en-US" dirty="0">
                <a:solidFill>
                  <a:schemeClr val="tx2">
                    <a:lumMod val="75000"/>
                  </a:schemeClr>
                </a:solidFill>
              </a:rPr>
              <a:t>Source: https://emb.gov.ph/</a:t>
            </a:r>
          </a:p>
          <a:p>
            <a:pPr marL="0" indent="0">
              <a:buNone/>
            </a:pPr>
            <a:endParaRPr 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6221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2" y="0"/>
            <a:ext cx="9922197" cy="6738051"/>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 </a:t>
            </a:r>
            <a:r>
              <a:rPr lang="en-US" kern="100" dirty="0">
                <a:effectLst/>
                <a:latin typeface="Calibri" panose="020F0502020204030204" pitchFamily="34" charset="0"/>
                <a:ea typeface="Calibri" panose="020F0502020204030204" pitchFamily="34" charset="0"/>
                <a:cs typeface="Calibri" panose="020F0502020204030204" pitchFamily="34" charset="0"/>
              </a:rPr>
              <a:t>(</a:t>
            </a:r>
            <a:r>
              <a:rPr lang="en-US" i="1" kern="100" dirty="0">
                <a:effectLst/>
                <a:latin typeface="Calibri" panose="020F0502020204030204" pitchFamily="34" charset="0"/>
                <a:ea typeface="Calibri" panose="020F0502020204030204" pitchFamily="34" charset="0"/>
                <a:cs typeface="Calibri" panose="020F0502020204030204" pitchFamily="34" charset="0"/>
              </a:rPr>
              <a:t>Source</a:t>
            </a:r>
            <a:r>
              <a:rPr lang="en-US" kern="100" dirty="0">
                <a:effectLst/>
                <a:latin typeface="Calibri" panose="020F0502020204030204" pitchFamily="34" charset="0"/>
                <a:ea typeface="Calibri" panose="020F0502020204030204" pitchFamily="34" charset="0"/>
                <a:cs typeface="Calibri" panose="020F0502020204030204" pitchFamily="34" charset="0"/>
              </a:rPr>
              <a:t>: EMB-DENR. Philippines NIR on LBL, 2021)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49" name="Picture 1" descr="C:\Users\ASUS\Downloads\pub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2547" y="914400"/>
            <a:ext cx="9807491" cy="5823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656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b="1" kern="100" dirty="0">
                <a:effectLst/>
                <a:latin typeface="Calibri" panose="020F0502020204030204" pitchFamily="34" charset="0"/>
                <a:ea typeface="Calibri" panose="020F0502020204030204" pitchFamily="34" charset="0"/>
                <a:cs typeface="Calibri" panose="020F0502020204030204" pitchFamily="34" charset="0"/>
              </a:rPr>
              <a:t>Research and Assessment </a:t>
            </a:r>
            <a:r>
              <a:rPr lang="en-US" kern="100" dirty="0">
                <a:effectLst/>
                <a:latin typeface="Calibri" panose="020F0502020204030204" pitchFamily="34" charset="0"/>
                <a:ea typeface="Calibri" panose="020F0502020204030204" pitchFamily="34" charset="0"/>
                <a:cs typeface="Calibri" panose="020F0502020204030204" pitchFamily="34" charset="0"/>
              </a:rPr>
              <a:t>(</a:t>
            </a:r>
            <a:r>
              <a:rPr lang="fr-FR" kern="100" dirty="0">
                <a:effectLst/>
                <a:latin typeface="Calibri" panose="020F0502020204030204" pitchFamily="34" charset="0"/>
                <a:ea typeface="Calibri" panose="020F0502020204030204" pitchFamily="34" charset="0"/>
                <a:cs typeface="Calibri" panose="020F0502020204030204" pitchFamily="34" charset="0"/>
              </a:rPr>
              <a:t>(</a:t>
            </a:r>
            <a:r>
              <a:rPr lang="fr-FR" i="1" kern="100" dirty="0">
                <a:effectLst/>
                <a:latin typeface="Calibri" panose="020F0502020204030204" pitchFamily="34" charset="0"/>
                <a:ea typeface="Calibri" panose="020F0502020204030204" pitchFamily="34" charset="0"/>
                <a:cs typeface="Calibri" panose="020F0502020204030204" pitchFamily="34" charset="0"/>
              </a:rPr>
              <a:t>Source</a:t>
            </a:r>
            <a:r>
              <a:rPr lang="fr-FR" kern="100" dirty="0">
                <a:effectLst/>
                <a:latin typeface="Calibri" panose="020F0502020204030204" pitchFamily="34" charset="0"/>
                <a:ea typeface="Calibri" panose="020F0502020204030204" pitchFamily="34" charset="0"/>
                <a:cs typeface="Calibri" panose="020F0502020204030204" pitchFamily="34" charset="0"/>
              </a:rPr>
              <a:t>: EMB-DENR. Philippines NIR on LBL, 2021)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C:\Users\ASUS\Downloads\pub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9802" y="1064713"/>
            <a:ext cx="9822700" cy="4917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9192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3" y="934785"/>
            <a:ext cx="4192038" cy="167504"/>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70C0"/>
              </a:buClr>
              <a:buSzPts val="4000"/>
              <a:buFont typeface="Calibri"/>
              <a:buNone/>
            </a:pPr>
            <a:r>
              <a:rPr lang="en-US" sz="2800" b="1" dirty="0">
                <a:solidFill>
                  <a:srgbClr val="0070C0"/>
                </a:solidFill>
                <a:latin typeface="+mn-lt"/>
              </a:rPr>
              <a:t>Monitoring status and trends of changes in identified hot spots and monitoring stations</a:t>
            </a: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462496" y="1724770"/>
            <a:ext cx="3177955" cy="499325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52450" lvl="1" indent="0">
              <a:spcBef>
                <a:spcPts val="0"/>
              </a:spcBef>
              <a:buSzPts val="2100"/>
              <a:buNone/>
            </a:pPr>
            <a:endParaRPr lang="en-US" sz="2800" dirty="0">
              <a:solidFill>
                <a:schemeClr val="tx1"/>
              </a:solidFill>
              <a:latin typeface="+mn-lt"/>
              <a:ea typeface="Arial"/>
              <a:cs typeface="Arial"/>
              <a:sym typeface="Arial"/>
            </a:endParaRPr>
          </a:p>
          <a:p>
            <a:pPr indent="-361950">
              <a:spcBef>
                <a:spcPts val="0"/>
              </a:spcBef>
              <a:buSzPts val="2100"/>
              <a:buFont typeface="Arial"/>
              <a:buChar char="❖"/>
            </a:pPr>
            <a:r>
              <a:rPr lang="en-US" sz="2600" dirty="0">
                <a:solidFill>
                  <a:schemeClr val="tx1"/>
                </a:solidFill>
                <a:latin typeface="+mn-lt"/>
                <a:ea typeface="Arial"/>
                <a:cs typeface="Arial"/>
                <a:sym typeface="Arial"/>
              </a:rPr>
              <a:t>Three (3) hotspots were identified : </a:t>
            </a:r>
          </a:p>
          <a:p>
            <a:pPr lvl="1" indent="-361950" algn="just">
              <a:spcBef>
                <a:spcPts val="0"/>
              </a:spcBef>
              <a:buSzPts val="2100"/>
              <a:buFont typeface="Wingdings" panose="05000000000000000000" pitchFamily="2" charset="2"/>
              <a:buChar char="§"/>
            </a:pPr>
            <a:r>
              <a:rPr lang="en-US" sz="2600" dirty="0">
                <a:solidFill>
                  <a:schemeClr val="tx1"/>
                </a:solidFill>
                <a:latin typeface="+mn-lt"/>
                <a:ea typeface="Arial"/>
                <a:cs typeface="Arial"/>
                <a:sym typeface="Arial"/>
              </a:rPr>
              <a:t>Batangas Bay (Region 4A), </a:t>
            </a:r>
          </a:p>
          <a:p>
            <a:pPr lvl="1" indent="-361950" algn="just">
              <a:spcBef>
                <a:spcPts val="0"/>
              </a:spcBef>
              <a:buSzPts val="2100"/>
              <a:buFont typeface="Wingdings" panose="05000000000000000000" pitchFamily="2" charset="2"/>
              <a:buChar char="§"/>
            </a:pPr>
            <a:r>
              <a:rPr lang="en-US" sz="2600" dirty="0">
                <a:solidFill>
                  <a:schemeClr val="tx1"/>
                </a:solidFill>
                <a:latin typeface="+mn-lt"/>
                <a:ea typeface="Arial"/>
                <a:cs typeface="Arial"/>
                <a:sym typeface="Arial"/>
              </a:rPr>
              <a:t>Lingayen Gulf (Region 1), and </a:t>
            </a:r>
          </a:p>
          <a:p>
            <a:pPr lvl="1" indent="-361950" algn="just">
              <a:spcBef>
                <a:spcPts val="0"/>
              </a:spcBef>
              <a:buSzPts val="2100"/>
              <a:buFont typeface="Wingdings" panose="05000000000000000000" pitchFamily="2" charset="2"/>
              <a:buChar char="§"/>
            </a:pPr>
            <a:r>
              <a:rPr lang="en-US" sz="2600" dirty="0">
                <a:solidFill>
                  <a:schemeClr val="tx1"/>
                </a:solidFill>
                <a:latin typeface="+mn-lt"/>
                <a:ea typeface="Arial"/>
                <a:cs typeface="Arial"/>
                <a:sym typeface="Arial"/>
              </a:rPr>
              <a:t>Manila Bay (National Capital Region [NCR])</a:t>
            </a:r>
          </a:p>
          <a:p>
            <a:pPr indent="-361950" algn="just">
              <a:spcBef>
                <a:spcPts val="0"/>
              </a:spcBef>
              <a:buSzPts val="2100"/>
              <a:buFont typeface="Arial"/>
              <a:buChar char="❖"/>
            </a:pPr>
            <a:endParaRPr lang="en-US" dirty="0">
              <a:solidFill>
                <a:schemeClr val="tx1"/>
              </a:solidFill>
              <a:latin typeface="+mn-lt"/>
              <a:ea typeface="Arial"/>
              <a:cs typeface="Arial"/>
              <a:sym typeface="Arial"/>
            </a:endParaRPr>
          </a:p>
          <a:p>
            <a:pPr indent="-361950">
              <a:spcBef>
                <a:spcPts val="0"/>
              </a:spcBef>
              <a:buSzPts val="2100"/>
              <a:buFont typeface="Arial"/>
              <a:buChar char="❖"/>
            </a:pPr>
            <a:endParaRPr lang="en-US" dirty="0">
              <a:latin typeface="Arial"/>
              <a:ea typeface="Arial"/>
              <a:cs typeface="Arial"/>
              <a:sym typeface="Arial"/>
            </a:endParaRPr>
          </a:p>
          <a:p>
            <a:pPr indent="-361950">
              <a:spcBef>
                <a:spcPts val="0"/>
              </a:spcBef>
              <a:buSzPts val="2100"/>
              <a:buFont typeface="Arial"/>
              <a:buChar char="❖"/>
            </a:pPr>
            <a:endParaRPr lang="en-US" dirty="0">
              <a:latin typeface="Arial"/>
              <a:ea typeface="Arial"/>
              <a:cs typeface="Arial"/>
              <a:sym typeface="Arial"/>
            </a:endParaRPr>
          </a:p>
          <a:p>
            <a:pPr indent="-361950">
              <a:spcBef>
                <a:spcPts val="0"/>
              </a:spcBef>
              <a:buSzPts val="2100"/>
              <a:buFont typeface="Arial"/>
              <a:buChar char="❖"/>
            </a:pPr>
            <a:endParaRPr lang="en-US" dirty="0">
              <a:latin typeface="Arial"/>
              <a:ea typeface="Arial"/>
              <a:cs typeface="Arial"/>
              <a:sym typeface="Arial"/>
            </a:endParaRPr>
          </a:p>
          <a:p>
            <a:pPr indent="-361950">
              <a:spcBef>
                <a:spcPts val="0"/>
              </a:spcBef>
              <a:buSzPts val="2100"/>
              <a:buFont typeface="Arial"/>
              <a:buChar char="❖"/>
            </a:pPr>
            <a:endParaRPr lang="en-US" dirty="0">
              <a:latin typeface="Arial"/>
              <a:ea typeface="Arial"/>
              <a:cs typeface="Arial"/>
              <a:sym typeface="Arial"/>
            </a:endParaRPr>
          </a:p>
          <a:p>
            <a:pPr indent="-361950">
              <a:spcBef>
                <a:spcPts val="0"/>
              </a:spcBef>
              <a:buSzPts val="2100"/>
              <a:buFont typeface="Arial"/>
              <a:buChar char="❖"/>
            </a:pPr>
            <a:endParaRPr lang="en-US" dirty="0">
              <a:latin typeface="Arial"/>
              <a:ea typeface="Arial"/>
              <a:cs typeface="Arial"/>
              <a:sym typeface="Arial"/>
            </a:endParaRPr>
          </a:p>
        </p:txBody>
      </p:sp>
      <p:pic>
        <p:nvPicPr>
          <p:cNvPr id="3" name="Picture 2">
            <a:extLst>
              <a:ext uri="{FF2B5EF4-FFF2-40B4-BE49-F238E27FC236}">
                <a16:creationId xmlns:a16="http://schemas.microsoft.com/office/drawing/2014/main" id="{50471BA5-4328-B555-2862-CAD48D331B2C}"/>
              </a:ext>
            </a:extLst>
          </p:cNvPr>
          <p:cNvPicPr>
            <a:picLocks noChangeAspect="1"/>
          </p:cNvPicPr>
          <p:nvPr/>
        </p:nvPicPr>
        <p:blipFill>
          <a:blip r:embed="rId4"/>
          <a:stretch>
            <a:fillRect/>
          </a:stretch>
        </p:blipFill>
        <p:spPr>
          <a:xfrm>
            <a:off x="6746844" y="166264"/>
            <a:ext cx="4673217" cy="6525472"/>
          </a:xfrm>
          <a:prstGeom prst="rect">
            <a:avLst/>
          </a:prstGeom>
        </p:spPr>
      </p:pic>
    </p:spTree>
    <p:extLst>
      <p:ext uri="{BB962C8B-B14F-4D97-AF65-F5344CB8AC3E}">
        <p14:creationId xmlns:p14="http://schemas.microsoft.com/office/powerpoint/2010/main" val="1462030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1ECDF-3668-9949-F175-599DB5ED0118}"/>
            </a:ext>
          </a:extLst>
        </p:cNvPr>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824F0770-214B-EF00-2B6A-BF78AEA6A036}"/>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3990872A-BFA0-83B1-F869-A97B2FC774D3}"/>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BE144E1A-FD58-9AFD-D24A-AFBDCCE33856}"/>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7FF0E7D3-0F43-2F17-58F3-9A5B79C23881}"/>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FE34D792-5731-2357-A908-EA37B01710FB}"/>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13" name="Content Placeholder 6">
            <a:extLst>
              <a:ext uri="{FF2B5EF4-FFF2-40B4-BE49-F238E27FC236}">
                <a16:creationId xmlns:a16="http://schemas.microsoft.com/office/drawing/2014/main" id="{166A8258-95C6-79F9-83A0-03DA185DD850}"/>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Calibri" panose="020F0502020204030204" pitchFamily="34" charset="0"/>
              </a:rPr>
              <a:t>Monitoring status and trends of changes </a:t>
            </a:r>
            <a:r>
              <a:rPr lang="en-US" sz="2800" dirty="0">
                <a:solidFill>
                  <a:srgbClr val="0070C0"/>
                </a:solidFill>
                <a:latin typeface="Calibri" panose="020F0502020204030204" pitchFamily="34" charset="0"/>
                <a:ea typeface="Calibri" panose="020F0502020204030204" pitchFamily="34" charset="0"/>
                <a:cs typeface="Calibri" panose="020F0502020204030204" pitchFamily="34" charset="0"/>
              </a:rPr>
              <a:t>in Batangas Bay hotspot</a:t>
            </a: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962F8D4-DF37-17A1-8D14-AAFDEF1953C1}"/>
              </a:ext>
            </a:extLst>
          </p:cNvPr>
          <p:cNvPicPr>
            <a:picLocks noChangeAspect="1"/>
          </p:cNvPicPr>
          <p:nvPr/>
        </p:nvPicPr>
        <p:blipFill>
          <a:blip r:embed="rId6"/>
          <a:stretch>
            <a:fillRect/>
          </a:stretch>
        </p:blipFill>
        <p:spPr>
          <a:xfrm>
            <a:off x="3043826" y="1370479"/>
            <a:ext cx="8267178" cy="5525004"/>
          </a:xfrm>
          <a:prstGeom prst="rect">
            <a:avLst/>
          </a:prstGeom>
        </p:spPr>
      </p:pic>
    </p:spTree>
    <p:extLst>
      <p:ext uri="{BB962C8B-B14F-4D97-AF65-F5344CB8AC3E}">
        <p14:creationId xmlns:p14="http://schemas.microsoft.com/office/powerpoint/2010/main" val="1745975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4CC99-F6C3-44B8-3FE3-DCBFCE924742}"/>
            </a:ext>
          </a:extLst>
        </p:cNvPr>
        <p:cNvGrpSpPr/>
        <p:nvPr/>
      </p:nvGrpSpPr>
      <p:grpSpPr>
        <a:xfrm>
          <a:off x="0" y="0"/>
          <a:ext cx="0" cy="0"/>
          <a:chOff x="0" y="0"/>
          <a:chExt cx="0" cy="0"/>
        </a:xfrm>
      </p:grpSpPr>
      <p:grpSp>
        <p:nvGrpSpPr>
          <p:cNvPr id="7" name="Google Shape;98;g2a7bee7e003_1_6">
            <a:extLst>
              <a:ext uri="{FF2B5EF4-FFF2-40B4-BE49-F238E27FC236}">
                <a16:creationId xmlns:a16="http://schemas.microsoft.com/office/drawing/2014/main" id="{BB2E5091-0A95-016B-E764-A598A654C2F3}"/>
              </a:ext>
            </a:extLst>
          </p:cNvPr>
          <p:cNvGrpSpPr/>
          <p:nvPr/>
        </p:nvGrpSpPr>
        <p:grpSpPr>
          <a:xfrm>
            <a:off x="0" y="0"/>
            <a:ext cx="2264127" cy="6858000"/>
            <a:chOff x="-5675" y="0"/>
            <a:chExt cx="2264127" cy="6858000"/>
          </a:xfrm>
        </p:grpSpPr>
        <p:pic>
          <p:nvPicPr>
            <p:cNvPr id="8" name="Google Shape;99;g2a7bee7e003_1_6">
              <a:extLst>
                <a:ext uri="{FF2B5EF4-FFF2-40B4-BE49-F238E27FC236}">
                  <a16:creationId xmlns:a16="http://schemas.microsoft.com/office/drawing/2014/main" id="{AD6E547A-6DD4-D282-A8C7-0E3494907202}"/>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9" name="Google Shape;100;g2a7bee7e003_1_6">
              <a:extLst>
                <a:ext uri="{FF2B5EF4-FFF2-40B4-BE49-F238E27FC236}">
                  <a16:creationId xmlns:a16="http://schemas.microsoft.com/office/drawing/2014/main" id="{7015CCC0-9646-FF42-8E61-867EFAB0958E}"/>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10" name="Google Shape;101;g2a7bee7e003_1_6">
              <a:extLst>
                <a:ext uri="{FF2B5EF4-FFF2-40B4-BE49-F238E27FC236}">
                  <a16:creationId xmlns:a16="http://schemas.microsoft.com/office/drawing/2014/main" id="{5E1C210A-ED2D-954C-0743-1AA40295A86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11" name="Google Shape;102;g2a7bee7e003_1_6">
              <a:extLst>
                <a:ext uri="{FF2B5EF4-FFF2-40B4-BE49-F238E27FC236}">
                  <a16:creationId xmlns:a16="http://schemas.microsoft.com/office/drawing/2014/main" id="{8F1A8EDF-B5DA-9D91-5073-7E9E643393C7}"/>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13" name="Content Placeholder 6">
            <a:extLst>
              <a:ext uri="{FF2B5EF4-FFF2-40B4-BE49-F238E27FC236}">
                <a16:creationId xmlns:a16="http://schemas.microsoft.com/office/drawing/2014/main" id="{93B9B104-5094-5D7A-4B4A-34369C9B574E}"/>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kern="100" dirty="0">
                <a:latin typeface="Calibri" panose="020F0502020204030204" pitchFamily="34" charset="0"/>
                <a:ea typeface="Calibri" panose="020F0502020204030204" pitchFamily="34" charset="0"/>
                <a:cs typeface="Calibri" panose="020F0502020204030204" pitchFamily="34" charset="0"/>
              </a:rPr>
              <a:t>Monitoring status and trends of changes </a:t>
            </a:r>
            <a:r>
              <a:rPr lang="en-US" sz="2800" dirty="0">
                <a:solidFill>
                  <a:srgbClr val="0070C0"/>
                </a:solidFill>
                <a:latin typeface="Calibri" panose="020F0502020204030204" pitchFamily="34" charset="0"/>
                <a:ea typeface="Calibri" panose="020F0502020204030204" pitchFamily="34" charset="0"/>
                <a:cs typeface="Calibri" panose="020F0502020204030204" pitchFamily="34" charset="0"/>
              </a:rPr>
              <a:t>in Batangas Bay hotspot</a:t>
            </a: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62031ED-37C2-6363-967A-7A12FFBD2D0F}"/>
              </a:ext>
            </a:extLst>
          </p:cNvPr>
          <p:cNvPicPr>
            <a:picLocks noChangeAspect="1"/>
          </p:cNvPicPr>
          <p:nvPr/>
        </p:nvPicPr>
        <p:blipFill>
          <a:blip r:embed="rId6"/>
          <a:stretch>
            <a:fillRect/>
          </a:stretch>
        </p:blipFill>
        <p:spPr>
          <a:xfrm>
            <a:off x="2721735" y="1038106"/>
            <a:ext cx="8689476" cy="5701584"/>
          </a:xfrm>
          <a:prstGeom prst="rect">
            <a:avLst/>
          </a:prstGeom>
        </p:spPr>
      </p:pic>
    </p:spTree>
    <p:extLst>
      <p:ext uri="{BB962C8B-B14F-4D97-AF65-F5344CB8AC3E}">
        <p14:creationId xmlns:p14="http://schemas.microsoft.com/office/powerpoint/2010/main" val="3536306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C8021D2C-08C1-31E8-E4D7-2092C921CBAD}"/>
              </a:ext>
            </a:extLst>
          </p:cNvPr>
          <p:cNvSpPr txBox="1">
            <a:spLocks/>
          </p:cNvSpPr>
          <p:nvPr/>
        </p:nvSpPr>
        <p:spPr>
          <a:xfrm>
            <a:off x="2421921" y="118335"/>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Status on coordinating national activities and contributing regional activities for 2025-2026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3" name="Content Placeholder 6">
            <a:extLst>
              <a:ext uri="{FF2B5EF4-FFF2-40B4-BE49-F238E27FC236}">
                <a16:creationId xmlns:a16="http://schemas.microsoft.com/office/drawing/2014/main" id="{D0EFAE39-056D-359E-9BF7-4C1725EDA6D0}"/>
              </a:ext>
            </a:extLst>
          </p:cNvPr>
          <p:cNvSpPr txBox="1">
            <a:spLocks/>
          </p:cNvSpPr>
          <p:nvPr/>
        </p:nvSpPr>
        <p:spPr>
          <a:xfrm>
            <a:off x="2421918" y="1240077"/>
            <a:ext cx="9551339" cy="5499588"/>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3200" b="1" dirty="0">
                <a:latin typeface="Calibri" panose="020F0502020204030204" pitchFamily="34" charset="0"/>
                <a:ea typeface="Calibri" panose="020F0502020204030204" pitchFamily="34" charset="0"/>
                <a:cs typeface="Calibri" panose="020F0502020204030204" pitchFamily="34" charset="0"/>
                <a:sym typeface="Arial"/>
              </a:rPr>
              <a:t>Introduction of specialized executing agency on LBP</a:t>
            </a:r>
          </a:p>
          <a:p>
            <a:pPr>
              <a:buClrTx/>
              <a:defRPr/>
            </a:pPr>
            <a:r>
              <a:rPr lang="en-US" sz="2800" dirty="0">
                <a:latin typeface="Calibri" panose="020F0502020204030204" pitchFamily="34" charset="0"/>
                <a:ea typeface="Calibri" panose="020F0502020204030204" pitchFamily="34" charset="0"/>
                <a:cs typeface="Calibri" panose="020F0502020204030204" pitchFamily="34" charset="0"/>
                <a:sym typeface="Arial"/>
              </a:rPr>
              <a:t>To be arranged as soon as the GSA is signed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endParaRPr>
          </a:p>
          <a:p>
            <a:pPr marL="0" indent="0">
              <a:buClrTx/>
              <a:buNone/>
              <a:defRPr/>
            </a:pPr>
            <a:r>
              <a:rPr lang="en-US" sz="3200" b="1" dirty="0">
                <a:latin typeface="Calibri" panose="020F0502020204030204" pitchFamily="34" charset="0"/>
                <a:ea typeface="Calibri" panose="020F0502020204030204" pitchFamily="34" charset="0"/>
                <a:cs typeface="Calibri" panose="020F0502020204030204" pitchFamily="34" charset="0"/>
                <a:sym typeface="Arial"/>
              </a:rPr>
              <a:t>Outline on National Working Group on LBP (members, organizations)</a:t>
            </a:r>
          </a:p>
          <a:p>
            <a:pPr>
              <a:buClrTx/>
              <a:defRPr/>
            </a:pPr>
            <a:r>
              <a:rPr lang="en-US" sz="2800" dirty="0">
                <a:latin typeface="Calibri" panose="020F0502020204030204" pitchFamily="34" charset="0"/>
                <a:ea typeface="Calibri" panose="020F0502020204030204" pitchFamily="34" charset="0"/>
                <a:cs typeface="Calibri" panose="020F0502020204030204" pitchFamily="34" charset="0"/>
                <a:sym typeface="Arial"/>
              </a:rPr>
              <a:t>To be arranged as soon as the GSA is signed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Expert/s to join TDA team</a:t>
            </a:r>
          </a:p>
          <a:p>
            <a:pPr>
              <a:buClrTx/>
              <a:defRPr/>
            </a:pPr>
            <a:r>
              <a:rPr lang="en-US" sz="2800" dirty="0">
                <a:latin typeface="Calibri" panose="020F0502020204030204" pitchFamily="34" charset="0"/>
                <a:ea typeface="Calibri" panose="020F0502020204030204" pitchFamily="34" charset="0"/>
                <a:cs typeface="Calibri" panose="020F0502020204030204" pitchFamily="34" charset="0"/>
                <a:sym typeface="Arial"/>
              </a:rPr>
              <a:t>To be identified as soon as the GSA is signed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28792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a:extLst>
            <a:ext uri="{FF2B5EF4-FFF2-40B4-BE49-F238E27FC236}">
              <a16:creationId xmlns:a16="http://schemas.microsoft.com/office/drawing/2014/main" id="{7461AA43-151B-AD66-F040-8F623AACDA9E}"/>
            </a:ext>
          </a:extLst>
        </p:cNvPr>
        <p:cNvGrpSpPr/>
        <p:nvPr/>
      </p:nvGrpSpPr>
      <p:grpSpPr>
        <a:xfrm>
          <a:off x="0" y="0"/>
          <a:ext cx="0" cy="0"/>
          <a:chOff x="0" y="0"/>
          <a:chExt cx="0" cy="0"/>
        </a:xfrm>
      </p:grpSpPr>
      <p:pic>
        <p:nvPicPr>
          <p:cNvPr id="84" name="Google Shape;84;p1">
            <a:extLst>
              <a:ext uri="{FF2B5EF4-FFF2-40B4-BE49-F238E27FC236}">
                <a16:creationId xmlns:a16="http://schemas.microsoft.com/office/drawing/2014/main" id="{C392F858-130D-519B-AA90-34176CEEE2FC}"/>
              </a:ext>
            </a:extLst>
          </p:cNvPr>
          <p:cNvPicPr preferRelativeResize="0"/>
          <p:nvPr/>
        </p:nvPicPr>
        <p:blipFill rotWithShape="1">
          <a:blip r:embed="rId3">
            <a:alphaModFix/>
          </a:blip>
          <a:srcRect t="20787" b="74"/>
          <a:stretch/>
        </p:blipFill>
        <p:spPr>
          <a:xfrm>
            <a:off x="376163" y="1161766"/>
            <a:ext cx="11439674" cy="4780167"/>
          </a:xfrm>
          <a:prstGeom prst="rect">
            <a:avLst/>
          </a:prstGeom>
          <a:noFill/>
          <a:ln>
            <a:noFill/>
          </a:ln>
        </p:spPr>
      </p:pic>
      <p:sp>
        <p:nvSpPr>
          <p:cNvPr id="85" name="Google Shape;85;p1">
            <a:extLst>
              <a:ext uri="{FF2B5EF4-FFF2-40B4-BE49-F238E27FC236}">
                <a16:creationId xmlns:a16="http://schemas.microsoft.com/office/drawing/2014/main" id="{30BB6786-BB1D-FBB6-7F1C-547880143AF5}"/>
              </a:ext>
            </a:extLst>
          </p:cNvPr>
          <p:cNvSpPr txBox="1"/>
          <p:nvPr/>
        </p:nvSpPr>
        <p:spPr>
          <a:xfrm>
            <a:off x="919458" y="2085875"/>
            <a:ext cx="10446534" cy="199627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Clr>
                <a:srgbClr val="000000"/>
              </a:buClr>
              <a:buSzPts val="2000"/>
              <a:buFont typeface="Arial"/>
              <a:buNone/>
            </a:pPr>
            <a:endParaRPr kumimoji="0" lang="en-US" sz="3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rtl="0">
              <a:lnSpc>
                <a:spcPct val="107000"/>
              </a:lnSpc>
              <a:spcBef>
                <a:spcPts val="0"/>
              </a:spcBef>
              <a:spcAft>
                <a:spcPts val="0"/>
              </a:spcAft>
              <a:buClr>
                <a:srgbClr val="000000"/>
              </a:buClr>
              <a:buSzPts val="2000"/>
              <a:buFont typeface="Arial"/>
              <a:buNone/>
            </a:pPr>
            <a:r>
              <a:rPr kumimoji="0" lang="en-US" sz="3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Updates on </a:t>
            </a:r>
            <a:r>
              <a:rPr kumimoji="0" lang="en-US" sz="3200" b="1" i="0" u="none" strike="noStrike" kern="1200" cap="none" spc="0" normalizeH="0" baseline="0" noProof="0" dirty="0" err="1">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LbP</a:t>
            </a:r>
            <a:r>
              <a:rPr kumimoji="0" lang="en-US" sz="3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-related activities &amp; achievements for 2023-2024 (following the 1st RWG-</a:t>
            </a:r>
            <a:r>
              <a:rPr kumimoji="0" lang="en-US" sz="3200" b="1" i="0" u="none" strike="noStrike" kern="1200" cap="none" spc="0" normalizeH="0" baseline="0" noProof="0" dirty="0" err="1">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LbP</a:t>
            </a:r>
            <a:r>
              <a:rPr kumimoji="0" lang="en-US" sz="3200" b="1" i="0" u="none" strike="noStrike" kern="1200" cap="none" spc="0" normalizeH="0" baseline="0" noProof="0" dirty="0">
                <a:ln>
                  <a:noFill/>
                </a:ln>
                <a:solidFill>
                  <a:schemeClr val="bg1"/>
                </a:solidFill>
                <a:effectLst/>
                <a:uLnTx/>
                <a:uFillTx/>
                <a:latin typeface="Arial" panose="020B0604020202020204" pitchFamily="34" charset="0"/>
                <a:ea typeface="Calibri" panose="020F0502020204030204" pitchFamily="34" charset="0"/>
                <a:cs typeface="Arial" panose="020B0604020202020204" pitchFamily="34" charset="0"/>
              </a:rPr>
              <a:t> meeting)</a:t>
            </a:r>
          </a:p>
        </p:txBody>
      </p:sp>
      <p:sp>
        <p:nvSpPr>
          <p:cNvPr id="89" name="Google Shape;89;p1">
            <a:extLst>
              <a:ext uri="{FF2B5EF4-FFF2-40B4-BE49-F238E27FC236}">
                <a16:creationId xmlns:a16="http://schemas.microsoft.com/office/drawing/2014/main" id="{813B6AD9-E12D-9ADC-3530-5836579A2CBC}"/>
              </a:ext>
            </a:extLst>
          </p:cNvPr>
          <p:cNvSpPr/>
          <p:nvPr/>
        </p:nvSpPr>
        <p:spPr>
          <a:xfrm>
            <a:off x="1171113" y="177475"/>
            <a:ext cx="9918000" cy="8787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latin typeface="Calibri"/>
              <a:ea typeface="Calibri"/>
              <a:cs typeface="Calibri"/>
              <a:sym typeface="Calibri"/>
            </a:endParaRPr>
          </a:p>
        </p:txBody>
      </p:sp>
      <p:pic>
        <p:nvPicPr>
          <p:cNvPr id="90" name="Google Shape;90;p1">
            <a:extLst>
              <a:ext uri="{FF2B5EF4-FFF2-40B4-BE49-F238E27FC236}">
                <a16:creationId xmlns:a16="http://schemas.microsoft.com/office/drawing/2014/main" id="{27A8024B-DE30-C669-5EAA-4F7263F8F225}"/>
              </a:ext>
            </a:extLst>
          </p:cNvPr>
          <p:cNvPicPr preferRelativeResize="0"/>
          <p:nvPr/>
        </p:nvPicPr>
        <p:blipFill rotWithShape="1">
          <a:blip r:embed="rId4">
            <a:alphaModFix/>
          </a:blip>
          <a:srcRect/>
          <a:stretch/>
        </p:blipFill>
        <p:spPr>
          <a:xfrm>
            <a:off x="1247325" y="232075"/>
            <a:ext cx="1169336" cy="769500"/>
          </a:xfrm>
          <a:prstGeom prst="rect">
            <a:avLst/>
          </a:prstGeom>
          <a:noFill/>
          <a:ln>
            <a:noFill/>
          </a:ln>
        </p:spPr>
      </p:pic>
      <p:sp>
        <p:nvSpPr>
          <p:cNvPr id="91" name="Google Shape;91;p1">
            <a:extLst>
              <a:ext uri="{FF2B5EF4-FFF2-40B4-BE49-F238E27FC236}">
                <a16:creationId xmlns:a16="http://schemas.microsoft.com/office/drawing/2014/main" id="{BDF66CAA-BFE2-F124-99BB-11DEEED03384}"/>
              </a:ext>
            </a:extLst>
          </p:cNvPr>
          <p:cNvSpPr txBox="1"/>
          <p:nvPr/>
        </p:nvSpPr>
        <p:spPr>
          <a:xfrm>
            <a:off x="2582550" y="149125"/>
            <a:ext cx="8430300" cy="63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200"/>
              <a:buFont typeface="Arial"/>
              <a:buNone/>
            </a:pPr>
            <a:r>
              <a:rPr lang="en-US" sz="2200" b="1" i="0" u="none" strike="noStrike" cap="none" dirty="0">
                <a:solidFill>
                  <a:srgbClr val="274E13"/>
                </a:solidFill>
                <a:latin typeface="Twentieth Century"/>
                <a:ea typeface="Twentieth Century"/>
                <a:cs typeface="Twentieth Century"/>
                <a:sym typeface="Twentieth Century"/>
              </a:rPr>
              <a:t>Implementing the Strategic Action Programme for the South China Sea and Gulf of Thailand (SCS SAP) Project     </a:t>
            </a:r>
            <a:r>
              <a:rPr lang="en-US" sz="2200" b="0" i="0" u="none" strike="noStrike" cap="none" dirty="0">
                <a:solidFill>
                  <a:srgbClr val="274E13"/>
                </a:solidFill>
                <a:latin typeface="Twentieth Century"/>
                <a:ea typeface="Twentieth Century"/>
                <a:cs typeface="Twentieth Century"/>
                <a:sym typeface="Twentieth Century"/>
              </a:rPr>
              <a:t>  </a:t>
            </a:r>
            <a:endParaRPr sz="1400" b="0" i="0" u="none" strike="noStrike" cap="none" dirty="0">
              <a:solidFill>
                <a:srgbClr val="274E1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274E13"/>
              </a:solidFill>
              <a:latin typeface="Calibri"/>
              <a:ea typeface="Calibri"/>
              <a:cs typeface="Calibri"/>
              <a:sym typeface="Calibri"/>
            </a:endParaRPr>
          </a:p>
        </p:txBody>
      </p:sp>
      <p:pic>
        <p:nvPicPr>
          <p:cNvPr id="3" name="Picture 2" descr="A blue text on a black background&#10;&#10;Description automatically generated">
            <a:extLst>
              <a:ext uri="{FF2B5EF4-FFF2-40B4-BE49-F238E27FC236}">
                <a16:creationId xmlns:a16="http://schemas.microsoft.com/office/drawing/2014/main" id="{3F3F3A73-2E3D-2058-47C5-8C7A5728A449}"/>
              </a:ext>
            </a:extLst>
          </p:cNvPr>
          <p:cNvPicPr>
            <a:picLocks noChangeAspect="1"/>
          </p:cNvPicPr>
          <p:nvPr/>
        </p:nvPicPr>
        <p:blipFill>
          <a:blip r:embed="rId5"/>
          <a:stretch>
            <a:fillRect/>
          </a:stretch>
        </p:blipFill>
        <p:spPr>
          <a:xfrm>
            <a:off x="4627138" y="5941934"/>
            <a:ext cx="916066" cy="916066"/>
          </a:xfrm>
          <a:prstGeom prst="rect">
            <a:avLst/>
          </a:prstGeom>
        </p:spPr>
      </p:pic>
      <p:pic>
        <p:nvPicPr>
          <p:cNvPr id="5" name="Picture 4" descr="A blue and green logo&#10;&#10;Description automatically generated">
            <a:extLst>
              <a:ext uri="{FF2B5EF4-FFF2-40B4-BE49-F238E27FC236}">
                <a16:creationId xmlns:a16="http://schemas.microsoft.com/office/drawing/2014/main" id="{AC4AB51B-AF42-5611-3E27-361E0AF8FC4A}"/>
              </a:ext>
            </a:extLst>
          </p:cNvPr>
          <p:cNvPicPr>
            <a:picLocks noChangeAspect="1"/>
          </p:cNvPicPr>
          <p:nvPr/>
        </p:nvPicPr>
        <p:blipFill>
          <a:blip r:embed="rId6"/>
          <a:stretch>
            <a:fillRect/>
          </a:stretch>
        </p:blipFill>
        <p:spPr>
          <a:xfrm>
            <a:off x="5518265" y="6035039"/>
            <a:ext cx="860107" cy="809512"/>
          </a:xfrm>
          <a:prstGeom prst="rect">
            <a:avLst/>
          </a:prstGeom>
        </p:spPr>
      </p:pic>
      <p:pic>
        <p:nvPicPr>
          <p:cNvPr id="7" name="Picture 6" descr="A blue text on a white background&#10;&#10;Description automatically generated">
            <a:extLst>
              <a:ext uri="{FF2B5EF4-FFF2-40B4-BE49-F238E27FC236}">
                <a16:creationId xmlns:a16="http://schemas.microsoft.com/office/drawing/2014/main" id="{CC86789F-0A03-1FFF-9DB6-7387325E46A1}"/>
              </a:ext>
            </a:extLst>
          </p:cNvPr>
          <p:cNvPicPr>
            <a:picLocks noChangeAspect="1"/>
          </p:cNvPicPr>
          <p:nvPr/>
        </p:nvPicPr>
        <p:blipFill>
          <a:blip r:embed="rId7"/>
          <a:stretch>
            <a:fillRect/>
          </a:stretch>
        </p:blipFill>
        <p:spPr>
          <a:xfrm>
            <a:off x="6310719" y="6059978"/>
            <a:ext cx="1274272" cy="707929"/>
          </a:xfrm>
          <a:prstGeom prst="rect">
            <a:avLst/>
          </a:prstGeom>
        </p:spPr>
      </p:pic>
      <p:sp>
        <p:nvSpPr>
          <p:cNvPr id="4" name="Google Shape;89;p1">
            <a:extLst>
              <a:ext uri="{FF2B5EF4-FFF2-40B4-BE49-F238E27FC236}">
                <a16:creationId xmlns:a16="http://schemas.microsoft.com/office/drawing/2014/main" id="{841C67D6-4A0D-C6CE-C7CD-301F6A501498}"/>
              </a:ext>
            </a:extLst>
          </p:cNvPr>
          <p:cNvSpPr txBox="1"/>
          <p:nvPr/>
        </p:nvSpPr>
        <p:spPr>
          <a:xfrm>
            <a:off x="3060067" y="4514657"/>
            <a:ext cx="6660876" cy="114818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PHILIPPINES</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Name of LBP Focal Point: TBD </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Organization: SCPW (pending signing of GSA)</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extLst>
      <p:ext uri="{BB962C8B-B14F-4D97-AF65-F5344CB8AC3E}">
        <p14:creationId xmlns:p14="http://schemas.microsoft.com/office/powerpoint/2010/main" val="2304120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AABE9BC8-C34F-DC48-8A6A-FF0532966FAF}"/>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9A4AF740-E3F1-AD6E-94D0-84B4C4296833}"/>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1D30CA6A-6A2C-00D5-D2EB-1574C399538D}"/>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EC1C41D-0350-6D03-3183-8D147057499D}"/>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942C4833-5D58-B659-788B-F596E7AF7DB9}"/>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5534E634-AF46-F1DE-1D7F-4F01F9533F49}"/>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b="1" dirty="0">
                <a:solidFill>
                  <a:srgbClr val="0070C0"/>
                </a:solidFill>
                <a:latin typeface="+mn-lt"/>
              </a:rPr>
              <a:t>Challenges and recommendations for implementing </a:t>
            </a:r>
            <a:r>
              <a:rPr lang="en-US" sz="2800" b="1" dirty="0" err="1">
                <a:solidFill>
                  <a:srgbClr val="0070C0"/>
                </a:solidFill>
                <a:latin typeface="+mn-lt"/>
              </a:rPr>
              <a:t>LbP</a:t>
            </a:r>
            <a:r>
              <a:rPr lang="en-US" sz="2800" b="1" dirty="0">
                <a:solidFill>
                  <a:srgbClr val="0070C0"/>
                </a:solidFill>
                <a:latin typeface="+mn-lt"/>
              </a:rPr>
              <a:t> activities for 2024-2026</a:t>
            </a:r>
            <a:endParaRPr kumimoji="0" lang="en-US" sz="2800" b="1" i="0" u="none" strike="noStrike" kern="1200" cap="none" spc="0" normalizeH="0" baseline="0" noProof="0" dirty="0">
              <a:ln>
                <a:noFill/>
              </a:ln>
              <a:solidFill>
                <a:sysClr val="windowText" lastClr="000000"/>
              </a:solidFill>
              <a:effectLst/>
              <a:uLnTx/>
              <a:uFillTx/>
              <a:latin typeface="+mn-lt"/>
              <a:ea typeface="+mj-ea"/>
              <a:cs typeface="+mj-cs"/>
            </a:endParaRPr>
          </a:p>
        </p:txBody>
      </p:sp>
      <p:sp>
        <p:nvSpPr>
          <p:cNvPr id="10" name="Content Placeholder 6">
            <a:extLst>
              <a:ext uri="{FF2B5EF4-FFF2-40B4-BE49-F238E27FC236}">
                <a16:creationId xmlns:a16="http://schemas.microsoft.com/office/drawing/2014/main" id="{6D1F6B64-2DEF-5A80-C021-5958DCCA6CE7}"/>
              </a:ext>
            </a:extLst>
          </p:cNvPr>
          <p:cNvSpPr txBox="1">
            <a:spLocks/>
          </p:cNvSpPr>
          <p:nvPr/>
        </p:nvSpPr>
        <p:spPr>
          <a:xfrm>
            <a:off x="2421921" y="1059912"/>
            <a:ext cx="9551339" cy="5659949"/>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Tx/>
              <a:buNone/>
              <a:defRPr/>
            </a:pPr>
            <a:r>
              <a:rPr lang="en-US" sz="3200" b="1" dirty="0">
                <a:latin typeface="Calibri" panose="020F0502020204030204" pitchFamily="34" charset="0"/>
                <a:ea typeface="Calibri" panose="020F0502020204030204" pitchFamily="34" charset="0"/>
                <a:cs typeface="Calibri" panose="020F0502020204030204" pitchFamily="34" charset="0"/>
              </a:rPr>
              <a:t>Schedule for signing and implementing new/amended PCA/GSAs</a:t>
            </a:r>
          </a:p>
          <a:p>
            <a:pPr>
              <a:buClrTx/>
              <a:defRPr/>
            </a:pPr>
            <a:r>
              <a:rPr lang="en-US" sz="3200" dirty="0">
                <a:latin typeface="Calibri" panose="020F0502020204030204" pitchFamily="34" charset="0"/>
                <a:ea typeface="Calibri" panose="020F0502020204030204" pitchFamily="34" charset="0"/>
                <a:cs typeface="Calibri" panose="020F0502020204030204" pitchFamily="34" charset="0"/>
              </a:rPr>
              <a:t>Soon…</a:t>
            </a:r>
            <a:endParaRPr lang="en-US" sz="3200" dirty="0">
              <a:latin typeface="Calibri" panose="020F0502020204030204" pitchFamily="34" charset="0"/>
              <a:ea typeface="Calibri" panose="020F0502020204030204" pitchFamily="34" charset="0"/>
              <a:cs typeface="Calibri" panose="020F0502020204030204" pitchFamily="34" charset="0"/>
              <a:sym typeface="Arial"/>
            </a:endParaRPr>
          </a:p>
          <a:p>
            <a:pPr marL="0" indent="0">
              <a:buClrTx/>
              <a:buNone/>
              <a:defRPr/>
            </a:pPr>
            <a:r>
              <a:rPr lang="en-US" sz="3200" b="1" dirty="0">
                <a:latin typeface="Calibri" panose="020F0502020204030204" pitchFamily="34" charset="0"/>
                <a:ea typeface="Calibri" panose="020F0502020204030204" pitchFamily="34" charset="0"/>
                <a:cs typeface="Calibri" panose="020F0502020204030204" pitchFamily="34" charset="0"/>
                <a:sym typeface="Arial"/>
              </a:rPr>
              <a:t>Challenges</a:t>
            </a:r>
          </a:p>
          <a:p>
            <a:pPr>
              <a:buClrTx/>
              <a:defRPr/>
            </a:pPr>
            <a:r>
              <a:rPr kumimoji="0" lang="en-US" sz="32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DENR’s (EMB) non-participation in the implementation</a:t>
            </a:r>
            <a:r>
              <a:rPr kumimoji="0" lang="en-US" sz="3200" i="0" u="none" strike="noStrike" kern="120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limited </a:t>
            </a:r>
            <a:r>
              <a:rPr kumimoji="0" lang="en-US" sz="32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access to data, staff</a:t>
            </a: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and other assets</a:t>
            </a:r>
            <a:endParaRPr kumimoji="0" lang="en-US" sz="32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a:buClrTx/>
              <a:defRPr/>
            </a:pP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Tight time frame</a:t>
            </a:r>
          </a:p>
          <a:p>
            <a:pPr>
              <a:buClrTx/>
              <a:defRPr/>
            </a:pPr>
            <a:r>
              <a:rPr kumimoji="0" lang="en-US" sz="320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Upcoming elections in May 2025</a:t>
            </a:r>
          </a:p>
        </p:txBody>
      </p:sp>
    </p:spTree>
    <p:extLst>
      <p:ext uri="{BB962C8B-B14F-4D97-AF65-F5344CB8AC3E}">
        <p14:creationId xmlns:p14="http://schemas.microsoft.com/office/powerpoint/2010/main" val="352117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AAC67-0F87-2C40-B7CB-18449366B812}"/>
            </a:ext>
          </a:extLst>
        </p:cNvPr>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C27C887B-2D83-F81B-555B-96122FA5F7CC}"/>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3C8E6AB0-4E38-B4D0-DB83-14DCEF925066}"/>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E6ABB626-6AE8-F957-6186-3E40CAE64CDC}"/>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B13EC656-AFD0-1CE1-376B-96B7440EFBCF}"/>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6C3BE5F9-6C8D-99A7-1942-0CEA510205F9}"/>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9" name="Title 5">
            <a:extLst>
              <a:ext uri="{FF2B5EF4-FFF2-40B4-BE49-F238E27FC236}">
                <a16:creationId xmlns:a16="http://schemas.microsoft.com/office/drawing/2014/main" id="{9AB66082-65E4-6827-A6DC-A6460BD9634C}"/>
              </a:ext>
            </a:extLst>
          </p:cNvPr>
          <p:cNvSpPr txBox="1">
            <a:spLocks/>
          </p:cNvSpPr>
          <p:nvPr/>
        </p:nvSpPr>
        <p:spPr>
          <a:xfrm>
            <a:off x="2421921" y="138139"/>
            <a:ext cx="9551336"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70C0"/>
                </a:solidFill>
                <a:effectLst/>
                <a:uLnTx/>
                <a:uFillTx/>
                <a:latin typeface="Arial"/>
                <a:ea typeface="+mj-ea"/>
                <a:cs typeface="+mj-cs"/>
                <a:sym typeface="Arial"/>
              </a:rPr>
              <a:t>Challenges and recommendations for implementing </a:t>
            </a:r>
            <a:r>
              <a:rPr kumimoji="0" lang="en-US" sz="2800" b="1" i="0" u="none" strike="noStrike" kern="1200" cap="none" spc="0" normalizeH="0" baseline="0" noProof="0" dirty="0" err="1">
                <a:ln>
                  <a:noFill/>
                </a:ln>
                <a:solidFill>
                  <a:srgbClr val="0070C0"/>
                </a:solidFill>
                <a:effectLst/>
                <a:uLnTx/>
                <a:uFillTx/>
                <a:latin typeface="Arial"/>
                <a:ea typeface="+mj-ea"/>
                <a:cs typeface="+mj-cs"/>
                <a:sym typeface="Arial"/>
              </a:rPr>
              <a:t>LbP</a:t>
            </a:r>
            <a:r>
              <a:rPr kumimoji="0" lang="en-US" sz="2800" b="1" i="0" u="none" strike="noStrike" kern="1200" cap="none" spc="0" normalizeH="0" baseline="0" noProof="0" dirty="0">
                <a:ln>
                  <a:noFill/>
                </a:ln>
                <a:solidFill>
                  <a:srgbClr val="0070C0"/>
                </a:solidFill>
                <a:effectLst/>
                <a:uLnTx/>
                <a:uFillTx/>
                <a:latin typeface="Arial"/>
                <a:ea typeface="+mj-ea"/>
                <a:cs typeface="+mj-cs"/>
                <a:sym typeface="Arial"/>
              </a:rPr>
              <a:t> activities for 2024-2026</a:t>
            </a:r>
            <a:endParaRPr kumimoji="0" lang="en-US" sz="2800" b="1" i="0" u="none" strike="noStrike" kern="1200" cap="none" spc="0" normalizeH="0" baseline="0" noProof="0" dirty="0">
              <a:ln>
                <a:noFill/>
              </a:ln>
              <a:solidFill>
                <a:sysClr val="windowText" lastClr="000000"/>
              </a:solidFill>
              <a:effectLst/>
              <a:uLnTx/>
              <a:uFillTx/>
              <a:latin typeface="Arial"/>
              <a:ea typeface="+mj-ea"/>
              <a:cs typeface="+mj-cs"/>
              <a:sym typeface="Arial"/>
            </a:endParaRPr>
          </a:p>
        </p:txBody>
      </p:sp>
      <p:sp>
        <p:nvSpPr>
          <p:cNvPr id="10" name="Content Placeholder 6">
            <a:extLst>
              <a:ext uri="{FF2B5EF4-FFF2-40B4-BE49-F238E27FC236}">
                <a16:creationId xmlns:a16="http://schemas.microsoft.com/office/drawing/2014/main" id="{8A9C0E5C-1AE2-040D-9226-713E339D8352}"/>
              </a:ext>
            </a:extLst>
          </p:cNvPr>
          <p:cNvSpPr txBox="1">
            <a:spLocks/>
          </p:cNvSpPr>
          <p:nvPr/>
        </p:nvSpPr>
        <p:spPr>
          <a:xfrm>
            <a:off x="2421921" y="1059912"/>
            <a:ext cx="9551339" cy="5659949"/>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Recommendations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As a matter of priority, conduct courtesy calls and briefings with on-site partners, e.g., PCSD; Palawan Provincial Governor; DENR PENROs, and CENROs; LGUs of </a:t>
            </a:r>
            <a:r>
              <a:rPr kumimoji="0" lang="en-US" sz="3200" b="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Coron</a:t>
            </a:r>
            <a:r>
              <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en-US" sz="3200" b="0" i="0" u="none" strike="noStrike" kern="1200" cap="none" spc="0" normalizeH="0" baseline="0" noProof="0" dirty="0" err="1">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Busuanga</a:t>
            </a:r>
            <a:r>
              <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 Taytay, and San Vicente; PASU of MSPLS; PNP MG SOU 2</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Organize and convene the PSC</a:t>
            </a:r>
            <a:endPar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Execute Sub-grant Agreement with the Community-Centered Conservation (C3)</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Preparation of TORs and hiring of staff and consultants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Conduct on-site Inception workshop (</a:t>
            </a:r>
            <a:r>
              <a:rPr lang="en-US" sz="3200" dirty="0" err="1">
                <a:solidFill>
                  <a:sysClr val="windowText" lastClr="000000"/>
                </a:solidFill>
                <a:latin typeface="Calibri" panose="020F0502020204030204" pitchFamily="34" charset="0"/>
                <a:ea typeface="Calibri" panose="020F0502020204030204" pitchFamily="34" charset="0"/>
                <a:cs typeface="Calibri" panose="020F0502020204030204" pitchFamily="34" charset="0"/>
              </a:rPr>
              <a:t>Coron</a:t>
            </a:r>
            <a:r>
              <a:rPr lang="en-US" sz="3200" dirty="0">
                <a:solidFill>
                  <a:sysClr val="windowText" lastClr="000000"/>
                </a:solidFill>
                <a:latin typeface="Calibri" panose="020F0502020204030204" pitchFamily="34" charset="0"/>
                <a:ea typeface="Calibri" panose="020F0502020204030204" pitchFamily="34" charset="0"/>
                <a:cs typeface="Calibri" panose="020F0502020204030204" pitchFamily="34" charset="0"/>
              </a:rPr>
              <a:t>, Palawan)</a:t>
            </a:r>
            <a:endPar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3552941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A7298DC-F7F3-C6BF-6039-42F6C60ABDDC}"/>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5360" y="1100842"/>
            <a:ext cx="3880650" cy="5587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769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2" name="Title 5">
            <a:extLst>
              <a:ext uri="{FF2B5EF4-FFF2-40B4-BE49-F238E27FC236}">
                <a16:creationId xmlns:a16="http://schemas.microsoft.com/office/drawing/2014/main" id="{9A7298DC-F7F3-C6BF-6039-42F6C60ABDDC}"/>
              </a:ext>
            </a:extLst>
          </p:cNvPr>
          <p:cNvSpPr txBox="1">
            <a:spLocks/>
          </p:cNvSpPr>
          <p:nvPr/>
        </p:nvSpPr>
        <p:spPr>
          <a:xfrm>
            <a:off x="2421924" y="119949"/>
            <a:ext cx="9562094" cy="798657"/>
          </a:xfrm>
          <a:prstGeom prst="rect">
            <a:avLst/>
          </a:prstGeom>
          <a:solidFill>
            <a:srgbClr val="BDEE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accent1"/>
                </a:solidFill>
                <a:effectLst/>
                <a:uLnTx/>
                <a:uFillTx/>
                <a:latin typeface="+mn-lt"/>
                <a:ea typeface="+mj-ea"/>
                <a:cs typeface="+mj-cs"/>
              </a:rPr>
              <a:t>Updates on </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related activities &amp; achievements for 2023-2024 (following the 1</a:t>
            </a:r>
            <a:r>
              <a:rPr kumimoji="0" lang="en-US" sz="2800" b="1" i="0" u="none" strike="noStrike" kern="1200" cap="none" spc="0" normalizeH="0" baseline="30000" noProof="0" dirty="0">
                <a:ln>
                  <a:noFill/>
                </a:ln>
                <a:solidFill>
                  <a:schemeClr val="accent1"/>
                </a:solidFill>
                <a:effectLst/>
                <a:uLnTx/>
                <a:uFillTx/>
                <a:latin typeface="+mn-lt"/>
                <a:ea typeface="+mj-ea"/>
                <a:cs typeface="+mj-cs"/>
              </a:rPr>
              <a:t>st</a:t>
            </a:r>
            <a:r>
              <a:rPr kumimoji="0" lang="en-US" sz="2800" b="1" i="0" u="none" strike="noStrike" kern="1200" cap="none" spc="0" normalizeH="0" baseline="0" noProof="0" dirty="0">
                <a:ln>
                  <a:noFill/>
                </a:ln>
                <a:solidFill>
                  <a:schemeClr val="accent1"/>
                </a:solidFill>
                <a:effectLst/>
                <a:uLnTx/>
                <a:uFillTx/>
                <a:latin typeface="+mn-lt"/>
                <a:ea typeface="+mj-ea"/>
                <a:cs typeface="+mj-cs"/>
              </a:rPr>
              <a:t> RWG-</a:t>
            </a:r>
            <a:r>
              <a:rPr kumimoji="0" lang="en-US" sz="2800" b="1" i="0" u="none" strike="noStrike" kern="1200" cap="none" spc="0" normalizeH="0" baseline="0" noProof="0" dirty="0" err="1">
                <a:ln>
                  <a:noFill/>
                </a:ln>
                <a:solidFill>
                  <a:schemeClr val="accent1"/>
                </a:solidFill>
                <a:effectLst/>
                <a:uLnTx/>
                <a:uFillTx/>
                <a:latin typeface="+mn-lt"/>
                <a:ea typeface="+mj-ea"/>
                <a:cs typeface="+mj-cs"/>
              </a:rPr>
              <a:t>LbP</a:t>
            </a:r>
            <a:r>
              <a:rPr kumimoji="0" lang="en-US" sz="2800" b="1" i="0" u="none" strike="noStrike" kern="1200" cap="none" spc="0" normalizeH="0" baseline="0" noProof="0" dirty="0">
                <a:ln>
                  <a:noFill/>
                </a:ln>
                <a:solidFill>
                  <a:schemeClr val="accent1"/>
                </a:solidFill>
                <a:effectLst/>
                <a:uLnTx/>
                <a:uFillTx/>
                <a:latin typeface="+mn-lt"/>
                <a:ea typeface="+mj-ea"/>
                <a:cs typeface="+mj-cs"/>
              </a:rPr>
              <a:t> meeting)</a:t>
            </a:r>
          </a:p>
        </p:txBody>
      </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421921" y="1050768"/>
            <a:ext cx="9562097" cy="5687283"/>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6331" y="1130218"/>
            <a:ext cx="3942320" cy="5528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2923" y="1130218"/>
            <a:ext cx="3832569" cy="5528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1911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7028597"/>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b="1"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36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p>
          <a:p>
            <a:pPr marL="0" indent="0">
              <a:buClrTx/>
              <a:buNone/>
              <a:defRPr/>
            </a:pPr>
            <a:r>
              <a:rPr lang="en-US" sz="3200" kern="100" dirty="0">
                <a:latin typeface="Calibri" panose="020F0502020204030204" pitchFamily="34" charset="0"/>
                <a:ea typeface="Calibri" panose="020F0502020204030204" pitchFamily="34" charset="0"/>
                <a:cs typeface="Calibri" panose="020F0502020204030204" pitchFamily="34" charset="0"/>
              </a:rPr>
              <a:t>(3) Major laws of the Philippines that concern the management of land-based pollution include:</a:t>
            </a:r>
            <a:endParaRPr lang="en-PH" sz="3200" kern="100" dirty="0">
              <a:latin typeface="Calibri" panose="020F0502020204030204" pitchFamily="34" charset="0"/>
              <a:ea typeface="Calibri" panose="020F0502020204030204" pitchFamily="34" charset="0"/>
              <a:cs typeface="Calibri" panose="020F0502020204030204" pitchFamily="34" charset="0"/>
            </a:endParaRPr>
          </a:p>
          <a:p>
            <a:pPr lvl="1">
              <a:buClrTx/>
              <a:defRPr/>
            </a:pPr>
            <a:r>
              <a:rPr lang="en-US" sz="3600" kern="100" dirty="0">
                <a:latin typeface="Calibri" panose="020F0502020204030204" pitchFamily="34" charset="0"/>
                <a:ea typeface="Calibri" panose="020F0502020204030204" pitchFamily="34" charset="0"/>
                <a:cs typeface="Calibri" panose="020F0502020204030204" pitchFamily="34" charset="0"/>
              </a:rPr>
              <a:t>Clean Water Act (Republic Act [RA] 9275; 2004); </a:t>
            </a:r>
          </a:p>
          <a:p>
            <a:pPr lvl="1">
              <a:buClrTx/>
              <a:defRPr/>
            </a:pPr>
            <a:r>
              <a:rPr lang="en-US" sz="3600" kern="100" dirty="0">
                <a:latin typeface="Calibri" panose="020F0502020204030204" pitchFamily="34" charset="0"/>
                <a:ea typeface="Calibri" panose="020F0502020204030204" pitchFamily="34" charset="0"/>
                <a:cs typeface="Calibri" panose="020F0502020204030204" pitchFamily="34" charset="0"/>
              </a:rPr>
              <a:t>Ecological Solid Waste Management Act (RA 9003; 2001);  </a:t>
            </a:r>
          </a:p>
          <a:p>
            <a:pPr lvl="1">
              <a:buClrTx/>
              <a:defRPr/>
            </a:pPr>
            <a:r>
              <a:rPr lang="en-US" sz="3600" kern="100" dirty="0">
                <a:latin typeface="Calibri" panose="020F0502020204030204" pitchFamily="34" charset="0"/>
                <a:ea typeface="Calibri" panose="020F0502020204030204" pitchFamily="34" charset="0"/>
                <a:cs typeface="Calibri" panose="020F0502020204030204" pitchFamily="34" charset="0"/>
              </a:rPr>
              <a:t>Toxic Substances and Hazardous and Nuclear Waste Management Act (RA 6969; 1990). </a:t>
            </a:r>
          </a:p>
          <a:p>
            <a:pPr marL="0" indent="0">
              <a:buClrTx/>
              <a:buNone/>
              <a:defRPr/>
            </a:pPr>
            <a:r>
              <a:rPr lang="en-US" sz="3200" kern="100" dirty="0">
                <a:latin typeface="Calibri" panose="020F0502020204030204" pitchFamily="34" charset="0"/>
                <a:ea typeface="Calibri" panose="020F0502020204030204" pitchFamily="34" charset="0"/>
                <a:cs typeface="Calibri" panose="020F0502020204030204" pitchFamily="34" charset="0"/>
              </a:rPr>
              <a:t>There have been some moves in the Philippine Congress to update these laws, particularly RA 6969, but no concrete steps have happened</a:t>
            </a:r>
            <a:r>
              <a:rPr lang="en-US" kern="100" dirty="0">
                <a:latin typeface="Calibri" panose="020F0502020204030204" pitchFamily="34" charset="0"/>
                <a:ea typeface="Calibri" panose="020F0502020204030204" pitchFamily="34" charset="0"/>
                <a:cs typeface="Calibri" panose="020F0502020204030204" pitchFamily="34" charset="0"/>
              </a:rPr>
              <a:t>.</a:t>
            </a:r>
            <a:endParaRPr lang="en-PH"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7684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2" y="-150313"/>
            <a:ext cx="9927872" cy="6858000"/>
          </a:xfrm>
          <a:prstGeom prst="rect">
            <a:avLst/>
          </a:prstGeom>
          <a:solidFill>
            <a:srgbClr val="BDEEFF"/>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32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endParaRPr lang="en-US" sz="3200" b="1" kern="1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2200" dirty="0"/>
              <a:t>Under the Clean Water Act (CWA), the Department of Environment and Natural Resources (DENR), through the Environmental Management Bureau (EMB), is the primary agency responsible for managing and enforcing water quality standards. The DENR's key responsibilities include, among others:</a:t>
            </a:r>
          </a:p>
          <a:p>
            <a:r>
              <a:rPr lang="en-US" sz="2200" dirty="0"/>
              <a:t>Preparing and implementing the National Water Quality Status Report.</a:t>
            </a:r>
          </a:p>
          <a:p>
            <a:r>
              <a:rPr lang="en-US" sz="2200" dirty="0"/>
              <a:t>Developing the Integrated Water Quality Management Framework (IWQMF).</a:t>
            </a:r>
          </a:p>
          <a:p>
            <a:r>
              <a:rPr lang="en-US" sz="2200" dirty="0"/>
              <a:t>Formulating and enforcing action plans for each Water Quality Management Area (WQMA).</a:t>
            </a:r>
          </a:p>
          <a:p>
            <a:r>
              <a:rPr lang="en-US" sz="2200" dirty="0"/>
              <a:t>Conducting groundwater vulnerability mapping.</a:t>
            </a:r>
          </a:p>
          <a:p>
            <a:r>
              <a:rPr lang="en-US" sz="2200" dirty="0"/>
              <a:t>Establishing Water Quality Guidelines and General Effluent Standards.</a:t>
            </a:r>
          </a:p>
          <a:p>
            <a:r>
              <a:rPr lang="en-US" sz="2200" dirty="0"/>
              <a:t>Defining sampling and pollutant analysis procedures and accrediting laboratories.</a:t>
            </a:r>
          </a:p>
          <a:p>
            <a:r>
              <a:rPr lang="en-US" sz="2200" dirty="0"/>
              <a:t>Classifying water bodies, groundwater sources, and identifying pollution sources.</a:t>
            </a:r>
          </a:p>
          <a:p>
            <a:r>
              <a:rPr lang="en-US" sz="2200" dirty="0"/>
              <a:t>Conducting information and dissemination campaigns. </a:t>
            </a:r>
            <a:r>
              <a:rPr lang="en-US" sz="2200" dirty="0" err="1"/>
              <a:t>etc</a:t>
            </a:r>
            <a:endParaRPr lang="en-US" sz="2200" dirty="0"/>
          </a:p>
          <a:p>
            <a:pPr marL="0" indent="0">
              <a:buNone/>
            </a:pPr>
            <a:endParaRPr lang="en-US" sz="2200"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416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a:p>
            <a:pPr marL="0" indent="0">
              <a:buNone/>
            </a:pPr>
            <a:r>
              <a:rPr lang="en-US" sz="3800" b="1" dirty="0"/>
              <a:t>Legal &amp; institutional matters…</a:t>
            </a:r>
          </a:p>
          <a:p>
            <a:pPr marL="0" indent="0">
              <a:buNone/>
            </a:pPr>
            <a:r>
              <a:rPr lang="en-US" dirty="0"/>
              <a:t>Local Government Units (LGUs) have designated roles in managing water quality within their areas. Their responsibilities include:</a:t>
            </a:r>
          </a:p>
          <a:p>
            <a:r>
              <a:rPr lang="en-US" dirty="0"/>
              <a:t>Monitoring water quality and responding to emergencies.</a:t>
            </a:r>
          </a:p>
          <a:p>
            <a:r>
              <a:rPr lang="en-US" dirty="0"/>
              <a:t>Ensuring compliance with the WQMA action plan.</a:t>
            </a:r>
          </a:p>
          <a:p>
            <a:r>
              <a:rPr lang="en-US" dirty="0"/>
              <a:t>Actively participating in efforts to protect and rehabilitate water quality.</a:t>
            </a:r>
          </a:p>
          <a:p>
            <a:r>
              <a:rPr lang="en-US" dirty="0"/>
              <a:t>Coordinating with other government agencies, civil society, and concerned sectors to control pollution.</a:t>
            </a:r>
          </a:p>
          <a:p>
            <a:r>
              <a:rPr lang="en-US" dirty="0"/>
              <a:t>Appropriating land for constructing sewage and septage treatment facilities, as required under Section 7 of RA 9275.</a:t>
            </a:r>
          </a:p>
          <a:p>
            <a:pPr marL="0" indent="0">
              <a:buNone/>
            </a:pPr>
            <a:endParaRPr lang="en-US" dirty="0"/>
          </a:p>
          <a:p>
            <a:pPr marL="0" indent="0">
              <a:buNone/>
            </a:pPr>
            <a:r>
              <a:rPr lang="en-US" dirty="0"/>
              <a:t>As of 2020, the Philippines has designated 37 WQMAs, plus 24 sub-WQMAs within the Laguna de Bay Basin, each governed by a board composed of representatives from member LGUs, national agencies, NGOs, and the business sector.</a:t>
            </a:r>
            <a:endParaRPr lang="en-PH"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5157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sz="36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C:\Users\ASUS\Downloads\WQM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2838" y="723330"/>
            <a:ext cx="9903487" cy="6134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423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98;g2a7bee7e003_1_6">
            <a:extLst>
              <a:ext uri="{FF2B5EF4-FFF2-40B4-BE49-F238E27FC236}">
                <a16:creationId xmlns:a16="http://schemas.microsoft.com/office/drawing/2014/main" id="{D1FD1E32-BD46-0BAF-C938-396F92C1FDE0}"/>
              </a:ext>
            </a:extLst>
          </p:cNvPr>
          <p:cNvGrpSpPr/>
          <p:nvPr/>
        </p:nvGrpSpPr>
        <p:grpSpPr>
          <a:xfrm>
            <a:off x="0" y="0"/>
            <a:ext cx="2264127" cy="6858000"/>
            <a:chOff x="-5675" y="0"/>
            <a:chExt cx="2264127" cy="6858000"/>
          </a:xfrm>
        </p:grpSpPr>
        <p:pic>
          <p:nvPicPr>
            <p:cNvPr id="5" name="Google Shape;99;g2a7bee7e003_1_6">
              <a:extLst>
                <a:ext uri="{FF2B5EF4-FFF2-40B4-BE49-F238E27FC236}">
                  <a16:creationId xmlns:a16="http://schemas.microsoft.com/office/drawing/2014/main" id="{52FFDB55-CD80-E204-76E3-838E745140D9}"/>
                </a:ext>
              </a:extLst>
            </p:cNvPr>
            <p:cNvPicPr preferRelativeResize="0"/>
            <p:nvPr/>
          </p:nvPicPr>
          <p:blipFill rotWithShape="1">
            <a:blip r:embed="rId2">
              <a:alphaModFix/>
            </a:blip>
            <a:srcRect l="5804" r="4893"/>
            <a:stretch/>
          </p:blipFill>
          <p:spPr>
            <a:xfrm>
              <a:off x="-5675" y="5238850"/>
              <a:ext cx="2258452" cy="1619150"/>
            </a:xfrm>
            <a:prstGeom prst="rect">
              <a:avLst/>
            </a:prstGeom>
            <a:noFill/>
            <a:ln>
              <a:noFill/>
            </a:ln>
          </p:spPr>
        </p:pic>
        <p:pic>
          <p:nvPicPr>
            <p:cNvPr id="6" name="Google Shape;100;g2a7bee7e003_1_6">
              <a:extLst>
                <a:ext uri="{FF2B5EF4-FFF2-40B4-BE49-F238E27FC236}">
                  <a16:creationId xmlns:a16="http://schemas.microsoft.com/office/drawing/2014/main" id="{9D523DA5-4B68-2C2D-1965-CD4446B610D8}"/>
                </a:ext>
              </a:extLst>
            </p:cNvPr>
            <p:cNvPicPr preferRelativeResize="0"/>
            <p:nvPr/>
          </p:nvPicPr>
          <p:blipFill rotWithShape="1">
            <a:blip r:embed="rId3">
              <a:alphaModFix/>
            </a:blip>
            <a:srcRect r="10698"/>
            <a:stretch/>
          </p:blipFill>
          <p:spPr>
            <a:xfrm>
              <a:off x="0" y="1600200"/>
              <a:ext cx="2258452" cy="1819327"/>
            </a:xfrm>
            <a:prstGeom prst="rect">
              <a:avLst/>
            </a:prstGeom>
            <a:noFill/>
            <a:ln>
              <a:noFill/>
            </a:ln>
          </p:spPr>
        </p:pic>
        <p:pic>
          <p:nvPicPr>
            <p:cNvPr id="7" name="Google Shape;101;g2a7bee7e003_1_6">
              <a:extLst>
                <a:ext uri="{FF2B5EF4-FFF2-40B4-BE49-F238E27FC236}">
                  <a16:creationId xmlns:a16="http://schemas.microsoft.com/office/drawing/2014/main" id="{E1A2DC69-4E5D-CB91-3230-B26E108A64EC}"/>
                </a:ext>
              </a:extLst>
            </p:cNvPr>
            <p:cNvPicPr preferRelativeResize="0"/>
            <p:nvPr/>
          </p:nvPicPr>
          <p:blipFill rotWithShape="1">
            <a:blip r:embed="rId4">
              <a:alphaModFix/>
            </a:blip>
            <a:srcRect r="10698"/>
            <a:stretch/>
          </p:blipFill>
          <p:spPr>
            <a:xfrm>
              <a:off x="0" y="0"/>
              <a:ext cx="2258452" cy="1600199"/>
            </a:xfrm>
            <a:prstGeom prst="rect">
              <a:avLst/>
            </a:prstGeom>
            <a:noFill/>
            <a:ln>
              <a:noFill/>
            </a:ln>
          </p:spPr>
        </p:pic>
        <p:pic>
          <p:nvPicPr>
            <p:cNvPr id="8" name="Google Shape;102;g2a7bee7e003_1_6">
              <a:extLst>
                <a:ext uri="{FF2B5EF4-FFF2-40B4-BE49-F238E27FC236}">
                  <a16:creationId xmlns:a16="http://schemas.microsoft.com/office/drawing/2014/main" id="{EF587D4B-0F0F-F272-E2C8-BF5D9E51AEB5}"/>
                </a:ext>
              </a:extLst>
            </p:cNvPr>
            <p:cNvPicPr preferRelativeResize="0"/>
            <p:nvPr/>
          </p:nvPicPr>
          <p:blipFill rotWithShape="1">
            <a:blip r:embed="rId5">
              <a:alphaModFix/>
            </a:blip>
            <a:srcRect r="10698"/>
            <a:stretch/>
          </p:blipFill>
          <p:spPr>
            <a:xfrm>
              <a:off x="0" y="3419525"/>
              <a:ext cx="2258452" cy="1819327"/>
            </a:xfrm>
            <a:prstGeom prst="rect">
              <a:avLst/>
            </a:prstGeom>
            <a:noFill/>
            <a:ln>
              <a:noFill/>
            </a:ln>
          </p:spPr>
        </p:pic>
      </p:grpSp>
      <p:sp>
        <p:nvSpPr>
          <p:cNvPr id="3" name="Content Placeholder 6">
            <a:extLst>
              <a:ext uri="{FF2B5EF4-FFF2-40B4-BE49-F238E27FC236}">
                <a16:creationId xmlns:a16="http://schemas.microsoft.com/office/drawing/2014/main" id="{F0F42EE2-DD5A-4733-2BFC-85CA7370ABA2}"/>
              </a:ext>
            </a:extLst>
          </p:cNvPr>
          <p:cNvSpPr txBox="1">
            <a:spLocks/>
          </p:cNvSpPr>
          <p:nvPr/>
        </p:nvSpPr>
        <p:spPr>
          <a:xfrm>
            <a:off x="2269803" y="0"/>
            <a:ext cx="9916522" cy="6858000"/>
          </a:xfrm>
          <a:prstGeom prst="rect">
            <a:avLst/>
          </a:prstGeom>
          <a:solidFill>
            <a:srgbClr val="BDEEFF"/>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4600" b="1" kern="100" dirty="0">
                <a:effectLst/>
                <a:latin typeface="Calibri" panose="020F0502020204030204" pitchFamily="34" charset="0"/>
                <a:ea typeface="Calibri" panose="020F0502020204030204" pitchFamily="34" charset="0"/>
                <a:cs typeface="Calibri" panose="020F0502020204030204" pitchFamily="34" charset="0"/>
              </a:rPr>
              <a:t>Legal &amp; institutional matters…</a:t>
            </a:r>
            <a:endParaRPr lang="en-US" sz="4600" b="1" kern="1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dirty="0"/>
              <a:t>Under the Ecological Solid Waste Management Act (RA 9003), the Department of Environment and Natural Resources (DENR) has the following specific responsibilities, among others</a:t>
            </a:r>
          </a:p>
          <a:p>
            <a:r>
              <a:rPr lang="en-US" b="1" dirty="0"/>
              <a:t>Policy Development and Oversight</a:t>
            </a:r>
            <a:r>
              <a:rPr lang="en-US" dirty="0"/>
              <a:t>: DENR, through the National Solid Waste Management Commission (NSWMC), formulates policies and guidelines for effective waste management.</a:t>
            </a:r>
          </a:p>
          <a:p>
            <a:r>
              <a:rPr lang="en-US" b="1" dirty="0"/>
              <a:t>Technical Assistance</a:t>
            </a:r>
            <a:r>
              <a:rPr lang="en-US" dirty="0"/>
              <a:t>: Provides technical assistance and support to LGUs in developing and implementing local waste management plans.</a:t>
            </a:r>
          </a:p>
          <a:p>
            <a:r>
              <a:rPr lang="en-US" b="1" dirty="0"/>
              <a:t>Monitoring and Enforcement</a:t>
            </a:r>
            <a:r>
              <a:rPr lang="en-US" dirty="0"/>
              <a:t>: Ensures compliance with waste management standards, penalizes violations, and oversees the closure of open dumpsites.</a:t>
            </a:r>
          </a:p>
          <a:p>
            <a:r>
              <a:rPr lang="en-US" b="1" dirty="0"/>
              <a:t>Waste Database and Reports</a:t>
            </a:r>
            <a:r>
              <a:rPr lang="en-US" dirty="0"/>
              <a:t>: Manages a national database on waste generation and disposal, and publishes annual waste status reports.</a:t>
            </a:r>
          </a:p>
          <a:p>
            <a:r>
              <a:rPr lang="en-US" b="1" dirty="0"/>
              <a:t>Research and Development</a:t>
            </a:r>
            <a:r>
              <a:rPr lang="en-US" dirty="0"/>
              <a:t>: Supports studies on sustainable waste management practices and technologies.</a:t>
            </a:r>
          </a:p>
          <a:p>
            <a:r>
              <a:rPr lang="en-US" b="1" dirty="0"/>
              <a:t>Public Awareness Campaigns</a:t>
            </a:r>
            <a:r>
              <a:rPr lang="en-US" dirty="0"/>
              <a:t>: Conducts information dissemination to educate the public on solid waste management.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85224"/>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2653</TotalTime>
  <Words>1682</Words>
  <Application>Microsoft Office PowerPoint</Application>
  <PresentationFormat>Widescreen</PresentationFormat>
  <Paragraphs>195</Paragraphs>
  <Slides>21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Satoshi</vt:lpstr>
      <vt:lpstr>Twentieth Century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Monitoring status and trends of changes in identified hot spots and monitoring stations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 Tuan Vo</dc:creator>
  <cp:lastModifiedBy>Romy Trono</cp:lastModifiedBy>
  <cp:revision>64</cp:revision>
  <dcterms:created xsi:type="dcterms:W3CDTF">2021-06-17T13:22:27Z</dcterms:created>
  <dcterms:modified xsi:type="dcterms:W3CDTF">2024-11-10T02:16:45Z</dcterms:modified>
</cp:coreProperties>
</file>