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71" r:id="rId3"/>
    <p:sldId id="279" r:id="rId4"/>
    <p:sldId id="278" r:id="rId5"/>
    <p:sldId id="270" r:id="rId6"/>
    <p:sldId id="275" r:id="rId7"/>
    <p:sldId id="269" r:id="rId8"/>
    <p:sldId id="277" r:id="rId9"/>
    <p:sldId id="259" r:id="rId10"/>
    <p:sldId id="274" r:id="rId11"/>
    <p:sldId id="280"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jqPtPHz8WjxPpkOOXY0t4hNsYTM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0" d="100"/>
          <a:sy n="70" d="100"/>
        </p:scale>
        <p:origin x="53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ID" dirty="0"/>
          </a:p>
        </p:txBody>
      </p:sp>
    </p:spTree>
    <p:extLst>
      <p:ext uri="{BB962C8B-B14F-4D97-AF65-F5344CB8AC3E}">
        <p14:creationId xmlns:p14="http://schemas.microsoft.com/office/powerpoint/2010/main" val="3687968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7EC69D-5F44-6ED4-CB0E-8A444D72C5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03A0EA-C87C-C6A9-1DA9-F949DDC8217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EB49EC8-91BF-4E62-DA4B-5203E736DC3F}"/>
              </a:ext>
            </a:extLst>
          </p:cNvPr>
          <p:cNvSpPr>
            <a:spLocks noGrp="1"/>
          </p:cNvSpPr>
          <p:nvPr>
            <p:ph type="body" idx="1"/>
          </p:nvPr>
        </p:nvSpPr>
        <p:spPr/>
        <p:txBody>
          <a:bodyPr/>
          <a:lstStyle/>
          <a:p>
            <a:endParaRPr lang="en-ID" dirty="0"/>
          </a:p>
        </p:txBody>
      </p:sp>
    </p:spTree>
    <p:extLst>
      <p:ext uri="{BB962C8B-B14F-4D97-AF65-F5344CB8AC3E}">
        <p14:creationId xmlns:p14="http://schemas.microsoft.com/office/powerpoint/2010/main" val="3530674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9"/>
          <p:cNvSpPr>
            <a:spLocks noGrp="1"/>
          </p:cNvSpPr>
          <p:nvPr>
            <p:ph type="pic" idx="2"/>
          </p:nvPr>
        </p:nvSpPr>
        <p:spPr>
          <a:xfrm>
            <a:off x="5183188" y="987425"/>
            <a:ext cx="6172200" cy="4873625"/>
          </a:xfrm>
          <a:prstGeom prst="rect">
            <a:avLst/>
          </a:prstGeom>
          <a:noFill/>
          <a:ln>
            <a:noFill/>
          </a:ln>
        </p:spPr>
      </p:sp>
      <p:sp>
        <p:nvSpPr>
          <p:cNvPr id="64" name="Google Shape;64;p1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7" r:id="rId7"/>
    <p:sldLayoutId id="2147483658" r:id="rId8"/>
    <p:sldLayoutId id="214748365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hyperlink" Target="mailto:heni.agustina@gmail.com" TargetMode="External"/><Relationship Id="rId5" Type="http://schemas.openxmlformats.org/officeDocument/2006/relationships/image" Target="../media/image9.jp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6.xml"/><Relationship Id="rId5" Type="http://schemas.openxmlformats.org/officeDocument/2006/relationships/image" Target="../media/image9.jpg"/><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8" Type="http://schemas.openxmlformats.org/officeDocument/2006/relationships/hyperlink" Target="https://doi.org/10.1007/s10661-024-12635-w" TargetMode="External"/><Relationship Id="rId3" Type="http://schemas.openxmlformats.org/officeDocument/2006/relationships/image" Target="../media/image6.jpg"/><Relationship Id="rId7" Type="http://schemas.openxmlformats.org/officeDocument/2006/relationships/hyperlink" Target="https://doi.org/10.29244/jitkt.v15i3.42885"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 Id="rId9" Type="http://schemas.openxmlformats.org/officeDocument/2006/relationships/hyperlink" Target="http://dx.doi.org/10.29244/jpsl.14.3.516"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6.xml"/><Relationship Id="rId5" Type="http://schemas.openxmlformats.org/officeDocument/2006/relationships/image" Target="../media/image9.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6.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20787" b="74"/>
          <a:stretch/>
        </p:blipFill>
        <p:spPr>
          <a:xfrm>
            <a:off x="376163" y="1161766"/>
            <a:ext cx="11439674" cy="4780167"/>
          </a:xfrm>
          <a:prstGeom prst="rect">
            <a:avLst/>
          </a:prstGeom>
          <a:noFill/>
          <a:ln>
            <a:noFill/>
          </a:ln>
        </p:spPr>
      </p:pic>
      <p:sp>
        <p:nvSpPr>
          <p:cNvPr id="85" name="Google Shape;85;p1"/>
          <p:cNvSpPr txBox="1"/>
          <p:nvPr/>
        </p:nvSpPr>
        <p:spPr>
          <a:xfrm>
            <a:off x="919458" y="2399779"/>
            <a:ext cx="10446534" cy="199627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Clr>
                <a:srgbClr val="000000"/>
              </a:buClr>
              <a:buSzPts val="2000"/>
              <a:buFont typeface="Arial"/>
              <a:buNone/>
            </a:pPr>
            <a:r>
              <a:rPr lang="en-US" sz="2300" b="1" i="0" u="none" strike="noStrike" cap="none" dirty="0">
                <a:solidFill>
                  <a:srgbClr val="FFFFFF"/>
                </a:solidFill>
                <a:latin typeface="Twentieth Century"/>
                <a:ea typeface="Twentieth Century"/>
                <a:cs typeface="Twentieth Century"/>
                <a:sym typeface="Twentieth Century"/>
              </a:rPr>
              <a:t>Second Meeting of the Regional Working Group on Land-Based Pollution (RWG-LBP) </a:t>
            </a:r>
            <a:endParaRPr sz="2300" b="0" i="0" u="none" strike="noStrike" cap="none" dirty="0">
              <a:solidFill>
                <a:schemeClr val="dk1"/>
              </a:solidFill>
              <a:latin typeface="Calibri"/>
              <a:ea typeface="Calibri"/>
              <a:cs typeface="Calibri"/>
              <a:sym typeface="Calibri"/>
            </a:endParaRPr>
          </a:p>
          <a:p>
            <a:pPr marL="0" marR="0" lvl="0" indent="0" algn="ctr" rtl="0">
              <a:lnSpc>
                <a:spcPct val="107000"/>
              </a:lnSpc>
              <a:spcBef>
                <a:spcPts val="600"/>
              </a:spcBef>
              <a:spcAft>
                <a:spcPts val="0"/>
              </a:spcAft>
              <a:buClr>
                <a:srgbClr val="000000"/>
              </a:buClr>
              <a:buSzPts val="1600"/>
              <a:buFont typeface="Arial"/>
              <a:buNone/>
            </a:pPr>
            <a:r>
              <a:rPr lang="en-US" sz="1900" dirty="0">
                <a:solidFill>
                  <a:srgbClr val="FFFFFF"/>
                </a:solidFill>
                <a:latin typeface="Twentieth Century"/>
                <a:ea typeface="Twentieth Century"/>
                <a:cs typeface="Twentieth Century"/>
                <a:sym typeface="Twentieth Century"/>
              </a:rPr>
              <a:t>11-12 </a:t>
            </a:r>
            <a:r>
              <a:rPr lang="en-US" sz="1900">
                <a:solidFill>
                  <a:srgbClr val="FFFFFF"/>
                </a:solidFill>
                <a:latin typeface="Twentieth Century"/>
                <a:ea typeface="Twentieth Century"/>
                <a:cs typeface="Twentieth Century"/>
                <a:sym typeface="Twentieth Century"/>
              </a:rPr>
              <a:t>November </a:t>
            </a:r>
            <a:r>
              <a:rPr lang="en-US" sz="1900" b="0" i="0" u="none" strike="noStrike" cap="none">
                <a:solidFill>
                  <a:srgbClr val="FFFFFF"/>
                </a:solidFill>
                <a:latin typeface="Twentieth Century"/>
                <a:ea typeface="Twentieth Century"/>
                <a:cs typeface="Twentieth Century"/>
                <a:sym typeface="Twentieth Century"/>
              </a:rPr>
              <a:t>2024, Shenzhen, </a:t>
            </a:r>
            <a:r>
              <a:rPr lang="en-US" sz="1900" b="0" i="0" u="none" strike="noStrike" cap="none" dirty="0">
                <a:solidFill>
                  <a:srgbClr val="FFFFFF"/>
                </a:solidFill>
                <a:latin typeface="Twentieth Century"/>
                <a:ea typeface="Twentieth Century"/>
                <a:cs typeface="Twentieth Century"/>
                <a:sym typeface="Twentieth Century"/>
              </a:rPr>
              <a:t>China</a:t>
            </a:r>
          </a:p>
          <a:p>
            <a:pPr marL="0" marR="0" lvl="0" indent="0" algn="ctr" rtl="0">
              <a:lnSpc>
                <a:spcPct val="107000"/>
              </a:lnSpc>
              <a:spcBef>
                <a:spcPts val="600"/>
              </a:spcBef>
              <a:spcAft>
                <a:spcPts val="0"/>
              </a:spcAft>
              <a:buClr>
                <a:srgbClr val="000000"/>
              </a:buClr>
              <a:buSzPts val="1600"/>
              <a:buFont typeface="Arial"/>
              <a:buNone/>
            </a:pPr>
            <a:endParaRPr lang="en-US" sz="1900" b="0" i="0" u="none" strike="noStrike" cap="none" dirty="0">
              <a:solidFill>
                <a:srgbClr val="FFFFFF"/>
              </a:solidFill>
              <a:latin typeface="Twentieth Century"/>
              <a:ea typeface="Twentieth Century"/>
              <a:cs typeface="Twentieth Century"/>
              <a:sym typeface="Twentieth Century"/>
            </a:endParaRPr>
          </a:p>
          <a:p>
            <a:pPr marL="0" marR="0" lvl="0" indent="0" algn="ctr" defTabSz="914400" rtl="0" eaLnBrk="1" fontAlgn="auto" latinLnBrk="0" hangingPunct="1">
              <a:lnSpc>
                <a:spcPct val="107000"/>
              </a:lnSpc>
              <a:spcBef>
                <a:spcPts val="0"/>
              </a:spcBef>
              <a:spcAft>
                <a:spcPts val="0"/>
              </a:spcAft>
              <a:buClrTx/>
              <a:buSzTx/>
              <a:buFontTx/>
              <a:buNone/>
              <a:tabLst/>
              <a:defRPr/>
            </a:pPr>
            <a:r>
              <a:rPr kumimoji="0" lang="en-US" sz="2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Status of Preparation and Implementation of </a:t>
            </a:r>
          </a:p>
          <a:p>
            <a:pPr marL="0" marR="0" lvl="0" indent="0" algn="ctr" defTabSz="914400" rtl="0" eaLnBrk="1" fontAlgn="auto" latinLnBrk="0" hangingPunct="1">
              <a:lnSpc>
                <a:spcPct val="107000"/>
              </a:lnSpc>
              <a:spcBef>
                <a:spcPts val="0"/>
              </a:spcBef>
              <a:spcAft>
                <a:spcPts val="0"/>
              </a:spcAft>
              <a:buClrTx/>
              <a:buSzTx/>
              <a:buFontTx/>
              <a:buNone/>
              <a:tabLst/>
              <a:defRPr/>
            </a:pPr>
            <a:r>
              <a:rPr kumimoji="0" lang="en-US" sz="2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Land-Based Pollution Activities</a:t>
            </a:r>
          </a:p>
        </p:txBody>
      </p:sp>
      <p:sp>
        <p:nvSpPr>
          <p:cNvPr id="89" name="Google Shape;89;p1"/>
          <p:cNvSpPr/>
          <p:nvPr/>
        </p:nvSpPr>
        <p:spPr>
          <a:xfrm>
            <a:off x="1171113" y="177475"/>
            <a:ext cx="9918000" cy="8787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latin typeface="Calibri"/>
              <a:ea typeface="Calibri"/>
              <a:cs typeface="Calibri"/>
              <a:sym typeface="Calibri"/>
            </a:endParaRPr>
          </a:p>
        </p:txBody>
      </p:sp>
      <p:pic>
        <p:nvPicPr>
          <p:cNvPr id="90" name="Google Shape;90;p1"/>
          <p:cNvPicPr preferRelativeResize="0"/>
          <p:nvPr/>
        </p:nvPicPr>
        <p:blipFill rotWithShape="1">
          <a:blip r:embed="rId4">
            <a:alphaModFix/>
          </a:blip>
          <a:srcRect/>
          <a:stretch/>
        </p:blipFill>
        <p:spPr>
          <a:xfrm>
            <a:off x="1247325" y="232075"/>
            <a:ext cx="1169336" cy="769500"/>
          </a:xfrm>
          <a:prstGeom prst="rect">
            <a:avLst/>
          </a:prstGeom>
          <a:noFill/>
          <a:ln>
            <a:noFill/>
          </a:ln>
        </p:spPr>
      </p:pic>
      <p:sp>
        <p:nvSpPr>
          <p:cNvPr id="91" name="Google Shape;91;p1"/>
          <p:cNvSpPr txBox="1"/>
          <p:nvPr/>
        </p:nvSpPr>
        <p:spPr>
          <a:xfrm>
            <a:off x="2582550" y="149125"/>
            <a:ext cx="8430300" cy="63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200"/>
              <a:buFont typeface="Arial"/>
              <a:buNone/>
            </a:pPr>
            <a:r>
              <a:rPr lang="en-US" sz="2200" b="1" i="0" u="none" strike="noStrike" cap="none" dirty="0">
                <a:solidFill>
                  <a:srgbClr val="274E13"/>
                </a:solidFill>
                <a:latin typeface="Twentieth Century"/>
                <a:ea typeface="Twentieth Century"/>
                <a:cs typeface="Twentieth Century"/>
                <a:sym typeface="Twentieth Century"/>
              </a:rPr>
              <a:t>Implementing the Strategic Action Programme for the South China Sea and Gulf of Thailand (SCS SAP) Project     </a:t>
            </a:r>
            <a:r>
              <a:rPr lang="en-US" sz="2200" b="0" i="0" u="none" strike="noStrike" cap="none" dirty="0">
                <a:solidFill>
                  <a:srgbClr val="274E13"/>
                </a:solidFill>
                <a:latin typeface="Twentieth Century"/>
                <a:ea typeface="Twentieth Century"/>
                <a:cs typeface="Twentieth Century"/>
                <a:sym typeface="Twentieth Century"/>
              </a:rPr>
              <a:t>  </a:t>
            </a:r>
            <a:endParaRPr sz="1400" b="0" i="0" u="none" strike="noStrike" cap="none" dirty="0">
              <a:solidFill>
                <a:srgbClr val="274E1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rgbClr val="274E13"/>
              </a:solidFill>
              <a:latin typeface="Calibri"/>
              <a:ea typeface="Calibri"/>
              <a:cs typeface="Calibri"/>
              <a:sym typeface="Calibri"/>
            </a:endParaRPr>
          </a:p>
        </p:txBody>
      </p:sp>
      <p:pic>
        <p:nvPicPr>
          <p:cNvPr id="3" name="Picture 2" descr="A blue text on a black background&#10;&#10;Description automatically generated">
            <a:extLst>
              <a:ext uri="{FF2B5EF4-FFF2-40B4-BE49-F238E27FC236}">
                <a16:creationId xmlns:a16="http://schemas.microsoft.com/office/drawing/2014/main" id="{42A784FD-C25A-2225-55E8-65BDA1106C9D}"/>
              </a:ext>
            </a:extLst>
          </p:cNvPr>
          <p:cNvPicPr>
            <a:picLocks noChangeAspect="1"/>
          </p:cNvPicPr>
          <p:nvPr/>
        </p:nvPicPr>
        <p:blipFill>
          <a:blip r:embed="rId5"/>
          <a:stretch>
            <a:fillRect/>
          </a:stretch>
        </p:blipFill>
        <p:spPr>
          <a:xfrm>
            <a:off x="4627138" y="5941934"/>
            <a:ext cx="916066" cy="916066"/>
          </a:xfrm>
          <a:prstGeom prst="rect">
            <a:avLst/>
          </a:prstGeom>
        </p:spPr>
      </p:pic>
      <p:pic>
        <p:nvPicPr>
          <p:cNvPr id="5" name="Picture 4" descr="A blue and green logo&#10;&#10;Description automatically generated">
            <a:extLst>
              <a:ext uri="{FF2B5EF4-FFF2-40B4-BE49-F238E27FC236}">
                <a16:creationId xmlns:a16="http://schemas.microsoft.com/office/drawing/2014/main" id="{C7BB7495-D297-4BB5-80F1-F183CABB50EE}"/>
              </a:ext>
            </a:extLst>
          </p:cNvPr>
          <p:cNvPicPr>
            <a:picLocks noChangeAspect="1"/>
          </p:cNvPicPr>
          <p:nvPr/>
        </p:nvPicPr>
        <p:blipFill>
          <a:blip r:embed="rId6"/>
          <a:stretch>
            <a:fillRect/>
          </a:stretch>
        </p:blipFill>
        <p:spPr>
          <a:xfrm>
            <a:off x="5518265" y="6035039"/>
            <a:ext cx="860107" cy="809512"/>
          </a:xfrm>
          <a:prstGeom prst="rect">
            <a:avLst/>
          </a:prstGeom>
        </p:spPr>
      </p:pic>
      <p:pic>
        <p:nvPicPr>
          <p:cNvPr id="7" name="Picture 6" descr="A blue text on a white background&#10;&#10;Description automatically generated">
            <a:extLst>
              <a:ext uri="{FF2B5EF4-FFF2-40B4-BE49-F238E27FC236}">
                <a16:creationId xmlns:a16="http://schemas.microsoft.com/office/drawing/2014/main" id="{8FEAAFD6-5FAD-4B8A-2FEA-19D9B4E1D5D6}"/>
              </a:ext>
            </a:extLst>
          </p:cNvPr>
          <p:cNvPicPr>
            <a:picLocks noChangeAspect="1"/>
          </p:cNvPicPr>
          <p:nvPr/>
        </p:nvPicPr>
        <p:blipFill>
          <a:blip r:embed="rId7"/>
          <a:stretch>
            <a:fillRect/>
          </a:stretch>
        </p:blipFill>
        <p:spPr>
          <a:xfrm>
            <a:off x="6310719" y="6059978"/>
            <a:ext cx="1274272" cy="707929"/>
          </a:xfrm>
          <a:prstGeom prst="rect">
            <a:avLst/>
          </a:prstGeom>
        </p:spPr>
      </p:pic>
      <p:sp>
        <p:nvSpPr>
          <p:cNvPr id="4" name="Google Shape;89;p1">
            <a:extLst>
              <a:ext uri="{FF2B5EF4-FFF2-40B4-BE49-F238E27FC236}">
                <a16:creationId xmlns:a16="http://schemas.microsoft.com/office/drawing/2014/main" id="{EE016642-763E-610D-0D57-99507D0F1739}"/>
              </a:ext>
            </a:extLst>
          </p:cNvPr>
          <p:cNvSpPr txBox="1"/>
          <p:nvPr/>
        </p:nvSpPr>
        <p:spPr>
          <a:xfrm>
            <a:off x="3105151" y="4678235"/>
            <a:ext cx="6049924" cy="1074866"/>
          </a:xfrm>
          <a:prstGeom prst="rect">
            <a:avLst/>
          </a:prstGeom>
          <a:solidFill>
            <a:srgbClr val="0F4130"/>
          </a:solidFill>
          <a:ln>
            <a:noFill/>
          </a:ln>
        </p:spPr>
        <p:txBody>
          <a:bodyPr spcFirstLastPara="1" wrap="square" lIns="91425" tIns="45700" rIns="91425" bIns="45700" anchor="t" anchorCtr="0">
            <a:noAutofit/>
          </a:bodyPr>
          <a:lstStyle/>
          <a:p>
            <a:pPr marR="0" lvl="0" algn="ctr" rtl="0">
              <a:lnSpc>
                <a:spcPct val="107000"/>
              </a:lnSpc>
              <a:spcBef>
                <a:spcPts val="0"/>
              </a:spcBef>
              <a:spcAft>
                <a:spcPts val="0"/>
              </a:spcAft>
              <a:buNone/>
            </a:pPr>
            <a:r>
              <a:rPr lang="en-US" sz="2800" b="1" dirty="0">
                <a:solidFill>
                  <a:srgbClr val="FFFFFF"/>
                </a:solidFill>
                <a:latin typeface="Twentieth Century"/>
                <a:ea typeface="Twentieth Century"/>
                <a:cs typeface="Twentieth Century"/>
                <a:sym typeface="Twentieth Century"/>
              </a:rPr>
              <a:t>INDONESIA</a:t>
            </a:r>
          </a:p>
          <a:p>
            <a:pPr marR="0" lvl="0" algn="ctr" rtl="0">
              <a:lnSpc>
                <a:spcPct val="107000"/>
              </a:lnSpc>
              <a:spcBef>
                <a:spcPts val="1800"/>
              </a:spcBef>
              <a:spcAft>
                <a:spcPts val="0"/>
              </a:spcAft>
              <a:buNone/>
            </a:pPr>
            <a:endParaRPr sz="1000" dirty="0">
              <a:solidFill>
                <a:srgbClr val="FFFFFF"/>
              </a:solidFill>
              <a:latin typeface="Twentieth Century"/>
              <a:ea typeface="Twentieth Century"/>
              <a:cs typeface="Twentieth Century"/>
              <a:sym typeface="Twentieth Centur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1384FC-692D-860E-1E92-068E3C99B2F3}"/>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C47242C9-77B5-FBD4-C9E9-56F0A28526FC}"/>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AB8357CC-406F-6B82-6621-09841DCBC424}"/>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D6818703-CE78-2731-47B4-343794E378FE}"/>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AE131DE9-4067-7968-540D-2412E43A41B7}"/>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7453DC5-1461-5828-B366-0CE0C7F58C2A}"/>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676C0344-18FD-4F5D-DA2B-6E7D3C91F9BE}"/>
              </a:ext>
            </a:extLst>
          </p:cNvPr>
          <p:cNvSpPr txBox="1">
            <a:spLocks/>
          </p:cNvSpPr>
          <p:nvPr/>
        </p:nvSpPr>
        <p:spPr>
          <a:xfrm>
            <a:off x="2421921" y="118335"/>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Status on coordinating national activities and contributing regional activities for 2025-2026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3" name="Content Placeholder 6">
            <a:extLst>
              <a:ext uri="{FF2B5EF4-FFF2-40B4-BE49-F238E27FC236}">
                <a16:creationId xmlns:a16="http://schemas.microsoft.com/office/drawing/2014/main" id="{0CE7D013-8A1B-753B-3A1C-A5C6C6106ECE}"/>
              </a:ext>
            </a:extLst>
          </p:cNvPr>
          <p:cNvSpPr txBox="1">
            <a:spLocks/>
          </p:cNvSpPr>
          <p:nvPr/>
        </p:nvSpPr>
        <p:spPr>
          <a:xfrm>
            <a:off x="2421918" y="1032480"/>
            <a:ext cx="9764407" cy="5707185"/>
          </a:xfrm>
          <a:prstGeom prst="rect">
            <a:avLst/>
          </a:prstGeom>
          <a:solidFill>
            <a:srgbClr val="BDEEFF"/>
          </a:solidFill>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85950" marR="0" lvl="0" indent="-188595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6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Expert/s to join TDA team</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National Lead : Mrs. </a:t>
            </a:r>
            <a:r>
              <a:rPr lang="en-US" sz="6400" dirty="0" err="1">
                <a:solidFill>
                  <a:sysClr val="windowText" lastClr="000000"/>
                </a:solidFill>
                <a:latin typeface="Calibri" panose="020F0502020204030204" pitchFamily="34" charset="0"/>
                <a:ea typeface="Calibri" panose="020F0502020204030204" pitchFamily="34" charset="0"/>
                <a:cs typeface="Calibri" panose="020F0502020204030204" pitchFamily="34" charset="0"/>
              </a:rPr>
              <a:t>Heni</a:t>
            </a:r>
            <a:r>
              <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 Agustina</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Senior Officer on Environmental </a:t>
            </a:r>
            <a:r>
              <a:rPr kumimoji="0" lang="en-US" sz="6400"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lmpact</a:t>
            </a: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Control, </a:t>
            </a:r>
            <a:r>
              <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MOE</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hlinkClick r:id="rId6"/>
              </a:rPr>
              <a:t>heni.agustina@gmail.com</a:t>
            </a:r>
            <a:endPar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endParaRP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Team Members</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1 . Marine Habitats/Ecosystems: </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Prof. Dr.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Yonvitner</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S.Pi</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M.Si</a:t>
            </a:r>
            <a:endPar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     </a:t>
            </a: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Director of Center for Coastal Resources Studies - IPB University</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     </a:t>
            </a:r>
            <a:r>
              <a:rPr lang="en-US" sz="6400" dirty="0">
                <a:solidFill>
                  <a:srgbClr val="0070C0"/>
                </a:solidFill>
                <a:latin typeface="Calibri" panose="020F0502020204030204" pitchFamily="34" charset="0"/>
                <a:ea typeface="Calibri" panose="020F0502020204030204" pitchFamily="34" charset="0"/>
                <a:cs typeface="Calibri" panose="020F0502020204030204" pitchFamily="34" charset="0"/>
              </a:rPr>
              <a:t>y</a:t>
            </a:r>
            <a:r>
              <a:rPr kumimoji="0" lang="en-US" sz="6400"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Calibri" panose="020F0502020204030204" pitchFamily="34" charset="0"/>
              </a:rPr>
              <a:t>onvitner75@</a:t>
            </a:r>
            <a:r>
              <a:rPr lang="en-US" sz="6400" dirty="0">
                <a:solidFill>
                  <a:srgbClr val="0070C0"/>
                </a:solidFill>
                <a:latin typeface="Calibri" panose="020F0502020204030204" pitchFamily="34" charset="0"/>
                <a:ea typeface="Calibri" panose="020F0502020204030204" pitchFamily="34" charset="0"/>
                <a:cs typeface="Calibri" panose="020F0502020204030204" pitchFamily="34" charset="0"/>
              </a:rPr>
              <a:t>g</a:t>
            </a:r>
            <a:r>
              <a:rPr kumimoji="0" lang="en-US" sz="6400"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Calibri" panose="020F0502020204030204" pitchFamily="34" charset="0"/>
              </a:rPr>
              <a:t>mail. com</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2. Fish and Fisheries : </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Dr. M. Riyanto</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    </a:t>
            </a: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Researcher, Center for Coastal and Marine Resources Studies - IPB University</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    </a:t>
            </a:r>
            <a:r>
              <a:rPr kumimoji="0" lang="en-US" sz="6400"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mochammadri</a:t>
            </a: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@apps.ipb.ac.id</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3. Pollution - Nutrients, Waste Water, Plastics : </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Prof. Dr.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lr</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Ario Damar,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M.Si</a:t>
            </a:r>
            <a:endPar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    </a:t>
            </a: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Researcher, Center for Coastal and Marine Resources Studies - IPB University</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    </a:t>
            </a: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adamar@apps.ipb.ac.id </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4. Socioeconomics and Livelihoods - Blue Economy, Vulnerabilities to climate change and natural extreme events : </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    </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Prof, Dr.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lr</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Luky</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Adrianto</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M.Sc</a:t>
            </a: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Head of </a:t>
            </a:r>
            <a:r>
              <a:rPr kumimoji="0" lang="en-US" sz="6400"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lntemational</a:t>
            </a: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Maritime and Fisheries Research </a:t>
            </a:r>
            <a:r>
              <a:rPr kumimoji="0" lang="en-US" sz="6400"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lnstitute</a:t>
            </a: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(I-MAR), IPB</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    </a:t>
            </a: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University lukyadrianto@apps.ipb.ac.id</a:t>
            </a:r>
          </a:p>
          <a:p>
            <a:pPr marL="2244725"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endParaRPr kumimoji="0" lang="en-US" sz="20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62009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AABE9BC8-C34F-DC48-8A6A-FF0532966FAF}"/>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9A4AF740-E3F1-AD6E-94D0-84B4C4296833}"/>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1D30CA6A-6A2C-00D5-D2EB-1574C399538D}"/>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BEC1C41D-0350-6D03-3183-8D147057499D}"/>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942C4833-5D58-B659-788B-F596E7AF7DB9}"/>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9" name="Title 5">
            <a:extLst>
              <a:ext uri="{FF2B5EF4-FFF2-40B4-BE49-F238E27FC236}">
                <a16:creationId xmlns:a16="http://schemas.microsoft.com/office/drawing/2014/main" id="{5534E634-AF46-F1DE-1D7F-4F01F9533F49}"/>
              </a:ext>
            </a:extLst>
          </p:cNvPr>
          <p:cNvSpPr txBox="1">
            <a:spLocks/>
          </p:cNvSpPr>
          <p:nvPr/>
        </p:nvSpPr>
        <p:spPr>
          <a:xfrm>
            <a:off x="2421921" y="138139"/>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Challenges and recommendations for implementing </a:t>
            </a:r>
            <a:r>
              <a:rPr lang="en-US" sz="2800" b="1" dirty="0" err="1">
                <a:solidFill>
                  <a:srgbClr val="0070C0"/>
                </a:solidFill>
                <a:latin typeface="+mn-lt"/>
              </a:rPr>
              <a:t>LbP</a:t>
            </a:r>
            <a:r>
              <a:rPr lang="en-US" sz="2800" b="1" dirty="0">
                <a:solidFill>
                  <a:srgbClr val="0070C0"/>
                </a:solidFill>
                <a:latin typeface="+mn-lt"/>
              </a:rPr>
              <a:t> activities for 2024-2026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10" name="Content Placeholder 6">
            <a:extLst>
              <a:ext uri="{FF2B5EF4-FFF2-40B4-BE49-F238E27FC236}">
                <a16:creationId xmlns:a16="http://schemas.microsoft.com/office/drawing/2014/main" id="{6D1F6B64-2DEF-5A80-C021-5958DCCA6CE7}"/>
              </a:ext>
            </a:extLst>
          </p:cNvPr>
          <p:cNvSpPr txBox="1">
            <a:spLocks/>
          </p:cNvSpPr>
          <p:nvPr/>
        </p:nvSpPr>
        <p:spPr>
          <a:xfrm>
            <a:off x="2421921" y="1059912"/>
            <a:ext cx="9551339" cy="5659949"/>
          </a:xfrm>
          <a:prstGeom prst="rect">
            <a:avLst/>
          </a:prstGeom>
          <a:solidFill>
            <a:srgbClr val="BDEEFF"/>
          </a:solidFill>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sz="2400" b="1" dirty="0">
                <a:latin typeface="Calibri" panose="020F0502020204030204" pitchFamily="34" charset="0"/>
                <a:ea typeface="Calibri" panose="020F0502020204030204" pitchFamily="34" charset="0"/>
                <a:cs typeface="Calibri" panose="020F0502020204030204" pitchFamily="34" charset="0"/>
              </a:rPr>
              <a:t>Time schedule for signing and implementing new/amended PCA/GSAs</a:t>
            </a:r>
          </a:p>
          <a:p>
            <a:pPr marL="444500" indent="-177800">
              <a:buClrTx/>
              <a:defRPr/>
            </a:pPr>
            <a:r>
              <a:rPr kumimoji="0" lang="en-US" sz="20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Waiting for final approval from MOFA</a:t>
            </a:r>
          </a:p>
          <a:p>
            <a:pPr marL="444500" indent="-177800">
              <a:buClrTx/>
              <a:defRPr/>
            </a:pPr>
            <a:r>
              <a:rPr lang="en-US" sz="2000" dirty="0">
                <a:latin typeface="Calibri" panose="020F0502020204030204" pitchFamily="34" charset="0"/>
                <a:ea typeface="Calibri" panose="020F0502020204030204" pitchFamily="34" charset="0"/>
                <a:cs typeface="Calibri" panose="020F0502020204030204" pitchFamily="34" charset="0"/>
              </a:rPr>
              <a:t>P</a:t>
            </a:r>
            <a:r>
              <a:rPr kumimoji="0" lang="en-US" sz="20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ending ministerial decision on the appointment of DGs at MOE.</a:t>
            </a:r>
          </a:p>
          <a:p>
            <a:pPr marL="0" indent="0">
              <a:buClrTx/>
              <a:buNone/>
              <a:defRPr/>
            </a:pPr>
            <a:r>
              <a:rPr lang="en-US" sz="2400" b="1" dirty="0">
                <a:latin typeface="Calibri" panose="020F0502020204030204" pitchFamily="34" charset="0"/>
                <a:ea typeface="Calibri" panose="020F0502020204030204" pitchFamily="34" charset="0"/>
                <a:cs typeface="Calibri" panose="020F0502020204030204" pitchFamily="34" charset="0"/>
                <a:sym typeface="Arial"/>
              </a:rPr>
              <a:t>Challenges</a:t>
            </a:r>
            <a:endParaRPr kumimoji="0" lang="en-US" sz="24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a:buClrTx/>
              <a:defRPr/>
            </a:pPr>
            <a:r>
              <a:rPr lang="en-US" sz="2000" dirty="0">
                <a:latin typeface="Calibri" panose="020F0502020204030204" pitchFamily="34" charset="0"/>
                <a:ea typeface="Calibri" panose="020F0502020204030204" pitchFamily="34" charset="0"/>
                <a:cs typeface="Calibri" panose="020F0502020204030204" pitchFamily="34" charset="0"/>
              </a:rPr>
              <a:t>Changing in the National Ministerial Format due to new government in Indonesia   </a:t>
            </a:r>
          </a:p>
          <a:p>
            <a:pPr marL="0" indent="0">
              <a:buClrTx/>
              <a:buNone/>
              <a:defRPr/>
            </a:pPr>
            <a:r>
              <a:rPr lang="en-US" sz="2000" dirty="0">
                <a:latin typeface="Calibri" panose="020F0502020204030204" pitchFamily="34" charset="0"/>
                <a:ea typeface="Calibri" panose="020F0502020204030204" pitchFamily="34" charset="0"/>
                <a:cs typeface="Calibri" panose="020F0502020204030204" pitchFamily="34" charset="0"/>
              </a:rPr>
              <a:t>    delays processes of signing of agreement.</a:t>
            </a:r>
          </a:p>
          <a:p>
            <a:pPr>
              <a:buClrTx/>
              <a:defRPr/>
            </a:pPr>
            <a:r>
              <a:rPr lang="en-US" sz="2000" dirty="0">
                <a:latin typeface="Calibri" panose="020F0502020204030204" pitchFamily="34" charset="0"/>
                <a:ea typeface="Calibri" panose="020F0502020204030204" pitchFamily="34" charset="0"/>
                <a:cs typeface="Calibri" panose="020F0502020204030204" pitchFamily="34" charset="0"/>
              </a:rPr>
              <a:t>Data spread across  govt.  institutions, and may not periodically available</a:t>
            </a:r>
            <a:r>
              <a:rPr lang="en-US" sz="2000" b="1" dirty="0">
                <a:latin typeface="Calibri" panose="020F0502020204030204" pitchFamily="34" charset="0"/>
                <a:ea typeface="Calibri" panose="020F0502020204030204" pitchFamily="34" charset="0"/>
                <a:cs typeface="Calibri" panose="020F0502020204030204" pitchFamily="34" charset="0"/>
              </a:rPr>
              <a:t>.</a:t>
            </a:r>
          </a:p>
          <a:p>
            <a:pPr>
              <a:buClrTx/>
              <a:defRPr/>
            </a:pPr>
            <a:r>
              <a:rPr lang="en-US" sz="1800" dirty="0">
                <a:latin typeface="Calibri" panose="020F0502020204030204" pitchFamily="34" charset="0"/>
                <a:ea typeface="Calibri" panose="020F0502020204030204" pitchFamily="34" charset="0"/>
                <a:cs typeface="Calibri" panose="020F0502020204030204" pitchFamily="34" charset="0"/>
              </a:rPr>
              <a:t>There is a need to increase the role of the community to participate in the prevention of land-based pollution. </a:t>
            </a:r>
          </a:p>
          <a:p>
            <a:pPr>
              <a:buClrTx/>
              <a:defRPr/>
            </a:pPr>
            <a:r>
              <a:rPr lang="en-US" sz="1800" dirty="0">
                <a:latin typeface="Calibri" panose="020F0502020204030204" pitchFamily="34" charset="0"/>
                <a:ea typeface="Calibri" panose="020F0502020204030204" pitchFamily="34" charset="0"/>
                <a:cs typeface="Calibri" panose="020F0502020204030204" pitchFamily="34" charset="0"/>
              </a:rPr>
              <a:t>Local government financial budget for monitoring seawater quality are limited,  therefore data and information at the local level is limited.</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Recommendations</a:t>
            </a:r>
          </a:p>
          <a:p>
            <a:pPr>
              <a:buClrTx/>
              <a:defRPr/>
            </a:pPr>
            <a:r>
              <a:rPr kumimoji="0" lang="en-US" sz="20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Close monitor on the MOU’s finalization process and approval at the Ministry of Foreign Affairs.</a:t>
            </a:r>
          </a:p>
          <a:p>
            <a:pPr>
              <a:buClrTx/>
              <a:defRPr/>
            </a:pPr>
            <a:r>
              <a:rPr kumimoji="0" lang="en-US" sz="20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Local governments should be able to a</a:t>
            </a:r>
            <a:r>
              <a:rPr lang="en-US" sz="2000" dirty="0">
                <a:latin typeface="Calibri" panose="020F0502020204030204" pitchFamily="34" charset="0"/>
                <a:ea typeface="Calibri" panose="020F0502020204030204" pitchFamily="34" charset="0"/>
                <a:cs typeface="Calibri" panose="020F0502020204030204" pitchFamily="34" charset="0"/>
              </a:rPr>
              <a:t>l</a:t>
            </a:r>
            <a:r>
              <a:rPr kumimoji="0" lang="en-US" sz="20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locate their own budget for seawater quality monitoring as a basis for decision-making at local level.</a:t>
            </a:r>
          </a:p>
          <a:p>
            <a:pPr>
              <a:buClrTx/>
              <a:defRPr/>
            </a:pPr>
            <a:r>
              <a:rPr kumimoji="0" lang="en-US" sz="20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Local governments need to improve environmental management in land areas, to prevent impacts on their coastal and marine ecosystems.</a:t>
            </a:r>
          </a:p>
          <a:p>
            <a:pPr>
              <a:buClrTx/>
              <a:defRPr/>
            </a:pPr>
            <a:endParaRPr kumimoji="0" lang="en-US" sz="20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72085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4CC61-60D7-D7DE-B1DA-53CE801ADF0F}"/>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FE918F2-875F-7EC8-D873-B1BC051A9A6A}"/>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B21402DA-54D3-3D46-F4C4-266F91252AEE}"/>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FDFBE460-BEF7-5233-4DA7-F851C29CBCD6}"/>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186FE5D2-1D81-A10B-30A9-E5C781800E01}"/>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438677F6-E97E-5716-3EA0-F0797C2E4CAA}"/>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F2D309E7-1760-4E83-2C98-E4F819297DC9}"/>
              </a:ext>
            </a:extLst>
          </p:cNvPr>
          <p:cNvSpPr txBox="1">
            <a:spLocks/>
          </p:cNvSpPr>
          <p:nvPr/>
        </p:nvSpPr>
        <p:spPr>
          <a:xfrm>
            <a:off x="2421924" y="119949"/>
            <a:ext cx="9562094"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accent1"/>
                </a:solidFill>
                <a:effectLst/>
                <a:uLnTx/>
                <a:uFillTx/>
                <a:latin typeface="+mn-lt"/>
                <a:ea typeface="+mj-ea"/>
                <a:cs typeface="+mj-cs"/>
              </a:rPr>
              <a:t>Updates on </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related activities &amp; achievements for 2023-2024 (following the 1</a:t>
            </a:r>
            <a:r>
              <a:rPr kumimoji="0" lang="en-US" sz="2800" b="1" i="0" u="none" strike="noStrike" kern="1200" cap="none" spc="0" normalizeH="0" baseline="30000" noProof="0" dirty="0">
                <a:ln>
                  <a:noFill/>
                </a:ln>
                <a:solidFill>
                  <a:schemeClr val="accent1"/>
                </a:solidFill>
                <a:effectLst/>
                <a:uLnTx/>
                <a:uFillTx/>
                <a:latin typeface="+mn-lt"/>
                <a:ea typeface="+mj-ea"/>
                <a:cs typeface="+mj-cs"/>
              </a:rPr>
              <a:t>st</a:t>
            </a:r>
            <a:r>
              <a:rPr kumimoji="0" lang="en-US" sz="2800" b="1" i="0" u="none" strike="noStrike" kern="1200" cap="none" spc="0" normalizeH="0" baseline="0" noProof="0" dirty="0">
                <a:ln>
                  <a:noFill/>
                </a:ln>
                <a:solidFill>
                  <a:schemeClr val="accent1"/>
                </a:solidFill>
                <a:effectLst/>
                <a:uLnTx/>
                <a:uFillTx/>
                <a:latin typeface="+mn-lt"/>
                <a:ea typeface="+mj-ea"/>
                <a:cs typeface="+mj-cs"/>
              </a:rPr>
              <a:t> RWG-</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meeting)</a:t>
            </a:r>
          </a:p>
        </p:txBody>
      </p:sp>
      <p:sp>
        <p:nvSpPr>
          <p:cNvPr id="3" name="Content Placeholder 6">
            <a:extLst>
              <a:ext uri="{FF2B5EF4-FFF2-40B4-BE49-F238E27FC236}">
                <a16:creationId xmlns:a16="http://schemas.microsoft.com/office/drawing/2014/main" id="{F7D1F334-CD52-ED13-F9BA-EADA40910864}"/>
              </a:ext>
            </a:extLst>
          </p:cNvPr>
          <p:cNvSpPr txBox="1">
            <a:spLocks/>
          </p:cNvSpPr>
          <p:nvPr/>
        </p:nvSpPr>
        <p:spPr>
          <a:xfrm>
            <a:off x="2421921" y="1050768"/>
            <a:ext cx="9562097" cy="5687283"/>
          </a:xfrm>
          <a:prstGeom prst="rect">
            <a:avLst/>
          </a:prstGeom>
          <a:solidFill>
            <a:srgbClr val="BDEEFF"/>
          </a:solidFill>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400" b="1" kern="100" dirty="0">
                <a:effectLst/>
                <a:latin typeface="Calibri" panose="020F0502020204030204" pitchFamily="34" charset="0"/>
                <a:ea typeface="Calibri" panose="020F0502020204030204" pitchFamily="34" charset="0"/>
                <a:cs typeface="Calibri" panose="020F0502020204030204" pitchFamily="34" charset="0"/>
              </a:rPr>
              <a:t>Legal &amp; institutional matters  </a:t>
            </a:r>
          </a:p>
          <a:p>
            <a:pPr marL="0" indent="0">
              <a:lnSpc>
                <a:spcPct val="107000"/>
              </a:lnSpc>
              <a:spcAft>
                <a:spcPts val="800"/>
              </a:spcAft>
              <a:buNone/>
            </a:pPr>
            <a:r>
              <a:rPr lang="en-ID" sz="2100" b="1" kern="100" dirty="0">
                <a:effectLst/>
                <a:latin typeface="Calibri" panose="020F0502020204030204" pitchFamily="34" charset="0"/>
                <a:ea typeface="Calibri" panose="020F0502020204030204" pitchFamily="34" charset="0"/>
                <a:cs typeface="Times New Roman" panose="02020603050405020304" pitchFamily="18" charset="0"/>
              </a:rPr>
              <a:t>Ministry of Environment and Forestry of the Republic of Indonesia</a:t>
            </a:r>
            <a:endParaRPr lang="en-ID" sz="21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500" dirty="0"/>
              <a:t>Regulation Of The Minister Of Environment And Forestry Of The Republic Of Indonesia Number 9 Of 2023 Concerning Business Licensing And Government Approval In The Field Of Hazardous And Toxic Waste Management</a:t>
            </a:r>
          </a:p>
          <a:p>
            <a:pPr marL="342900" lvl="0" indent="-342900">
              <a:lnSpc>
                <a:spcPct val="107000"/>
              </a:lnSpc>
              <a:spcAft>
                <a:spcPts val="800"/>
              </a:spcAft>
              <a:buSzPts val="1000"/>
              <a:buFont typeface="Symbol" panose="05050102010706020507" pitchFamily="18" charset="2"/>
              <a:buChar char=""/>
              <a:tabLst>
                <a:tab pos="457200" algn="l"/>
              </a:tabLst>
            </a:pPr>
            <a:r>
              <a:rPr lang="en-US" sz="1500" kern="100" dirty="0">
                <a:latin typeface="Calibri" panose="020F0502020204030204" pitchFamily="34" charset="0"/>
                <a:ea typeface="Calibri" panose="020F0502020204030204" pitchFamily="34" charset="0"/>
                <a:cs typeface="Times New Roman" panose="02020603050405020304" pitchFamily="18" charset="0"/>
              </a:rPr>
              <a:t>Minister of Environment and Forestry Regulation No. 4 of 2024, Regarding the Assignment for the Implementation of Peat Restoration Activities for the 2024 Fiscal Year</a:t>
            </a:r>
          </a:p>
          <a:p>
            <a:pPr marL="342900" lvl="0" indent="-342900">
              <a:lnSpc>
                <a:spcPct val="107000"/>
              </a:lnSpc>
              <a:spcAft>
                <a:spcPts val="800"/>
              </a:spcAft>
              <a:buSzPts val="1000"/>
              <a:buFont typeface="Symbol" panose="05050102010706020507" pitchFamily="18" charset="2"/>
              <a:buChar char=""/>
              <a:tabLst>
                <a:tab pos="457200" algn="l"/>
              </a:tabLst>
            </a:pPr>
            <a:r>
              <a:rPr lang="en-US" sz="1500" kern="100" dirty="0">
                <a:latin typeface="Calibri" panose="020F0502020204030204" pitchFamily="34" charset="0"/>
                <a:ea typeface="Calibri" panose="020F0502020204030204" pitchFamily="34" charset="0"/>
                <a:cs typeface="Times New Roman" panose="02020603050405020304" pitchFamily="18" charset="0"/>
              </a:rPr>
              <a:t>Minister of Environment and Forestry Regulation Number 14 of 2024, Implementation of Supervision and Administrative Sanctions in the Environmental Sector</a:t>
            </a:r>
          </a:p>
          <a:p>
            <a:pPr marL="342900" lvl="0" indent="-342900">
              <a:lnSpc>
                <a:spcPct val="107000"/>
              </a:lnSpc>
              <a:spcAft>
                <a:spcPts val="800"/>
              </a:spcAft>
              <a:buSzPts val="1000"/>
              <a:buFont typeface="Symbol" panose="05050102010706020507" pitchFamily="18" charset="2"/>
              <a:buChar char=""/>
              <a:tabLst>
                <a:tab pos="457200" algn="l"/>
              </a:tabLst>
            </a:pPr>
            <a:r>
              <a:rPr lang="en-US" sz="1500" kern="100" dirty="0">
                <a:latin typeface="Calibri" panose="020F0502020204030204" pitchFamily="34" charset="0"/>
                <a:ea typeface="Calibri" panose="020F0502020204030204" pitchFamily="34" charset="0"/>
                <a:cs typeface="Times New Roman" panose="02020603050405020304" pitchFamily="18" charset="0"/>
              </a:rPr>
              <a:t>Minister of Environment and Forestry Regulation Number 13 of 2024, Implementation of Government Regulation Number 46 of 2016 concerning Procedures for Carrying out Strategic Environmental Assessment</a:t>
            </a:r>
          </a:p>
          <a:p>
            <a:pPr marL="342900" lvl="0" indent="-342900">
              <a:lnSpc>
                <a:spcPct val="107000"/>
              </a:lnSpc>
              <a:spcAft>
                <a:spcPts val="800"/>
              </a:spcAft>
              <a:buSzPts val="1000"/>
              <a:buFont typeface="Symbol" panose="05050102010706020507" pitchFamily="18" charset="2"/>
              <a:buChar char=""/>
              <a:tabLst>
                <a:tab pos="457200" algn="l"/>
              </a:tabLst>
            </a:pPr>
            <a:r>
              <a:rPr lang="en-US" sz="1500" kern="100" dirty="0">
                <a:latin typeface="Calibri" panose="020F0502020204030204" pitchFamily="34" charset="0"/>
                <a:ea typeface="Calibri" panose="020F0502020204030204" pitchFamily="34" charset="0"/>
                <a:cs typeface="Times New Roman" panose="02020603050405020304" pitchFamily="18" charset="0"/>
              </a:rPr>
              <a:t>Minister of Environment and Forestry Regulation Number 12 of 2024, Implementation of Nationally Determined Contributions in Handling Climate Change</a:t>
            </a:r>
          </a:p>
          <a:p>
            <a:pPr marL="342900" lvl="0" indent="-342900">
              <a:lnSpc>
                <a:spcPct val="107000"/>
              </a:lnSpc>
              <a:spcAft>
                <a:spcPts val="800"/>
              </a:spcAft>
              <a:buSzPts val="1000"/>
              <a:buFont typeface="Symbol" panose="05050102010706020507" pitchFamily="18" charset="2"/>
              <a:buChar char=""/>
              <a:tabLst>
                <a:tab pos="457200" algn="l"/>
              </a:tabLst>
            </a:pPr>
            <a:r>
              <a:rPr lang="en-US" sz="1500" kern="100" dirty="0">
                <a:latin typeface="Calibri" panose="020F0502020204030204" pitchFamily="34" charset="0"/>
                <a:ea typeface="Calibri" panose="020F0502020204030204" pitchFamily="34" charset="0"/>
                <a:cs typeface="Times New Roman" panose="02020603050405020304" pitchFamily="18" charset="0"/>
              </a:rPr>
              <a:t>Minister of Environment and Forestry Regulation Number 11 of 2024, Implementation of the Indonesian National Qualifications Framework in the Sector of Hazardous and Toxic Waste Management</a:t>
            </a:r>
          </a:p>
          <a:p>
            <a:pPr marL="342900" lvl="0" indent="-342900">
              <a:lnSpc>
                <a:spcPct val="107000"/>
              </a:lnSpc>
              <a:spcAft>
                <a:spcPts val="800"/>
              </a:spcAft>
              <a:buSzPts val="1000"/>
              <a:buFont typeface="Symbol" panose="05050102010706020507" pitchFamily="18" charset="2"/>
              <a:buChar char=""/>
              <a:tabLst>
                <a:tab pos="457200" algn="l"/>
              </a:tabLst>
            </a:pPr>
            <a:r>
              <a:rPr lang="en-US" sz="1500" kern="100" dirty="0">
                <a:latin typeface="Calibri" panose="020F0502020204030204" pitchFamily="34" charset="0"/>
                <a:ea typeface="Calibri" panose="020F0502020204030204" pitchFamily="34" charset="0"/>
                <a:cs typeface="Times New Roman" panose="02020603050405020304" pitchFamily="18" charset="0"/>
              </a:rPr>
              <a:t>Minister of Environment and Forestry Regulation Number 9 of 2024, Management of Waste Containing Hazardous and Toxic Materials and Waste of Hazardous and Toxic Materials</a:t>
            </a:r>
          </a:p>
          <a:p>
            <a:pPr marL="342900" lvl="0" indent="-342900">
              <a:lnSpc>
                <a:spcPct val="107000"/>
              </a:lnSpc>
              <a:spcAft>
                <a:spcPts val="800"/>
              </a:spcAft>
              <a:buSzPts val="1000"/>
              <a:buFont typeface="Symbol" panose="05050102010706020507" pitchFamily="18" charset="2"/>
              <a:buChar char=""/>
              <a:tabLst>
                <a:tab pos="457200" algn="l"/>
              </a:tabLst>
            </a:pPr>
            <a:r>
              <a:rPr lang="en-US" sz="1500" kern="100" dirty="0">
                <a:latin typeface="Calibri" panose="020F0502020204030204" pitchFamily="34" charset="0"/>
                <a:ea typeface="Calibri" panose="020F0502020204030204" pitchFamily="34" charset="0"/>
                <a:cs typeface="Times New Roman" panose="02020603050405020304" pitchFamily="18" charset="0"/>
              </a:rPr>
              <a:t>Minister of Environment and Forestry Regulation Number 27 of 2021, Environmental Quality Index</a:t>
            </a:r>
          </a:p>
          <a:p>
            <a:pPr marL="342900" indent="-342900">
              <a:lnSpc>
                <a:spcPct val="107000"/>
              </a:lnSpc>
              <a:spcAft>
                <a:spcPts val="800"/>
              </a:spcAft>
              <a:buSzPts val="1000"/>
              <a:buFont typeface="Symbol" panose="05050102010706020507" pitchFamily="18" charset="2"/>
              <a:buChar char=""/>
              <a:tabLst>
                <a:tab pos="457200" algn="l"/>
              </a:tabLst>
            </a:pPr>
            <a:r>
              <a:rPr kumimoji="0" lang="en-US" altLang="en-US" sz="1600" b="0" i="0" u="none" strike="noStrike" cap="none" normalizeH="0" baseline="0" dirty="0">
                <a:ln>
                  <a:noFill/>
                </a:ln>
                <a:solidFill>
                  <a:srgbClr val="1F1F1F"/>
                </a:solidFill>
                <a:effectLst/>
                <a:latin typeface="inherit"/>
              </a:rPr>
              <a:t>Minister of Environment and Forestry Regulation Number 13 of 2023 Application of the Indonesian National Qualifications Framework in the Field of Environmental Quality Test Sampling and Environmental Quality Measurement</a:t>
            </a:r>
            <a:r>
              <a:rPr kumimoji="0" lang="en-US" altLang="en-US" sz="500" b="0" i="0" u="none" strike="noStrike" cap="none" normalizeH="0" baseline="0" dirty="0">
                <a:ln>
                  <a:noFill/>
                </a:ln>
                <a:solidFill>
                  <a:schemeClr val="tx1"/>
                </a:solidFill>
                <a:effectLst/>
              </a:rPr>
              <a:t> </a:t>
            </a:r>
            <a:endParaRPr kumimoji="0" lang="en-US" altLang="en-US" sz="1200" b="0" i="0" u="none" strike="noStrike" cap="none" normalizeH="0" baseline="0" dirty="0">
              <a:ln>
                <a:noFill/>
              </a:ln>
              <a:solidFill>
                <a:schemeClr val="tx1"/>
              </a:solidFill>
              <a:effectLst/>
              <a:latin typeface="Arial" panose="020B0604020202020204" pitchFamily="34" charset="0"/>
            </a:endParaRPr>
          </a:p>
          <a:p>
            <a:pPr marL="342900" lvl="0" indent="-342900">
              <a:lnSpc>
                <a:spcPct val="107000"/>
              </a:lnSpc>
              <a:spcAft>
                <a:spcPts val="800"/>
              </a:spcAft>
              <a:buSzPts val="1000"/>
              <a:buFont typeface="Symbol" panose="05050102010706020507" pitchFamily="18" charset="2"/>
              <a:buChar char=""/>
              <a:tabLst>
                <a:tab pos="457200" algn="l"/>
              </a:tabLst>
            </a:pPr>
            <a:endParaRPr lang="en-US" sz="1500" kern="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endParaRPr lang="en-US" sz="1500"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1">
            <a:extLst>
              <a:ext uri="{FF2B5EF4-FFF2-40B4-BE49-F238E27FC236}">
                <a16:creationId xmlns:a16="http://schemas.microsoft.com/office/drawing/2014/main" id="{BEE39395-EAF2-C0A5-DF2A-282FDE652513}"/>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18788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99F07D-4E9E-F4DE-DDAA-77464F3FA13C}"/>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35555CBE-5DB9-0517-DC0A-D897C63B9E12}"/>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6A549120-78A3-A6E3-3752-71774BE1F527}"/>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A0D41BA8-ECE8-5408-9B2F-FA756C411E76}"/>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D0246B61-3A59-6D74-D8F7-E781CFD03E68}"/>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5D6C953D-0133-035A-3E4F-54F104361ED7}"/>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E6B27066-185D-0FB5-A82D-75729054EABE}"/>
              </a:ext>
            </a:extLst>
          </p:cNvPr>
          <p:cNvSpPr txBox="1">
            <a:spLocks/>
          </p:cNvSpPr>
          <p:nvPr/>
        </p:nvSpPr>
        <p:spPr>
          <a:xfrm>
            <a:off x="2421924" y="119949"/>
            <a:ext cx="9562094"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accent1"/>
                </a:solidFill>
                <a:effectLst/>
                <a:uLnTx/>
                <a:uFillTx/>
                <a:latin typeface="+mn-lt"/>
                <a:ea typeface="+mj-ea"/>
                <a:cs typeface="+mj-cs"/>
              </a:rPr>
              <a:t>Updates on </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related activities &amp; achievements for 2023-2024 (following the 1</a:t>
            </a:r>
            <a:r>
              <a:rPr kumimoji="0" lang="en-US" sz="2800" b="1" i="0" u="none" strike="noStrike" kern="1200" cap="none" spc="0" normalizeH="0" baseline="30000" noProof="0" dirty="0">
                <a:ln>
                  <a:noFill/>
                </a:ln>
                <a:solidFill>
                  <a:schemeClr val="accent1"/>
                </a:solidFill>
                <a:effectLst/>
                <a:uLnTx/>
                <a:uFillTx/>
                <a:latin typeface="+mn-lt"/>
                <a:ea typeface="+mj-ea"/>
                <a:cs typeface="+mj-cs"/>
              </a:rPr>
              <a:t>st</a:t>
            </a:r>
            <a:r>
              <a:rPr kumimoji="0" lang="en-US" sz="2800" b="1" i="0" u="none" strike="noStrike" kern="1200" cap="none" spc="0" normalizeH="0" baseline="0" noProof="0" dirty="0">
                <a:ln>
                  <a:noFill/>
                </a:ln>
                <a:solidFill>
                  <a:schemeClr val="accent1"/>
                </a:solidFill>
                <a:effectLst/>
                <a:uLnTx/>
                <a:uFillTx/>
                <a:latin typeface="+mn-lt"/>
                <a:ea typeface="+mj-ea"/>
                <a:cs typeface="+mj-cs"/>
              </a:rPr>
              <a:t> RWG-</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meeting)</a:t>
            </a:r>
          </a:p>
        </p:txBody>
      </p:sp>
      <p:sp>
        <p:nvSpPr>
          <p:cNvPr id="3" name="Content Placeholder 6">
            <a:extLst>
              <a:ext uri="{FF2B5EF4-FFF2-40B4-BE49-F238E27FC236}">
                <a16:creationId xmlns:a16="http://schemas.microsoft.com/office/drawing/2014/main" id="{EEA79020-8EAC-76FC-0EB1-BA8047C15AFB}"/>
              </a:ext>
            </a:extLst>
          </p:cNvPr>
          <p:cNvSpPr txBox="1">
            <a:spLocks/>
          </p:cNvSpPr>
          <p:nvPr/>
        </p:nvSpPr>
        <p:spPr>
          <a:xfrm>
            <a:off x="2421921" y="1050768"/>
            <a:ext cx="9562097" cy="5687283"/>
          </a:xfrm>
          <a:prstGeom prst="rect">
            <a:avLst/>
          </a:prstGeom>
          <a:solidFill>
            <a:srgbClr val="BDEEFF"/>
          </a:solid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900" b="1" kern="100" dirty="0">
                <a:effectLst/>
                <a:latin typeface="Calibri" panose="020F0502020204030204" pitchFamily="34" charset="0"/>
                <a:ea typeface="Calibri" panose="020F0502020204030204" pitchFamily="34" charset="0"/>
                <a:cs typeface="Calibri" panose="020F0502020204030204" pitchFamily="34" charset="0"/>
              </a:rPr>
              <a:t>Legal &amp; institutional matters  </a:t>
            </a:r>
          </a:p>
          <a:p>
            <a:pPr marL="0" indent="0">
              <a:lnSpc>
                <a:spcPct val="107000"/>
              </a:lnSpc>
              <a:spcAft>
                <a:spcPts val="800"/>
              </a:spcAft>
              <a:buNone/>
            </a:pPr>
            <a:r>
              <a:rPr lang="en-ID" sz="2900" b="1" kern="100" dirty="0">
                <a:effectLst/>
                <a:latin typeface="Calibri" panose="020F0502020204030204" pitchFamily="34" charset="0"/>
                <a:ea typeface="Calibri" panose="020F0502020204030204" pitchFamily="34" charset="0"/>
                <a:cs typeface="Times New Roman" panose="02020603050405020304" pitchFamily="18" charset="0"/>
              </a:rPr>
              <a:t>Ministry of Maritime Affairs and Fisheries of the Republic of Indonesia</a:t>
            </a:r>
            <a:endParaRPr lang="en-ID" sz="29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600" dirty="0"/>
              <a:t>Decree of the Minister of Maritime Affairs and Fisheries Number 75 of 2024, Producer of Geospatial Data and Thematic Geospatial Information within the Ministry of Maritime Affairs and Fisheries</a:t>
            </a:r>
          </a:p>
          <a:p>
            <a:pPr marL="342900" lvl="0" indent="-342900">
              <a:lnSpc>
                <a:spcPct val="107000"/>
              </a:lnSpc>
              <a:spcAft>
                <a:spcPts val="800"/>
              </a:spcAft>
              <a:buSzPts val="1000"/>
              <a:buFont typeface="Symbol" panose="05050102010706020507" pitchFamily="18" charset="2"/>
              <a:buChar char=""/>
              <a:tabLst>
                <a:tab pos="457200" algn="l"/>
              </a:tabLst>
            </a:pPr>
            <a:r>
              <a:rPr lang="en-US" sz="1600" dirty="0"/>
              <a:t>Decree of the Minister of Maritime Affairs and Fisheries Number 107 of 2023, Water Conservation Area in the Indragiri Hilir Region, Riau Province</a:t>
            </a:r>
          </a:p>
          <a:p>
            <a:pPr marL="342900" lvl="0" indent="-342900">
              <a:lnSpc>
                <a:spcPct val="107000"/>
              </a:lnSpc>
              <a:spcAft>
                <a:spcPts val="800"/>
              </a:spcAft>
              <a:buSzPts val="1000"/>
              <a:buFont typeface="Symbol" panose="05050102010706020507" pitchFamily="18" charset="2"/>
              <a:buChar char=""/>
              <a:tabLst>
                <a:tab pos="457200" algn="l"/>
              </a:tabLst>
            </a:pPr>
            <a:r>
              <a:rPr lang="en-US" sz="1600" dirty="0"/>
              <a:t>Decree of the Minister of Maritime Affairs and Fisheries Number 108 of 2023, Water Conservation Areas in the </a:t>
            </a:r>
            <a:r>
              <a:rPr lang="en-US" sz="1600" dirty="0" err="1"/>
              <a:t>Ketugar</a:t>
            </a:r>
            <a:r>
              <a:rPr lang="en-US" sz="1600" dirty="0"/>
              <a:t> Region and Surrounding Waters as well as </a:t>
            </a:r>
            <a:r>
              <a:rPr lang="en-US" sz="1600" dirty="0" err="1"/>
              <a:t>Perlang</a:t>
            </a:r>
            <a:r>
              <a:rPr lang="en-US" sz="1600" dirty="0"/>
              <a:t>, Bangka Belitung Islands Province</a:t>
            </a:r>
          </a:p>
          <a:p>
            <a:pPr marL="342900" lvl="0" indent="-342900">
              <a:lnSpc>
                <a:spcPct val="107000"/>
              </a:lnSpc>
              <a:spcAft>
                <a:spcPts val="800"/>
              </a:spcAft>
              <a:buSzPts val="1000"/>
              <a:buFont typeface="Symbol" panose="05050102010706020507" pitchFamily="18" charset="2"/>
              <a:buChar char=""/>
              <a:tabLst>
                <a:tab pos="457200" algn="l"/>
              </a:tabLst>
            </a:pPr>
            <a:r>
              <a:rPr lang="en-US" sz="1600" dirty="0"/>
              <a:t>Decree of the Minister of Maritime Affairs and Fisheries Number 1 of 2023, Conservation Area in Waters in the </a:t>
            </a:r>
            <a:r>
              <a:rPr lang="en-US" sz="1600" dirty="0" err="1"/>
              <a:t>Tuing</a:t>
            </a:r>
            <a:r>
              <a:rPr lang="en-US" sz="1600" dirty="0"/>
              <a:t> Region, Bangka Belitung Islands Province</a:t>
            </a:r>
          </a:p>
          <a:p>
            <a:pPr marL="342900" indent="-342900">
              <a:lnSpc>
                <a:spcPct val="107000"/>
              </a:lnSpc>
              <a:spcAft>
                <a:spcPts val="800"/>
              </a:spcAft>
              <a:buSzPts val="1000"/>
              <a:buFont typeface="Symbol" panose="05050102010706020507" pitchFamily="18" charset="2"/>
              <a:buChar char=""/>
              <a:tabLst>
                <a:tab pos="457200" algn="l"/>
              </a:tabLst>
            </a:pPr>
            <a:r>
              <a:rPr lang="en-US" sz="1600" dirty="0"/>
              <a:t>Decree of the Minister of Maritime Affairs and Fisheries Number 185 of 2023, Conservation Areas in the Waters of the </a:t>
            </a:r>
            <a:r>
              <a:rPr lang="en-US" sz="1600" dirty="0" err="1"/>
              <a:t>Lepar</a:t>
            </a:r>
            <a:r>
              <a:rPr lang="en-US" sz="1600" dirty="0"/>
              <a:t> Island and </a:t>
            </a:r>
            <a:r>
              <a:rPr lang="en-US" sz="1600" dirty="0" err="1"/>
              <a:t>Pongok</a:t>
            </a:r>
            <a:r>
              <a:rPr lang="en-US" sz="1600" dirty="0"/>
              <a:t> Island Regions, Bangka Belitung Islands Province</a:t>
            </a:r>
          </a:p>
          <a:p>
            <a:pPr marL="342900" indent="-342900">
              <a:lnSpc>
                <a:spcPct val="107000"/>
              </a:lnSpc>
              <a:spcAft>
                <a:spcPts val="800"/>
              </a:spcAft>
              <a:buSzPts val="1000"/>
              <a:buFont typeface="Symbol" panose="05050102010706020507" pitchFamily="18" charset="2"/>
              <a:buChar char=""/>
              <a:tabLst>
                <a:tab pos="457200" algn="l"/>
              </a:tabLst>
            </a:pPr>
            <a:r>
              <a:rPr lang="en-US" sz="1600" dirty="0"/>
              <a:t>Decree of the Minister of Maritime Affairs and Fisheries Number 107 of 2023, Water Conservation Area in the Indragiri Hilir Region, Riau Province</a:t>
            </a:r>
          </a:p>
        </p:txBody>
      </p:sp>
      <p:sp>
        <p:nvSpPr>
          <p:cNvPr id="9" name="Rectangle 1">
            <a:extLst>
              <a:ext uri="{FF2B5EF4-FFF2-40B4-BE49-F238E27FC236}">
                <a16:creationId xmlns:a16="http://schemas.microsoft.com/office/drawing/2014/main" id="{B5526067-37AE-65B6-FE53-6D48DF74475E}"/>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1">
            <a:extLst>
              <a:ext uri="{FF2B5EF4-FFF2-40B4-BE49-F238E27FC236}">
                <a16:creationId xmlns:a16="http://schemas.microsoft.com/office/drawing/2014/main" id="{E7FBE77A-50F8-9E2E-739D-FA5332C17F7C}"/>
              </a:ext>
            </a:extLst>
          </p:cNvPr>
          <p:cNvSpPr>
            <a:spLocks noChangeArrowheads="1"/>
          </p:cNvSpPr>
          <p:nvPr/>
        </p:nvSpPr>
        <p:spPr bwMode="auto">
          <a:xfrm>
            <a:off x="152400" y="2553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07061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4206E6-0E9C-FEC1-F208-D875E4CD832A}"/>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C2F3DFF0-3136-510F-04A3-394941BBA1FC}"/>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34D5218A-3300-5082-EBEA-1F09A6608A64}"/>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4CC83E87-A1E7-B772-903F-0843A28D3AE6}"/>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D834B3B5-BA78-287A-CE01-B57E565AE6CB}"/>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33CD71C3-32C5-8573-3EB6-95148111F079}"/>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9455420A-0215-EAA6-7D98-218D5EEB59C6}"/>
              </a:ext>
            </a:extLst>
          </p:cNvPr>
          <p:cNvSpPr txBox="1">
            <a:spLocks/>
          </p:cNvSpPr>
          <p:nvPr/>
        </p:nvSpPr>
        <p:spPr>
          <a:xfrm>
            <a:off x="2421924" y="119949"/>
            <a:ext cx="9562094"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accent1"/>
                </a:solidFill>
                <a:effectLst/>
                <a:uLnTx/>
                <a:uFillTx/>
                <a:latin typeface="+mn-lt"/>
                <a:ea typeface="+mj-ea"/>
                <a:cs typeface="+mj-cs"/>
              </a:rPr>
              <a:t>Updates on </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related activities &amp; achievements for 2023-2024 (following the 1</a:t>
            </a:r>
            <a:r>
              <a:rPr kumimoji="0" lang="en-US" sz="2800" b="1" i="0" u="none" strike="noStrike" kern="1200" cap="none" spc="0" normalizeH="0" baseline="30000" noProof="0" dirty="0">
                <a:ln>
                  <a:noFill/>
                </a:ln>
                <a:solidFill>
                  <a:schemeClr val="accent1"/>
                </a:solidFill>
                <a:effectLst/>
                <a:uLnTx/>
                <a:uFillTx/>
                <a:latin typeface="+mn-lt"/>
                <a:ea typeface="+mj-ea"/>
                <a:cs typeface="+mj-cs"/>
              </a:rPr>
              <a:t>st</a:t>
            </a:r>
            <a:r>
              <a:rPr kumimoji="0" lang="en-US" sz="2800" b="1" i="0" u="none" strike="noStrike" kern="1200" cap="none" spc="0" normalizeH="0" baseline="0" noProof="0" dirty="0">
                <a:ln>
                  <a:noFill/>
                </a:ln>
                <a:solidFill>
                  <a:schemeClr val="accent1"/>
                </a:solidFill>
                <a:effectLst/>
                <a:uLnTx/>
                <a:uFillTx/>
                <a:latin typeface="+mn-lt"/>
                <a:ea typeface="+mj-ea"/>
                <a:cs typeface="+mj-cs"/>
              </a:rPr>
              <a:t> RWG-</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meeting)</a:t>
            </a:r>
          </a:p>
        </p:txBody>
      </p:sp>
      <p:sp>
        <p:nvSpPr>
          <p:cNvPr id="3" name="Content Placeholder 6">
            <a:extLst>
              <a:ext uri="{FF2B5EF4-FFF2-40B4-BE49-F238E27FC236}">
                <a16:creationId xmlns:a16="http://schemas.microsoft.com/office/drawing/2014/main" id="{62BE17AF-FD18-D3F3-DFCD-A38160026560}"/>
              </a:ext>
            </a:extLst>
          </p:cNvPr>
          <p:cNvSpPr txBox="1">
            <a:spLocks/>
          </p:cNvSpPr>
          <p:nvPr/>
        </p:nvSpPr>
        <p:spPr>
          <a:xfrm>
            <a:off x="2421921" y="1050768"/>
            <a:ext cx="9562097" cy="5687283"/>
          </a:xfrm>
          <a:prstGeom prst="rect">
            <a:avLst/>
          </a:prstGeom>
          <a:solidFill>
            <a:srgbClr val="BDEEFF"/>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900" b="1" kern="100" dirty="0">
                <a:effectLst/>
                <a:latin typeface="Calibri" panose="020F0502020204030204" pitchFamily="34" charset="0"/>
                <a:ea typeface="Calibri" panose="020F0502020204030204" pitchFamily="34" charset="0"/>
                <a:cs typeface="Calibri" panose="020F0502020204030204" pitchFamily="34" charset="0"/>
              </a:rPr>
              <a:t>Legal &amp; institutional matters  </a:t>
            </a:r>
          </a:p>
          <a:p>
            <a:pPr marL="0" indent="0">
              <a:lnSpc>
                <a:spcPct val="107000"/>
              </a:lnSpc>
              <a:spcAft>
                <a:spcPts val="800"/>
              </a:spcAft>
              <a:buNone/>
            </a:pPr>
            <a:r>
              <a:rPr lang="en-ID" sz="2900" b="1" kern="100" dirty="0">
                <a:effectLst/>
                <a:latin typeface="Calibri" panose="020F0502020204030204" pitchFamily="34" charset="0"/>
                <a:ea typeface="Calibri" panose="020F0502020204030204" pitchFamily="34" charset="0"/>
                <a:cs typeface="Times New Roman" panose="02020603050405020304" pitchFamily="18" charset="0"/>
              </a:rPr>
              <a:t>Ministry of Transportation of the Republic of Indonesia</a:t>
            </a:r>
            <a:endParaRPr lang="en-ID" sz="29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SzPts val="1000"/>
              <a:buFont typeface="Symbol" panose="05050102010706020507" pitchFamily="18" charset="2"/>
              <a:buChar char=""/>
              <a:tabLst>
                <a:tab pos="457200" algn="l"/>
              </a:tabLst>
            </a:pPr>
            <a:r>
              <a:rPr lang="en-US" sz="1600" dirty="0"/>
              <a:t>Decree of the Minister of Transportation Number KM 113 of 2024, Determination of shipping lanes, route systems, traffic procedures and ship anchoring areas according to their importance in shipping lanes entering Tanjung </a:t>
            </a:r>
            <a:r>
              <a:rPr lang="en-US" sz="1600" dirty="0" err="1"/>
              <a:t>Ular</a:t>
            </a:r>
            <a:r>
              <a:rPr lang="en-US" sz="1600" dirty="0"/>
              <a:t> Port, Bangka Belitung Province</a:t>
            </a:r>
          </a:p>
          <a:p>
            <a:pPr marL="342900" lvl="0" indent="-342900">
              <a:lnSpc>
                <a:spcPct val="107000"/>
              </a:lnSpc>
              <a:spcAft>
                <a:spcPts val="800"/>
              </a:spcAft>
              <a:buSzPts val="1000"/>
              <a:buFont typeface="Symbol" panose="05050102010706020507" pitchFamily="18" charset="2"/>
              <a:buChar char=""/>
              <a:tabLst>
                <a:tab pos="457200" algn="l"/>
              </a:tabLst>
            </a:pPr>
            <a:r>
              <a:rPr lang="en-US" sz="1600" dirty="0"/>
              <a:t>Decree of the Minister of Transportation Number KM 9 of 2024, Shipping Channels, Route Systems, Traffic Procedures and Ship Docking Areas according to their Importance in the Shipping Routes Entering Tanjung Buton Port, Riau Province</a:t>
            </a:r>
          </a:p>
          <a:p>
            <a:pPr marL="342900" lvl="0" indent="-342900">
              <a:lnSpc>
                <a:spcPct val="107000"/>
              </a:lnSpc>
              <a:spcAft>
                <a:spcPts val="800"/>
              </a:spcAft>
              <a:buSzPts val="1000"/>
              <a:buFont typeface="Symbol" panose="05050102010706020507" pitchFamily="18" charset="2"/>
              <a:buChar char=""/>
              <a:tabLst>
                <a:tab pos="457200" algn="l"/>
              </a:tabLst>
            </a:pPr>
            <a:r>
              <a:rPr lang="en-US" sz="1600" dirty="0"/>
              <a:t>Decree of the Minister of Transportation Number KM 40 of 2023, Determination of Class II Mandatory Guide Waters in Sei </a:t>
            </a:r>
            <a:r>
              <a:rPr lang="en-US" sz="1600" dirty="0" err="1"/>
              <a:t>Kolak</a:t>
            </a:r>
            <a:r>
              <a:rPr lang="en-US" sz="1600" dirty="0"/>
              <a:t> </a:t>
            </a:r>
            <a:r>
              <a:rPr lang="en-US" sz="1600" dirty="0" err="1"/>
              <a:t>Kijang</a:t>
            </a:r>
            <a:r>
              <a:rPr lang="en-US" sz="1600" dirty="0"/>
              <a:t> Waters in the Working Area of ​​the Class III </a:t>
            </a:r>
            <a:r>
              <a:rPr lang="en-US" sz="1600" dirty="0" err="1"/>
              <a:t>Kijang</a:t>
            </a:r>
            <a:r>
              <a:rPr lang="en-US" sz="1600" dirty="0"/>
              <a:t> Harbor Master and Port Authority Office, Riau Islands Province</a:t>
            </a:r>
          </a:p>
          <a:p>
            <a:pPr marL="0" lvl="0" indent="0">
              <a:lnSpc>
                <a:spcPct val="107000"/>
              </a:lnSpc>
              <a:spcAft>
                <a:spcPts val="800"/>
              </a:spcAft>
              <a:buSzPts val="1000"/>
              <a:buNone/>
              <a:tabLst>
                <a:tab pos="457200" algn="l"/>
              </a:tabLst>
            </a:pPr>
            <a:r>
              <a:rPr lang="en-US" sz="1600" b="1" dirty="0"/>
              <a:t>Provincial Government Decrees</a:t>
            </a:r>
          </a:p>
          <a:p>
            <a:pPr marL="342900" lvl="0" indent="-342900">
              <a:lnSpc>
                <a:spcPct val="107000"/>
              </a:lnSpc>
              <a:spcAft>
                <a:spcPts val="800"/>
              </a:spcAft>
              <a:buSzPts val="1000"/>
              <a:buFont typeface="Symbol" panose="05050102010706020507" pitchFamily="18" charset="2"/>
              <a:buChar char=""/>
              <a:tabLst>
                <a:tab pos="457200" algn="l"/>
              </a:tabLst>
            </a:pPr>
            <a:r>
              <a:rPr lang="en-US" sz="1600" dirty="0"/>
              <a:t>Regulation of the Governor of the Bangka Belitung Islands Number 20 of 2023, Plan for Development of Tourism Development Areas for the </a:t>
            </a:r>
            <a:r>
              <a:rPr lang="en-US" sz="1600" dirty="0" err="1"/>
              <a:t>Toboali</a:t>
            </a:r>
            <a:r>
              <a:rPr lang="en-US" sz="1600" dirty="0"/>
              <a:t> Province and Surrounding Areas</a:t>
            </a:r>
          </a:p>
          <a:p>
            <a:pPr marL="342900" lvl="0" indent="-342900">
              <a:lnSpc>
                <a:spcPct val="107000"/>
              </a:lnSpc>
              <a:spcAft>
                <a:spcPts val="800"/>
              </a:spcAft>
              <a:buSzPts val="1000"/>
              <a:buFont typeface="Symbol" panose="05050102010706020507" pitchFamily="18" charset="2"/>
              <a:buChar char=""/>
              <a:tabLst>
                <a:tab pos="457200" algn="l"/>
              </a:tabLst>
            </a:pPr>
            <a:r>
              <a:rPr lang="en-US" sz="1600" dirty="0"/>
              <a:t>Jambi Province Regional Regulation Number 6 of 2017, Environmental Protection and Management</a:t>
            </a:r>
          </a:p>
          <a:p>
            <a:pPr marL="342900" lvl="0" indent="-342900">
              <a:lnSpc>
                <a:spcPct val="107000"/>
              </a:lnSpc>
              <a:spcAft>
                <a:spcPts val="800"/>
              </a:spcAft>
              <a:buSzPts val="1000"/>
              <a:buFont typeface="Symbol" panose="05050102010706020507" pitchFamily="18" charset="2"/>
              <a:buChar char=""/>
              <a:tabLst>
                <a:tab pos="457200" algn="l"/>
              </a:tabLst>
            </a:pPr>
            <a:endParaRPr lang="en-US" sz="1600" dirty="0"/>
          </a:p>
        </p:txBody>
      </p:sp>
      <p:sp>
        <p:nvSpPr>
          <p:cNvPr id="9" name="Rectangle 1">
            <a:extLst>
              <a:ext uri="{FF2B5EF4-FFF2-40B4-BE49-F238E27FC236}">
                <a16:creationId xmlns:a16="http://schemas.microsoft.com/office/drawing/2014/main" id="{C7AB46C7-F756-A17B-37D3-8C04B30C5FB0}"/>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1">
            <a:extLst>
              <a:ext uri="{FF2B5EF4-FFF2-40B4-BE49-F238E27FC236}">
                <a16:creationId xmlns:a16="http://schemas.microsoft.com/office/drawing/2014/main" id="{512BA531-F2BD-03D5-1CE4-3FDBA221C26D}"/>
              </a:ext>
            </a:extLst>
          </p:cNvPr>
          <p:cNvSpPr>
            <a:spLocks noChangeArrowheads="1"/>
          </p:cNvSpPr>
          <p:nvPr/>
        </p:nvSpPr>
        <p:spPr bwMode="auto">
          <a:xfrm>
            <a:off x="152400" y="2553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43887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98BF51-C11B-5A9A-7440-01F85FF92B3E}"/>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EAB078D9-E2C7-6CDD-9332-E4B892573F95}"/>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BD7B01B6-64DA-F570-3434-38A030AFD610}"/>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731A6356-BB90-1288-4380-E5B7DF3B2C43}"/>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BCF13503-C3C2-8376-3DFD-700389291BDB}"/>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A5A831C-E41C-327C-C51E-231BEB77C86C}"/>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079130F0-95BA-5200-D561-9630A9D807B6}"/>
              </a:ext>
            </a:extLst>
          </p:cNvPr>
          <p:cNvSpPr txBox="1">
            <a:spLocks/>
          </p:cNvSpPr>
          <p:nvPr/>
        </p:nvSpPr>
        <p:spPr>
          <a:xfrm>
            <a:off x="2421924" y="119949"/>
            <a:ext cx="9562094"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accent1"/>
                </a:solidFill>
                <a:effectLst/>
                <a:uLnTx/>
                <a:uFillTx/>
                <a:latin typeface="+mn-lt"/>
                <a:ea typeface="+mj-ea"/>
                <a:cs typeface="+mj-cs"/>
              </a:rPr>
              <a:t>Updates on </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related activities &amp; achievements for 2023-2024 (following the 1</a:t>
            </a:r>
            <a:r>
              <a:rPr kumimoji="0" lang="en-US" sz="2800" b="1" i="0" u="none" strike="noStrike" kern="1200" cap="none" spc="0" normalizeH="0" baseline="30000" noProof="0" dirty="0">
                <a:ln>
                  <a:noFill/>
                </a:ln>
                <a:solidFill>
                  <a:schemeClr val="accent1"/>
                </a:solidFill>
                <a:effectLst/>
                <a:uLnTx/>
                <a:uFillTx/>
                <a:latin typeface="+mn-lt"/>
                <a:ea typeface="+mj-ea"/>
                <a:cs typeface="+mj-cs"/>
              </a:rPr>
              <a:t>st</a:t>
            </a:r>
            <a:r>
              <a:rPr kumimoji="0" lang="en-US" sz="2800" b="1" i="0" u="none" strike="noStrike" kern="1200" cap="none" spc="0" normalizeH="0" baseline="0" noProof="0" dirty="0">
                <a:ln>
                  <a:noFill/>
                </a:ln>
                <a:solidFill>
                  <a:schemeClr val="accent1"/>
                </a:solidFill>
                <a:effectLst/>
                <a:uLnTx/>
                <a:uFillTx/>
                <a:latin typeface="+mn-lt"/>
                <a:ea typeface="+mj-ea"/>
                <a:cs typeface="+mj-cs"/>
              </a:rPr>
              <a:t> RWG-</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meeting)</a:t>
            </a:r>
          </a:p>
        </p:txBody>
      </p:sp>
      <p:sp>
        <p:nvSpPr>
          <p:cNvPr id="3" name="Content Placeholder 6">
            <a:extLst>
              <a:ext uri="{FF2B5EF4-FFF2-40B4-BE49-F238E27FC236}">
                <a16:creationId xmlns:a16="http://schemas.microsoft.com/office/drawing/2014/main" id="{63C7FB91-600B-F086-EC05-5872B0E6BF40}"/>
              </a:ext>
            </a:extLst>
          </p:cNvPr>
          <p:cNvSpPr txBox="1">
            <a:spLocks/>
          </p:cNvSpPr>
          <p:nvPr/>
        </p:nvSpPr>
        <p:spPr>
          <a:xfrm>
            <a:off x="2421921" y="1050768"/>
            <a:ext cx="9562097" cy="5687283"/>
          </a:xfrm>
          <a:prstGeom prst="rect">
            <a:avLst/>
          </a:prstGeom>
          <a:solidFill>
            <a:srgbClr val="BDEEFF"/>
          </a:solid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b="1" kern="100" dirty="0">
                <a:effectLst/>
                <a:latin typeface="Calibri" panose="020F0502020204030204" pitchFamily="34" charset="0"/>
                <a:ea typeface="Calibri" panose="020F0502020204030204" pitchFamily="34" charset="0"/>
                <a:cs typeface="Calibri" panose="020F0502020204030204" pitchFamily="34" charset="0"/>
              </a:rPr>
              <a:t>Research and Assessment</a:t>
            </a:r>
          </a:p>
          <a:p>
            <a:pPr marL="0" indent="0">
              <a:buClrTx/>
              <a:buNone/>
              <a:defRPr/>
            </a:pPr>
            <a:r>
              <a:rPr lang="en-US" sz="2000" b="1" kern="100" dirty="0">
                <a:latin typeface="Calibri" panose="020F0502020204030204" pitchFamily="34" charset="0"/>
                <a:ea typeface="Calibri" panose="020F0502020204030204" pitchFamily="34" charset="0"/>
                <a:cs typeface="Calibri" panose="020F0502020204030204" pitchFamily="34" charset="0"/>
              </a:rPr>
              <a:t> </a:t>
            </a:r>
          </a:p>
          <a:p>
            <a:pPr marL="342900" lvl="0" indent="-342900" algn="just">
              <a:spcBef>
                <a:spcPts val="600"/>
              </a:spcBef>
              <a:spcAft>
                <a:spcPts val="0"/>
              </a:spcAft>
              <a:buFont typeface="+mj-lt"/>
              <a:buAutoNum type="arabicPeriod"/>
              <a:tabLst>
                <a:tab pos="228600" algn="l"/>
              </a:tabLst>
            </a:pPr>
            <a:r>
              <a:rPr lang="en-US" sz="1800" dirty="0">
                <a:effectLst/>
                <a:latin typeface="Times New Roman" panose="02020603050405020304" pitchFamily="18" charset="0"/>
                <a:ea typeface="Times New Roman" panose="02020603050405020304" pitchFamily="18" charset="0"/>
              </a:rPr>
              <a:t>Ella Yuni Astuti, </a:t>
            </a:r>
            <a:r>
              <a:rPr lang="en-US" sz="1800" b="1" dirty="0">
                <a:effectLst/>
                <a:latin typeface="Times New Roman" panose="02020603050405020304" pitchFamily="18" charset="0"/>
                <a:ea typeface="Times New Roman" panose="02020603050405020304" pitchFamily="18" charset="0"/>
              </a:rPr>
              <a:t>Ario Damar</a:t>
            </a:r>
            <a:r>
              <a:rPr lang="en-US" sz="1800" dirty="0">
                <a:effectLst/>
                <a:latin typeface="Times New Roman" panose="02020603050405020304" pitchFamily="18" charset="0"/>
                <a:ea typeface="Times New Roman" panose="02020603050405020304" pitchFamily="18" charset="0"/>
              </a:rPr>
              <a:t>, Fery Kurniawan. 2023. ANALYSIS OF COASTLINE CHANGES AND ECOLOGICAL RESILIENCE IN TANGERANG COASTAL AREA, BANTEN PROVINCE.  J. </a:t>
            </a:r>
            <a:r>
              <a:rPr lang="en-US" sz="1800" dirty="0" err="1">
                <a:effectLst/>
                <a:latin typeface="Times New Roman" panose="02020603050405020304" pitchFamily="18" charset="0"/>
                <a:ea typeface="Times New Roman" panose="02020603050405020304" pitchFamily="18" charset="0"/>
              </a:rPr>
              <a:t>Ilmu</a:t>
            </a:r>
            <a:r>
              <a:rPr lang="en-US" sz="1800" dirty="0">
                <a:effectLst/>
                <a:latin typeface="Times New Roman" panose="02020603050405020304" pitchFamily="18" charset="0"/>
                <a:ea typeface="Times New Roman" panose="02020603050405020304" pitchFamily="18" charset="0"/>
              </a:rPr>
              <a:t> dan </a:t>
            </a:r>
            <a:r>
              <a:rPr lang="en-US" sz="1800" dirty="0" err="1">
                <a:effectLst/>
                <a:latin typeface="Times New Roman" panose="02020603050405020304" pitchFamily="18" charset="0"/>
                <a:ea typeface="Times New Roman" panose="02020603050405020304" pitchFamily="18" charset="0"/>
              </a:rPr>
              <a:t>Teknologi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Kelautan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Tropis</a:t>
            </a:r>
            <a:r>
              <a:rPr lang="en-US" sz="1800" dirty="0">
                <a:effectLst/>
                <a:latin typeface="Times New Roman" panose="02020603050405020304" pitchFamily="18" charset="0"/>
                <a:ea typeface="Times New Roman" panose="02020603050405020304" pitchFamily="18" charset="0"/>
              </a:rPr>
              <a:t>, 15(3): 283-300. DOI: </a:t>
            </a:r>
            <a:r>
              <a:rPr lang="en-US" sz="1800" u="sng" dirty="0">
                <a:solidFill>
                  <a:srgbClr val="0563C1"/>
                </a:solidFill>
                <a:effectLst/>
                <a:latin typeface="Times New Roman" panose="02020603050405020304" pitchFamily="18" charset="0"/>
                <a:ea typeface="Times New Roman" panose="02020603050405020304" pitchFamily="18" charset="0"/>
                <a:hlinkClick r:id="rId7"/>
              </a:rPr>
              <a:t>https://doi.org/10.29244/jitkt.v15i3.42885</a:t>
            </a:r>
            <a:endParaRPr lang="en-ID" sz="1800" dirty="0">
              <a:effectLst/>
              <a:latin typeface="Times New Roman" panose="02020603050405020304" pitchFamily="18" charset="0"/>
              <a:ea typeface="Times New Roman" panose="02020603050405020304" pitchFamily="18" charset="0"/>
            </a:endParaRPr>
          </a:p>
          <a:p>
            <a:pPr marL="342900" lvl="0" indent="-342900" algn="just">
              <a:spcBef>
                <a:spcPts val="600"/>
              </a:spcBef>
              <a:spcAft>
                <a:spcPts val="0"/>
              </a:spcAft>
              <a:buFont typeface="+mj-lt"/>
              <a:buAutoNum type="arabicPeriod"/>
              <a:tabLst>
                <a:tab pos="228600" algn="l"/>
              </a:tabLst>
            </a:pPr>
            <a:r>
              <a:rPr lang="en-US" sz="1800" dirty="0">
                <a:effectLst/>
                <a:latin typeface="Times New Roman" panose="02020603050405020304" pitchFamily="18" charset="0"/>
                <a:ea typeface="Times New Roman" panose="02020603050405020304" pitchFamily="18" charset="0"/>
              </a:rPr>
              <a:t>Amanah </a:t>
            </a:r>
            <a:r>
              <a:rPr lang="en-US" sz="1800" dirty="0" err="1">
                <a:effectLst/>
                <a:latin typeface="Times New Roman" panose="02020603050405020304" pitchFamily="18" charset="0"/>
                <a:ea typeface="Times New Roman" panose="02020603050405020304" pitchFamily="18" charset="0"/>
              </a:rPr>
              <a:t>Zakiah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Yonvitner</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A. Damar</a:t>
            </a:r>
            <a:r>
              <a:rPr lang="en-US" sz="1800" dirty="0">
                <a:effectLst/>
                <a:latin typeface="Times New Roman" panose="02020603050405020304" pitchFamily="18" charset="0"/>
                <a:ea typeface="Times New Roman" panose="02020603050405020304" pitchFamily="18" charset="0"/>
              </a:rPr>
              <a:t>. 2023. TEMPORAL AND SPATIAL DYNAMICS OF PHOSPHATE (PO4-P) AND NITRATE (NO3-N) AS WATER PRODUCTIVITY INDICATORS IN JAKARTA BAY.  COJ (Coastal and Ocean Journal) Vol. 7, No. 1, </a:t>
            </a:r>
            <a:r>
              <a:rPr lang="en-US" sz="1800" dirty="0" err="1">
                <a:effectLst/>
                <a:latin typeface="Times New Roman" panose="02020603050405020304" pitchFamily="18" charset="0"/>
                <a:ea typeface="Times New Roman" panose="02020603050405020304" pitchFamily="18" charset="0"/>
              </a:rPr>
              <a:t>Juni</a:t>
            </a:r>
            <a:r>
              <a:rPr lang="en-US" sz="1800" dirty="0">
                <a:effectLst/>
                <a:latin typeface="Times New Roman" panose="02020603050405020304" pitchFamily="18" charset="0"/>
                <a:ea typeface="Times New Roman" panose="02020603050405020304" pitchFamily="18" charset="0"/>
              </a:rPr>
              <a:t> 2023 : 42 – 51</a:t>
            </a:r>
            <a:endParaRPr lang="en-ID" sz="1800" dirty="0">
              <a:effectLst/>
              <a:latin typeface="Times New Roman" panose="02020603050405020304" pitchFamily="18" charset="0"/>
              <a:ea typeface="Times New Roman" panose="02020603050405020304" pitchFamily="18" charset="0"/>
            </a:endParaRPr>
          </a:p>
          <a:p>
            <a:pPr marL="342900" lvl="0" indent="-342900" algn="just">
              <a:spcBef>
                <a:spcPts val="600"/>
              </a:spcBef>
              <a:spcAft>
                <a:spcPts val="0"/>
              </a:spcAft>
              <a:buFont typeface="+mj-lt"/>
              <a:buAutoNum type="arabicPeriod"/>
              <a:tabLst>
                <a:tab pos="228600" algn="l"/>
              </a:tabLst>
            </a:pPr>
            <a:r>
              <a:rPr lang="en-US" sz="1800" b="1" dirty="0">
                <a:effectLst/>
                <a:latin typeface="Times New Roman" panose="02020603050405020304" pitchFamily="18" charset="0"/>
                <a:ea typeface="Times New Roman" panose="02020603050405020304" pitchFamily="18" charset="0"/>
              </a:rPr>
              <a:t>A. Damar</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Sigid</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Haryadi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Isdahartati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Novit</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Ricardi</a:t>
            </a:r>
            <a:r>
              <a:rPr lang="en-US" sz="1800" dirty="0">
                <a:effectLst/>
                <a:latin typeface="Times New Roman" panose="02020603050405020304" pitchFamily="18" charset="0"/>
                <a:ea typeface="Times New Roman" panose="02020603050405020304" pitchFamily="18" charset="0"/>
              </a:rPr>
              <a:t>, Cristine Ingrid </a:t>
            </a:r>
            <a:r>
              <a:rPr lang="en-US" sz="1800" dirty="0" err="1">
                <a:effectLst/>
                <a:latin typeface="Times New Roman" panose="02020603050405020304" pitchFamily="18" charset="0"/>
                <a:ea typeface="Times New Roman" panose="02020603050405020304" pitchFamily="18" charset="0"/>
              </a:rPr>
              <a:t>Narcise</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Dedah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Herlina</a:t>
            </a:r>
            <a:r>
              <a:rPr lang="en-US" sz="1800" dirty="0">
                <a:effectLst/>
                <a:latin typeface="Times New Roman" panose="02020603050405020304" pitchFamily="18" charset="0"/>
                <a:ea typeface="Times New Roman" panose="02020603050405020304" pitchFamily="18" charset="0"/>
              </a:rPr>
              <a:t>, Tatang Kurniawan, and </a:t>
            </a:r>
            <a:r>
              <a:rPr lang="en-US" sz="1800" dirty="0" err="1">
                <a:effectLst/>
                <a:latin typeface="Times New Roman" panose="02020603050405020304" pitchFamily="18" charset="0"/>
                <a:ea typeface="Times New Roman" panose="02020603050405020304" pitchFamily="18" charset="0"/>
              </a:rPr>
              <a:t>Rasyad</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Muhara</a:t>
            </a:r>
            <a:r>
              <a:rPr lang="en-US" sz="1800" dirty="0">
                <a:effectLst/>
                <a:latin typeface="Times New Roman" panose="02020603050405020304" pitchFamily="18" charset="0"/>
                <a:ea typeface="Times New Roman" panose="02020603050405020304" pitchFamily="18" charset="0"/>
              </a:rPr>
              <a:t>. 2024.  Pollution Loads of the </a:t>
            </a:r>
            <a:r>
              <a:rPr lang="en-US" sz="1800" dirty="0" err="1">
                <a:effectLst/>
                <a:latin typeface="Times New Roman" panose="02020603050405020304" pitchFamily="18" charset="0"/>
                <a:ea typeface="Times New Roman" panose="02020603050405020304" pitchFamily="18" charset="0"/>
              </a:rPr>
              <a:t>Cipanyairan</a:t>
            </a:r>
            <a:r>
              <a:rPr lang="en-US" sz="1800" dirty="0">
                <a:effectLst/>
                <a:latin typeface="Times New Roman" panose="02020603050405020304" pitchFamily="18" charset="0"/>
                <a:ea typeface="Times New Roman" panose="02020603050405020304" pitchFamily="18" charset="0"/>
              </a:rPr>
              <a:t> and </a:t>
            </a:r>
            <a:r>
              <a:rPr lang="en-US" sz="1800" dirty="0" err="1">
                <a:effectLst/>
                <a:latin typeface="Times New Roman" panose="02020603050405020304" pitchFamily="18" charset="0"/>
                <a:ea typeface="Times New Roman" panose="02020603050405020304" pitchFamily="18" charset="0"/>
              </a:rPr>
              <a:t>Cipalabuan</a:t>
            </a:r>
            <a:r>
              <a:rPr lang="en-US" sz="1800" dirty="0">
                <a:effectLst/>
                <a:latin typeface="Times New Roman" panose="02020603050405020304" pitchFamily="18" charset="0"/>
                <a:ea typeface="Times New Roman" panose="02020603050405020304" pitchFamily="18" charset="0"/>
              </a:rPr>
              <a:t> Rivers : Part of the </a:t>
            </a:r>
            <a:r>
              <a:rPr lang="en-US" sz="1800" dirty="0" err="1">
                <a:effectLst/>
                <a:latin typeface="Times New Roman" panose="02020603050405020304" pitchFamily="18" charset="0"/>
                <a:ea typeface="Times New Roman" panose="02020603050405020304" pitchFamily="18" charset="0"/>
              </a:rPr>
              <a:t>Sukabumi</a:t>
            </a:r>
            <a:r>
              <a:rPr lang="en-US" sz="1800" dirty="0">
                <a:effectLst/>
                <a:latin typeface="Times New Roman" panose="02020603050405020304" pitchFamily="18" charset="0"/>
                <a:ea typeface="Times New Roman" panose="02020603050405020304" pitchFamily="18" charset="0"/>
              </a:rPr>
              <a:t> Regency ICM’s Coastal Pollution Management Programs. BIO Web of Conferences 92, 01017 (2024) https://doi.org/10.1051/bioconf/20249201017 </a:t>
            </a:r>
            <a:endParaRPr lang="en-ID" sz="1800" dirty="0">
              <a:effectLst/>
              <a:latin typeface="Times New Roman" panose="02020603050405020304" pitchFamily="18" charset="0"/>
              <a:ea typeface="Times New Roman" panose="02020603050405020304" pitchFamily="18" charset="0"/>
            </a:endParaRPr>
          </a:p>
          <a:p>
            <a:pPr marL="342900" lvl="0" indent="-342900" algn="just">
              <a:spcBef>
                <a:spcPts val="600"/>
              </a:spcBef>
              <a:spcAft>
                <a:spcPts val="0"/>
              </a:spcAft>
              <a:buFont typeface="+mj-lt"/>
              <a:buAutoNum type="arabicPeriod"/>
              <a:tabLst>
                <a:tab pos="228600" algn="l"/>
              </a:tabLst>
            </a:pPr>
            <a:r>
              <a:rPr lang="en-US" sz="1800" dirty="0" err="1">
                <a:effectLst/>
                <a:latin typeface="Times New Roman" panose="02020603050405020304" pitchFamily="18" charset="0"/>
                <a:ea typeface="Times New Roman" panose="02020603050405020304" pitchFamily="18" charset="0"/>
              </a:rPr>
              <a:t>Triyoni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Purbonegoro</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A. Damar</a:t>
            </a:r>
            <a:r>
              <a:rPr lang="en-US" sz="1800" dirty="0">
                <a:effectLst/>
                <a:latin typeface="Times New Roman" panose="02020603050405020304" pitchFamily="18" charset="0"/>
                <a:ea typeface="Times New Roman" panose="02020603050405020304" pitchFamily="18" charset="0"/>
              </a:rPr>
              <a:t>, Etty </a:t>
            </a:r>
            <a:r>
              <a:rPr lang="en-US" sz="1800" dirty="0" err="1">
                <a:effectLst/>
                <a:latin typeface="Times New Roman" panose="02020603050405020304" pitchFamily="18" charset="0"/>
                <a:ea typeface="Times New Roman" panose="02020603050405020304" pitchFamily="18" charset="0"/>
              </a:rPr>
              <a:t>Riani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Nurlisa</a:t>
            </a:r>
            <a:r>
              <a:rPr lang="en-US" sz="1800" dirty="0">
                <a:effectLst/>
                <a:latin typeface="Times New Roman" panose="02020603050405020304" pitchFamily="18" charset="0"/>
                <a:ea typeface="Times New Roman" panose="02020603050405020304" pitchFamily="18" charset="0"/>
              </a:rPr>
              <a:t> A. </a:t>
            </a:r>
            <a:r>
              <a:rPr lang="en-US" sz="1800" dirty="0" err="1">
                <a:effectLst/>
                <a:latin typeface="Times New Roman" panose="02020603050405020304" pitchFamily="18" charset="0"/>
                <a:ea typeface="Times New Roman" panose="02020603050405020304" pitchFamily="18" charset="0"/>
              </a:rPr>
              <a:t>Butet</a:t>
            </a:r>
            <a:r>
              <a:rPr lang="en-US" sz="1800" dirty="0">
                <a:effectLst/>
                <a:latin typeface="Times New Roman" panose="02020603050405020304" pitchFamily="18" charset="0"/>
                <a:ea typeface="Times New Roman" panose="02020603050405020304" pitchFamily="18" charset="0"/>
              </a:rPr>
              <a:t>, Muhammad Reza , 12.</a:t>
            </a:r>
            <a:r>
              <a:rPr lang="en-US" sz="1800" i="1" dirty="0">
                <a:effectLst/>
                <a:latin typeface="Times New Roman" panose="02020603050405020304" pitchFamily="18" charset="0"/>
                <a:ea typeface="Times New Roman" panose="02020603050405020304" pitchFamily="18" charset="0"/>
              </a:rPr>
              <a:t>albus</a:t>
            </a:r>
            <a:r>
              <a:rPr lang="en-US" sz="1800" dirty="0">
                <a:effectLst/>
                <a:latin typeface="Times New Roman" panose="02020603050405020304" pitchFamily="18" charset="0"/>
                <a:ea typeface="Times New Roman" panose="02020603050405020304" pitchFamily="18" charset="0"/>
              </a:rPr>
              <a:t>) from downstream area of </a:t>
            </a:r>
            <a:r>
              <a:rPr lang="en-US" sz="1800" dirty="0" err="1">
                <a:effectLst/>
                <a:latin typeface="Times New Roman" panose="02020603050405020304" pitchFamily="18" charset="0"/>
                <a:ea typeface="Times New Roman" panose="02020603050405020304" pitchFamily="18" charset="0"/>
              </a:rPr>
              <a:t>Cisadane</a:t>
            </a:r>
            <a:r>
              <a:rPr lang="en-US" sz="1800" dirty="0">
                <a:effectLst/>
                <a:latin typeface="Times New Roman" panose="02020603050405020304" pitchFamily="18" charset="0"/>
                <a:ea typeface="Times New Roman" panose="02020603050405020304" pitchFamily="18" charset="0"/>
              </a:rPr>
              <a:t> River, Indonesia.  Environ </a:t>
            </a:r>
            <a:r>
              <a:rPr lang="en-US" sz="1800" dirty="0" err="1">
                <a:effectLst/>
                <a:latin typeface="Times New Roman" panose="02020603050405020304" pitchFamily="18" charset="0"/>
                <a:ea typeface="Times New Roman" panose="02020603050405020304" pitchFamily="18" charset="0"/>
              </a:rPr>
              <a:t>Monit</a:t>
            </a:r>
            <a:r>
              <a:rPr lang="en-US" sz="1800" dirty="0">
                <a:effectLst/>
                <a:latin typeface="Times New Roman" panose="02020603050405020304" pitchFamily="18" charset="0"/>
                <a:ea typeface="Times New Roman" panose="02020603050405020304" pitchFamily="18" charset="0"/>
              </a:rPr>
              <a:t> Assess (2024) 196:496 </a:t>
            </a:r>
            <a:r>
              <a:rPr lang="en-US" sz="1800" u="sng" dirty="0">
                <a:solidFill>
                  <a:srgbClr val="0563C1"/>
                </a:solidFill>
                <a:effectLst/>
                <a:latin typeface="Times New Roman" panose="02020603050405020304" pitchFamily="18" charset="0"/>
                <a:ea typeface="Times New Roman" panose="02020603050405020304" pitchFamily="18" charset="0"/>
                <a:hlinkClick r:id="rId8"/>
              </a:rPr>
              <a:t>https://doi.org/10.1007/s10661-024-12635-w</a:t>
            </a:r>
            <a:endParaRPr lang="en-ID" sz="1800" dirty="0">
              <a:effectLst/>
              <a:latin typeface="Times New Roman" panose="02020603050405020304" pitchFamily="18" charset="0"/>
              <a:ea typeface="Times New Roman" panose="02020603050405020304" pitchFamily="18" charset="0"/>
            </a:endParaRPr>
          </a:p>
          <a:p>
            <a:pPr marL="342900" lvl="0" indent="-342900" algn="just">
              <a:spcBef>
                <a:spcPts val="600"/>
              </a:spcBef>
              <a:spcAft>
                <a:spcPts val="0"/>
              </a:spcAft>
              <a:buFont typeface="+mj-lt"/>
              <a:buAutoNum type="arabicPeriod"/>
              <a:tabLst>
                <a:tab pos="228600" algn="l"/>
              </a:tabLst>
            </a:pPr>
            <a:r>
              <a:rPr lang="en-US" sz="1800" dirty="0" err="1">
                <a:effectLst/>
                <a:latin typeface="Times New Roman" panose="02020603050405020304" pitchFamily="18" charset="0"/>
                <a:ea typeface="Times New Roman" panose="02020603050405020304" pitchFamily="18" charset="0"/>
              </a:rPr>
              <a:t>Fajrin</a:t>
            </a:r>
            <a:r>
              <a:rPr lang="en-US" sz="1800" dirty="0">
                <a:effectLst/>
                <a:latin typeface="Times New Roman" panose="02020603050405020304" pitchFamily="18" charset="0"/>
                <a:ea typeface="Times New Roman" panose="02020603050405020304" pitchFamily="18" charset="0"/>
              </a:rPr>
              <a:t>, E.R.,  </a:t>
            </a:r>
            <a:r>
              <a:rPr lang="en-US" sz="1800" b="1" dirty="0">
                <a:effectLst/>
                <a:latin typeface="Times New Roman" panose="02020603050405020304" pitchFamily="18" charset="0"/>
                <a:ea typeface="Times New Roman" panose="02020603050405020304" pitchFamily="18" charset="0"/>
              </a:rPr>
              <a:t>A. Damar</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Taryono</a:t>
            </a:r>
            <a:r>
              <a:rPr lang="en-US" sz="1800" dirty="0">
                <a:effectLst/>
                <a:latin typeface="Times New Roman" panose="02020603050405020304" pitchFamily="18" charset="0"/>
                <a:ea typeface="Times New Roman" panose="02020603050405020304" pitchFamily="18" charset="0"/>
              </a:rPr>
              <a:t>. 2024.  Marine Debris Pollution and Its Impact on the Mangrove Ecosystem (Case Study: </a:t>
            </a:r>
            <a:r>
              <a:rPr lang="en-US" sz="1800" dirty="0" err="1">
                <a:effectLst/>
                <a:latin typeface="Times New Roman" panose="02020603050405020304" pitchFamily="18" charset="0"/>
                <a:ea typeface="Times New Roman" panose="02020603050405020304" pitchFamily="18" charset="0"/>
              </a:rPr>
              <a:t>Karimunjawa</a:t>
            </a:r>
            <a:r>
              <a:rPr lang="en-US" sz="1800" dirty="0">
                <a:effectLst/>
                <a:latin typeface="Times New Roman" panose="02020603050405020304" pitchFamily="18" charset="0"/>
                <a:ea typeface="Times New Roman" panose="02020603050405020304" pitchFamily="18" charset="0"/>
              </a:rPr>
              <a:t> Island and </a:t>
            </a:r>
            <a:r>
              <a:rPr lang="en-US" sz="1800" dirty="0" err="1">
                <a:effectLst/>
                <a:latin typeface="Times New Roman" panose="02020603050405020304" pitchFamily="18" charset="0"/>
                <a:ea typeface="Times New Roman" panose="02020603050405020304" pitchFamily="18" charset="0"/>
              </a:rPr>
              <a:t>Kemujan</a:t>
            </a:r>
            <a:r>
              <a:rPr lang="en-US" sz="1800" dirty="0">
                <a:effectLst/>
                <a:latin typeface="Times New Roman" panose="02020603050405020304" pitchFamily="18" charset="0"/>
                <a:ea typeface="Times New Roman" panose="02020603050405020304" pitchFamily="18" charset="0"/>
              </a:rPr>
              <a:t> Island, Indonesia). Journal of Natural Resources and Environmental Management, 1,3: 516-524. </a:t>
            </a:r>
            <a:r>
              <a:rPr lang="en-ID" sz="1800" u="sng" dirty="0">
                <a:solidFill>
                  <a:srgbClr val="0563C1"/>
                </a:solidFill>
                <a:effectLst/>
                <a:latin typeface="Times New Roman" panose="02020603050405020304" pitchFamily="18" charset="0"/>
                <a:ea typeface="Times New Roman" panose="02020603050405020304" pitchFamily="18" charset="0"/>
                <a:hlinkClick r:id="rId9"/>
              </a:rPr>
              <a:t>http://dx.doi.org/10.29244/jpsl.14.3.516</a:t>
            </a:r>
            <a:endParaRPr lang="en-ID" sz="1800" u="sng" dirty="0">
              <a:solidFill>
                <a:srgbClr val="0563C1"/>
              </a:solidFill>
              <a:effectLst/>
              <a:latin typeface="Times New Roman" panose="02020603050405020304" pitchFamily="18" charset="0"/>
              <a:ea typeface="Times New Roman" panose="02020603050405020304" pitchFamily="18" charset="0"/>
            </a:endParaRPr>
          </a:p>
          <a:p>
            <a:pPr marL="342900" lvl="0" indent="-342900" algn="just">
              <a:spcBef>
                <a:spcPts val="600"/>
              </a:spcBef>
              <a:spcAft>
                <a:spcPts val="0"/>
              </a:spcAft>
              <a:buFont typeface="+mj-lt"/>
              <a:buAutoNum type="arabicPeriod"/>
              <a:tabLst>
                <a:tab pos="228600" algn="l"/>
              </a:tabLst>
            </a:pPr>
            <a:r>
              <a:rPr lang="en-ID" sz="1800" dirty="0" err="1">
                <a:effectLst/>
                <a:latin typeface="Times New Roman" panose="02020603050405020304" pitchFamily="18" charset="0"/>
                <a:ea typeface="Times New Roman" panose="02020603050405020304" pitchFamily="18" charset="0"/>
              </a:rPr>
              <a:t>Apriadi</a:t>
            </a:r>
            <a:r>
              <a:rPr lang="en-ID" sz="1800" dirty="0">
                <a:effectLst/>
                <a:latin typeface="Times New Roman" panose="02020603050405020304" pitchFamily="18" charset="0"/>
                <a:ea typeface="Times New Roman" panose="02020603050405020304" pitchFamily="18" charset="0"/>
              </a:rPr>
              <a:t>, Tri &amp; Melani, </a:t>
            </a:r>
            <a:r>
              <a:rPr lang="en-ID" sz="1800" dirty="0" err="1">
                <a:effectLst/>
                <a:latin typeface="Times New Roman" panose="02020603050405020304" pitchFamily="18" charset="0"/>
                <a:ea typeface="Times New Roman" panose="02020603050405020304" pitchFamily="18" charset="0"/>
              </a:rPr>
              <a:t>Winny</a:t>
            </a:r>
            <a:r>
              <a:rPr lang="en-ID" sz="1800" dirty="0">
                <a:effectLst/>
                <a:latin typeface="Times New Roman" panose="02020603050405020304" pitchFamily="18" charset="0"/>
                <a:ea typeface="Times New Roman" panose="02020603050405020304" pitchFamily="18" charset="0"/>
              </a:rPr>
              <a:t> &amp; Zulfikar, Andi &amp; </a:t>
            </a:r>
            <a:r>
              <a:rPr lang="en-ID" sz="1800" dirty="0" err="1">
                <a:effectLst/>
                <a:latin typeface="Times New Roman" panose="02020603050405020304" pitchFamily="18" charset="0"/>
                <a:ea typeface="Times New Roman" panose="02020603050405020304" pitchFamily="18" charset="0"/>
              </a:rPr>
              <a:t>Sabriyati</a:t>
            </a:r>
            <a:r>
              <a:rPr lang="en-ID" sz="1800" dirty="0">
                <a:effectLst/>
                <a:latin typeface="Times New Roman" panose="02020603050405020304" pitchFamily="18" charset="0"/>
                <a:ea typeface="Times New Roman" panose="02020603050405020304" pitchFamily="18" charset="0"/>
              </a:rPr>
              <a:t>, Deni &amp; Muzammil, Wahyu &amp; </a:t>
            </a:r>
            <a:r>
              <a:rPr lang="en-ID" sz="1800" dirty="0" err="1">
                <a:effectLst/>
                <a:latin typeface="Times New Roman" panose="02020603050405020304" pitchFamily="18" charset="0"/>
                <a:ea typeface="Times New Roman" panose="02020603050405020304" pitchFamily="18" charset="0"/>
              </a:rPr>
              <a:t>Pasisingi</a:t>
            </a:r>
            <a:r>
              <a:rPr lang="en-ID" sz="1800" dirty="0">
                <a:effectLst/>
                <a:latin typeface="Times New Roman" panose="02020603050405020304" pitchFamily="18" charset="0"/>
                <a:ea typeface="Times New Roman" panose="02020603050405020304" pitchFamily="18" charset="0"/>
              </a:rPr>
              <a:t>, </a:t>
            </a:r>
            <a:r>
              <a:rPr lang="en-ID" sz="1800" dirty="0" err="1">
                <a:effectLst/>
                <a:latin typeface="Times New Roman" panose="02020603050405020304" pitchFamily="18" charset="0"/>
                <a:ea typeface="Times New Roman" panose="02020603050405020304" pitchFamily="18" charset="0"/>
              </a:rPr>
              <a:t>Nuralim</a:t>
            </a:r>
            <a:r>
              <a:rPr lang="en-ID" sz="1800" dirty="0">
                <a:effectLst/>
                <a:latin typeface="Times New Roman" panose="02020603050405020304" pitchFamily="18" charset="0"/>
                <a:ea typeface="Times New Roman" panose="02020603050405020304" pitchFamily="18" charset="0"/>
              </a:rPr>
              <a:t>. (2024). The presence of harmful algae in the coastal waters of </a:t>
            </a:r>
            <a:r>
              <a:rPr lang="en-ID" sz="1800" dirty="0" err="1">
                <a:effectLst/>
                <a:latin typeface="Times New Roman" panose="02020603050405020304" pitchFamily="18" charset="0"/>
                <a:ea typeface="Times New Roman" panose="02020603050405020304" pitchFamily="18" charset="0"/>
              </a:rPr>
              <a:t>Bintan</a:t>
            </a:r>
            <a:r>
              <a:rPr lang="en-ID" sz="1800" dirty="0">
                <a:effectLst/>
                <a:latin typeface="Times New Roman" panose="02020603050405020304" pitchFamily="18" charset="0"/>
                <a:ea typeface="Times New Roman" panose="02020603050405020304" pitchFamily="18" charset="0"/>
              </a:rPr>
              <a:t> Island, Riau Islands. </a:t>
            </a:r>
            <a:r>
              <a:rPr lang="en-ID" sz="1800" dirty="0" err="1">
                <a:effectLst/>
                <a:latin typeface="Times New Roman" panose="02020603050405020304" pitchFamily="18" charset="0"/>
                <a:ea typeface="Times New Roman" panose="02020603050405020304" pitchFamily="18" charset="0"/>
              </a:rPr>
              <a:t>Depik</a:t>
            </a:r>
            <a:r>
              <a:rPr lang="en-ID" sz="1800" dirty="0">
                <a:effectLst/>
                <a:latin typeface="Times New Roman" panose="02020603050405020304" pitchFamily="18" charset="0"/>
                <a:ea typeface="Times New Roman" panose="02020603050405020304" pitchFamily="18" charset="0"/>
              </a:rPr>
              <a:t>. 13. 32-38. 10.13170/depik.13.1.34135. </a:t>
            </a:r>
          </a:p>
          <a:p>
            <a:pPr marL="342900" lvl="0" indent="-342900" algn="just">
              <a:spcBef>
                <a:spcPts val="600"/>
              </a:spcBef>
              <a:spcAft>
                <a:spcPts val="0"/>
              </a:spcAft>
              <a:buFont typeface="+mj-lt"/>
              <a:buAutoNum type="arabicPeriod"/>
              <a:tabLst>
                <a:tab pos="228600" algn="l"/>
              </a:tabLst>
            </a:pPr>
            <a:r>
              <a:rPr lang="en-US" sz="1700" kern="100" dirty="0" err="1">
                <a:effectLst/>
                <a:latin typeface="Calibri" panose="020F0502020204030204" pitchFamily="34" charset="0"/>
                <a:ea typeface="Calibri" panose="020F0502020204030204" pitchFamily="34" charset="0"/>
                <a:cs typeface="Calibri" panose="020F0502020204030204" pitchFamily="34" charset="0"/>
              </a:rPr>
              <a:t>Hartuti</a:t>
            </a:r>
            <a:r>
              <a:rPr lang="en-US" sz="1700" kern="100" dirty="0">
                <a:effectLst/>
                <a:latin typeface="Calibri" panose="020F0502020204030204" pitchFamily="34" charset="0"/>
                <a:ea typeface="Calibri" panose="020F0502020204030204" pitchFamily="34" charset="0"/>
                <a:cs typeface="Calibri" panose="020F0502020204030204" pitchFamily="34" charset="0"/>
              </a:rPr>
              <a:t>, Maryani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Parwati</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Ety</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Prayogo</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Teguh</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Sulma</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Sayidah</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Ibrahim, Andi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Afgatiani</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Pingkan</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Mayestika</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Wijaya, Agung &amp; Kusuma, Fajar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Herdanis</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Chatra</a:t>
            </a:r>
            <a:r>
              <a:rPr lang="en-US" sz="1700" kern="100" dirty="0">
                <a:effectLst/>
                <a:latin typeface="Calibri" panose="020F0502020204030204" pitchFamily="34" charset="0"/>
                <a:ea typeface="Calibri" panose="020F0502020204030204" pitchFamily="34" charset="0"/>
                <a:cs typeface="Calibri" panose="020F0502020204030204" pitchFamily="34" charset="0"/>
              </a:rPr>
              <a:t>. (2023). Oil spill distribution analysis using multi sensor satellite data in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Batam-Bintan</a:t>
            </a:r>
            <a:r>
              <a:rPr lang="en-US" sz="1700" kern="100" dirty="0">
                <a:effectLst/>
                <a:latin typeface="Calibri" panose="020F0502020204030204" pitchFamily="34" charset="0"/>
                <a:ea typeface="Calibri" panose="020F0502020204030204" pitchFamily="34" charset="0"/>
                <a:cs typeface="Calibri" panose="020F0502020204030204" pitchFamily="34" charset="0"/>
              </a:rPr>
              <a:t> and Karawang waters. 030036. 10.1063/5.0181687. </a:t>
            </a:r>
            <a:endParaRPr lang="en-US" sz="1700" b="1" kern="1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Bef>
                <a:spcPts val="600"/>
              </a:spcBef>
              <a:spcAft>
                <a:spcPts val="0"/>
              </a:spcAft>
              <a:buFont typeface="+mj-lt"/>
              <a:buAutoNum type="arabicPeriod"/>
              <a:tabLst>
                <a:tab pos="228600" algn="l"/>
              </a:tabLst>
            </a:pPr>
            <a:r>
              <a:rPr lang="en-US" sz="1700" kern="100" dirty="0" err="1">
                <a:effectLst/>
                <a:latin typeface="Calibri" panose="020F0502020204030204" pitchFamily="34" charset="0"/>
                <a:ea typeface="Calibri" panose="020F0502020204030204" pitchFamily="34" charset="0"/>
                <a:cs typeface="Calibri" panose="020F0502020204030204" pitchFamily="34" charset="0"/>
              </a:rPr>
              <a:t>Nurrachmi</a:t>
            </a:r>
            <a:r>
              <a:rPr lang="en-US" sz="1700" kern="100" dirty="0">
                <a:effectLst/>
                <a:latin typeface="Calibri" panose="020F0502020204030204" pitchFamily="34" charset="0"/>
                <a:ea typeface="Calibri" panose="020F0502020204030204" pitchFamily="34" charset="0"/>
                <a:cs typeface="Calibri" panose="020F0502020204030204" pitchFamily="34" charset="0"/>
              </a:rPr>
              <a:t>, Irvina &amp; Amin,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Bintal</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Andini</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Dilla</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Afriansyah</a:t>
            </a:r>
            <a:r>
              <a:rPr lang="en-US" sz="1700" kern="100" dirty="0">
                <a:effectLst/>
                <a:latin typeface="Calibri" panose="020F0502020204030204" pitchFamily="34" charset="0"/>
                <a:ea typeface="Calibri" panose="020F0502020204030204" pitchFamily="34" charset="0"/>
                <a:cs typeface="Calibri" panose="020F0502020204030204" pitchFamily="34" charset="0"/>
              </a:rPr>
              <a:t>, M.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Anadri</a:t>
            </a:r>
            <a:r>
              <a:rPr lang="en-US" sz="1700" kern="100" dirty="0">
                <a:effectLst/>
                <a:latin typeface="Calibri" panose="020F0502020204030204" pitchFamily="34" charset="0"/>
                <a:ea typeface="Calibri" panose="020F0502020204030204" pitchFamily="34" charset="0"/>
                <a:cs typeface="Calibri" panose="020F0502020204030204" pitchFamily="34" charset="0"/>
              </a:rPr>
              <a:t>, Rifqi. (2023). THE DISTRIBUTION AND ABUNDANCE OF TOXIC BENTHIC DINOFLAGELLATES IN MALANG RAPAT COASTAL WATERS OF BINTAN ISLAND, KEPULAUAN RIAU. Asian Journal of Aquatic Sciences. 6. 108-114. 10.31258/ajoas.6.1.108-114. </a:t>
            </a:r>
          </a:p>
          <a:p>
            <a:pPr marL="342900" lvl="0" indent="-342900" algn="just">
              <a:spcBef>
                <a:spcPts val="600"/>
              </a:spcBef>
              <a:spcAft>
                <a:spcPts val="0"/>
              </a:spcAft>
              <a:buFont typeface="+mj-lt"/>
              <a:buAutoNum type="arabicPeriod"/>
              <a:tabLst>
                <a:tab pos="228600" algn="l"/>
              </a:tabLst>
            </a:pPr>
            <a:r>
              <a:rPr lang="en-US" sz="1700" kern="100" dirty="0" err="1">
                <a:effectLst/>
                <a:latin typeface="Calibri" panose="020F0502020204030204" pitchFamily="34" charset="0"/>
                <a:ea typeface="Calibri" panose="020F0502020204030204" pitchFamily="34" charset="0"/>
                <a:cs typeface="Calibri" panose="020F0502020204030204" pitchFamily="34" charset="0"/>
              </a:rPr>
              <a:t>Zhuhendrik</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Zhuhendrik</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Kurnianingsih</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Fitri</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Okparizan</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Okparizan</a:t>
            </a:r>
            <a:r>
              <a:rPr lang="en-US" sz="1700" kern="100" dirty="0">
                <a:effectLst/>
                <a:latin typeface="Calibri" panose="020F0502020204030204" pitchFamily="34" charset="0"/>
                <a:ea typeface="Calibri" panose="020F0502020204030204" pitchFamily="34" charset="0"/>
                <a:cs typeface="Calibri" panose="020F0502020204030204" pitchFamily="34" charset="0"/>
              </a:rPr>
              <a:t>. (2023). Impact of Anchoring Management Policy Riau Island Province in Indonesia. International Journal of Social Service and Research. 3. 219-227. 10.46799/ijssr.v3i1.182. </a:t>
            </a:r>
          </a:p>
        </p:txBody>
      </p:sp>
    </p:spTree>
    <p:extLst>
      <p:ext uri="{BB962C8B-B14F-4D97-AF65-F5344CB8AC3E}">
        <p14:creationId xmlns:p14="http://schemas.microsoft.com/office/powerpoint/2010/main" val="839003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991A64-FB59-DC7C-FE9A-6D450B25D3AE}"/>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AEE82C71-65CB-A941-0522-41DF4A7A4791}"/>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74BEBBE6-F722-31F2-3942-80EBA1F6C46A}"/>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1B010A2E-A021-E0D4-05C5-3E6D27C0BC26}"/>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1B6A8B28-3FA7-3D11-43AF-C377BF9AFA27}"/>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F3F92D2F-3751-8647-2E7A-E986FC0979C3}"/>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B3ABA06D-E345-5FD2-8A09-5E6D0C60EE61}"/>
              </a:ext>
            </a:extLst>
          </p:cNvPr>
          <p:cNvSpPr txBox="1">
            <a:spLocks/>
          </p:cNvSpPr>
          <p:nvPr/>
        </p:nvSpPr>
        <p:spPr>
          <a:xfrm>
            <a:off x="2421924" y="119949"/>
            <a:ext cx="9562094"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accent1"/>
                </a:solidFill>
                <a:effectLst/>
                <a:uLnTx/>
                <a:uFillTx/>
                <a:latin typeface="+mn-lt"/>
                <a:ea typeface="+mj-ea"/>
                <a:cs typeface="+mj-cs"/>
              </a:rPr>
              <a:t>Updates on </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related activities &amp; achievements for 2023-2024 (following the 1</a:t>
            </a:r>
            <a:r>
              <a:rPr kumimoji="0" lang="en-US" sz="2800" b="1" i="0" u="none" strike="noStrike" kern="1200" cap="none" spc="0" normalizeH="0" baseline="30000" noProof="0" dirty="0">
                <a:ln>
                  <a:noFill/>
                </a:ln>
                <a:solidFill>
                  <a:schemeClr val="accent1"/>
                </a:solidFill>
                <a:effectLst/>
                <a:uLnTx/>
                <a:uFillTx/>
                <a:latin typeface="+mn-lt"/>
                <a:ea typeface="+mj-ea"/>
                <a:cs typeface="+mj-cs"/>
              </a:rPr>
              <a:t>st</a:t>
            </a:r>
            <a:r>
              <a:rPr kumimoji="0" lang="en-US" sz="2800" b="1" i="0" u="none" strike="noStrike" kern="1200" cap="none" spc="0" normalizeH="0" baseline="0" noProof="0" dirty="0">
                <a:ln>
                  <a:noFill/>
                </a:ln>
                <a:solidFill>
                  <a:schemeClr val="accent1"/>
                </a:solidFill>
                <a:effectLst/>
                <a:uLnTx/>
                <a:uFillTx/>
                <a:latin typeface="+mn-lt"/>
                <a:ea typeface="+mj-ea"/>
                <a:cs typeface="+mj-cs"/>
              </a:rPr>
              <a:t> RWG-</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meeting)</a:t>
            </a:r>
          </a:p>
        </p:txBody>
      </p:sp>
      <p:sp>
        <p:nvSpPr>
          <p:cNvPr id="3" name="Content Placeholder 6">
            <a:extLst>
              <a:ext uri="{FF2B5EF4-FFF2-40B4-BE49-F238E27FC236}">
                <a16:creationId xmlns:a16="http://schemas.microsoft.com/office/drawing/2014/main" id="{868BC9D6-61EC-3559-B043-593D8B1FD681}"/>
              </a:ext>
            </a:extLst>
          </p:cNvPr>
          <p:cNvSpPr txBox="1">
            <a:spLocks/>
          </p:cNvSpPr>
          <p:nvPr/>
        </p:nvSpPr>
        <p:spPr>
          <a:xfrm>
            <a:off x="2421921" y="1050768"/>
            <a:ext cx="9562097" cy="5687283"/>
          </a:xfrm>
          <a:prstGeom prst="rect">
            <a:avLst/>
          </a:prstGeom>
          <a:solidFill>
            <a:srgbClr val="BDEEFF"/>
          </a:solid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b="1" kern="100" dirty="0">
                <a:effectLst/>
                <a:latin typeface="Calibri" panose="020F0502020204030204" pitchFamily="34" charset="0"/>
                <a:ea typeface="Calibri" panose="020F0502020204030204" pitchFamily="34" charset="0"/>
                <a:cs typeface="Calibri" panose="020F0502020204030204" pitchFamily="34" charset="0"/>
              </a:rPr>
              <a:t>Research and Assessment</a:t>
            </a:r>
          </a:p>
          <a:p>
            <a:pPr marL="0" indent="0">
              <a:buClrTx/>
              <a:buNone/>
              <a:defRPr/>
            </a:pPr>
            <a:endParaRPr lang="en-US" sz="2000" b="1" kern="100" dirty="0">
              <a:latin typeface="Calibri" panose="020F0502020204030204" pitchFamily="34" charset="0"/>
              <a:ea typeface="Calibri" panose="020F0502020204030204" pitchFamily="34" charset="0"/>
              <a:cs typeface="Calibri" panose="020F0502020204030204" pitchFamily="34" charset="0"/>
            </a:endParaRPr>
          </a:p>
          <a:p>
            <a:pPr marL="0" lvl="0" indent="0" algn="just">
              <a:spcBef>
                <a:spcPts val="600"/>
              </a:spcBef>
              <a:spcAft>
                <a:spcPts val="0"/>
              </a:spcAft>
              <a:buNone/>
              <a:tabLst>
                <a:tab pos="228600" algn="l"/>
              </a:tabLst>
            </a:pPr>
            <a:r>
              <a:rPr lang="en-US" sz="1700" kern="100" dirty="0">
                <a:effectLst/>
                <a:latin typeface="Calibri" panose="020F0502020204030204" pitchFamily="34" charset="0"/>
                <a:ea typeface="Calibri" panose="020F0502020204030204" pitchFamily="34" charset="0"/>
                <a:cs typeface="Calibri" panose="020F0502020204030204" pitchFamily="34" charset="0"/>
              </a:rPr>
              <a:t>10. Putri, A &amp; Kamila, Salsa. (2023). Overtaking Marine Pollution Issues for Sustainable Eco-Tourism in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Mapur</a:t>
            </a:r>
            <a:r>
              <a:rPr lang="en-US" sz="1700" kern="100" dirty="0">
                <a:effectLst/>
                <a:latin typeface="Calibri" panose="020F0502020204030204" pitchFamily="34" charset="0"/>
                <a:ea typeface="Calibri" panose="020F0502020204030204" pitchFamily="34" charset="0"/>
                <a:cs typeface="Calibri" panose="020F0502020204030204" pitchFamily="34" charset="0"/>
              </a:rPr>
              <a:t> Island. IOP Conference Series: Earth and Environmental Science. 1148. 012037. 10.1088/1755-1315/1148/1/012037.</a:t>
            </a:r>
          </a:p>
          <a:p>
            <a:pPr marL="0" lvl="0" indent="0" algn="just">
              <a:spcBef>
                <a:spcPts val="600"/>
              </a:spcBef>
              <a:spcAft>
                <a:spcPts val="0"/>
              </a:spcAft>
              <a:buNone/>
              <a:tabLst>
                <a:tab pos="228600" algn="l"/>
              </a:tabLst>
            </a:pPr>
            <a:r>
              <a:rPr lang="en-US" sz="1700" kern="100" dirty="0">
                <a:effectLst/>
                <a:latin typeface="Calibri" panose="020F0502020204030204" pitchFamily="34" charset="0"/>
                <a:ea typeface="Calibri" panose="020F0502020204030204" pitchFamily="34" charset="0"/>
                <a:cs typeface="Calibri" panose="020F0502020204030204" pitchFamily="34" charset="0"/>
              </a:rPr>
              <a:t>11.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Syofyan</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Syofirman</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Suhaidi</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Purbaningrum</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Aulia</a:t>
            </a:r>
            <a:r>
              <a:rPr lang="en-US" sz="1700" kern="100" dirty="0">
                <a:effectLst/>
                <a:latin typeface="Calibri" panose="020F0502020204030204" pitchFamily="34" charset="0"/>
                <a:ea typeface="Calibri" panose="020F0502020204030204" pitchFamily="34" charset="0"/>
                <a:cs typeface="Calibri" panose="020F0502020204030204" pitchFamily="34" charset="0"/>
              </a:rPr>
              <a:t>. (2023). The designation of special area in the Singapore Strait to solve the pollution due to the oil sludge discharge that affects to the coast of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Bintan</a:t>
            </a:r>
            <a:r>
              <a:rPr lang="en-US" sz="1700" kern="100" dirty="0">
                <a:effectLst/>
                <a:latin typeface="Calibri" panose="020F0502020204030204" pitchFamily="34" charset="0"/>
                <a:ea typeface="Calibri" panose="020F0502020204030204" pitchFamily="34" charset="0"/>
                <a:cs typeface="Calibri" panose="020F0502020204030204" pitchFamily="34" charset="0"/>
              </a:rPr>
              <a:t>, Indonesia In order to achieve marine and coastal sustainability. BIO Web of Conferences. 70. 10.1051/</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bioconf</a:t>
            </a:r>
            <a:r>
              <a:rPr lang="en-US" sz="1700" kern="100" dirty="0">
                <a:effectLst/>
                <a:latin typeface="Calibri" panose="020F0502020204030204" pitchFamily="34" charset="0"/>
                <a:ea typeface="Calibri" panose="020F0502020204030204" pitchFamily="34" charset="0"/>
                <a:cs typeface="Calibri" panose="020F0502020204030204" pitchFamily="34" charset="0"/>
              </a:rPr>
              <a:t>/20237002004. </a:t>
            </a:r>
            <a:endParaRPr lang="en-US" sz="1700" kern="100" dirty="0">
              <a:latin typeface="Calibri" panose="020F0502020204030204" pitchFamily="34" charset="0"/>
              <a:ea typeface="Calibri" panose="020F0502020204030204" pitchFamily="34" charset="0"/>
              <a:cs typeface="Calibri" panose="020F0502020204030204" pitchFamily="34" charset="0"/>
            </a:endParaRPr>
          </a:p>
          <a:p>
            <a:pPr marL="0" lvl="0" indent="0" algn="just">
              <a:spcBef>
                <a:spcPts val="600"/>
              </a:spcBef>
              <a:spcAft>
                <a:spcPts val="0"/>
              </a:spcAft>
              <a:buNone/>
              <a:tabLst>
                <a:tab pos="228600" algn="l"/>
              </a:tabLst>
            </a:pPr>
            <a:r>
              <a:rPr lang="en-US" sz="1700" kern="100" dirty="0">
                <a:effectLst/>
                <a:latin typeface="Calibri" panose="020F0502020204030204" pitchFamily="34" charset="0"/>
                <a:ea typeface="Calibri" panose="020F0502020204030204" pitchFamily="34" charset="0"/>
                <a:cs typeface="Calibri" panose="020F0502020204030204" pitchFamily="34" charset="0"/>
              </a:rPr>
              <a:t>12.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Alsaleh</a:t>
            </a:r>
            <a:r>
              <a:rPr lang="en-US" sz="1700" kern="100" dirty="0">
                <a:effectLst/>
                <a:latin typeface="Calibri" panose="020F0502020204030204" pitchFamily="34" charset="0"/>
                <a:ea typeface="Calibri" panose="020F0502020204030204" pitchFamily="34" charset="0"/>
                <a:cs typeface="Calibri" panose="020F0502020204030204" pitchFamily="34" charset="0"/>
              </a:rPr>
              <a:t>, Mohd &amp; A.S., Abdul Rahim. (2024). What are the influence of fishery activities and their implication on marine water pollution? an empirical analysis. Environment, Development and Sustainability. 1-32. 10.1007/s10668-024-05561-x. </a:t>
            </a:r>
          </a:p>
          <a:p>
            <a:pPr marL="0" lvl="0" indent="0" algn="just">
              <a:spcBef>
                <a:spcPts val="600"/>
              </a:spcBef>
              <a:spcAft>
                <a:spcPts val="0"/>
              </a:spcAft>
              <a:buNone/>
              <a:tabLst>
                <a:tab pos="228600" algn="l"/>
              </a:tabLst>
            </a:pPr>
            <a:r>
              <a:rPr lang="en-US" sz="1700" kern="100" dirty="0">
                <a:latin typeface="Calibri" panose="020F0502020204030204" pitchFamily="34" charset="0"/>
                <a:ea typeface="Calibri" panose="020F0502020204030204" pitchFamily="34" charset="0"/>
                <a:cs typeface="Calibri" panose="020F0502020204030204" pitchFamily="34" charset="0"/>
              </a:rPr>
              <a:t>13.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Winanda</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Treza</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Amrivo</a:t>
            </a:r>
            <a:r>
              <a:rPr lang="en-US" sz="1700" kern="100" dirty="0">
                <a:effectLst/>
                <a:latin typeface="Calibri" panose="020F0502020204030204" pitchFamily="34" charset="0"/>
                <a:ea typeface="Calibri" panose="020F0502020204030204" pitchFamily="34" charset="0"/>
                <a:cs typeface="Calibri" panose="020F0502020204030204" pitchFamily="34" charset="0"/>
              </a:rPr>
              <a:t>, Viktor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Zulkarnain</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Zulkarnain</a:t>
            </a:r>
            <a:r>
              <a:rPr lang="en-US" sz="1700" kern="100" dirty="0">
                <a:effectLst/>
                <a:latin typeface="Calibri" panose="020F0502020204030204" pitchFamily="34" charset="0"/>
                <a:ea typeface="Calibri" panose="020F0502020204030204" pitchFamily="34" charset="0"/>
                <a:cs typeface="Calibri" panose="020F0502020204030204" pitchFamily="34" charset="0"/>
              </a:rPr>
              <a:t>. (2024). The Development Strategy Tourism in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Mapur</a:t>
            </a:r>
            <a:r>
              <a:rPr lang="en-US" sz="1700" kern="100" dirty="0">
                <a:effectLst/>
                <a:latin typeface="Calibri" panose="020F0502020204030204" pitchFamily="34" charset="0"/>
                <a:ea typeface="Calibri" panose="020F0502020204030204" pitchFamily="34" charset="0"/>
                <a:cs typeface="Calibri" panose="020F0502020204030204" pitchFamily="34" charset="0"/>
              </a:rPr>
              <a:t> Island Marine Conservation Area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Bintan</a:t>
            </a:r>
            <a:r>
              <a:rPr lang="en-US" sz="1700" kern="100" dirty="0">
                <a:effectLst/>
                <a:latin typeface="Calibri" panose="020F0502020204030204" pitchFamily="34" charset="0"/>
                <a:ea typeface="Calibri" panose="020F0502020204030204" pitchFamily="34" charset="0"/>
                <a:cs typeface="Calibri" panose="020F0502020204030204" pitchFamily="34" charset="0"/>
              </a:rPr>
              <a:t> Regency. Journal of Coastal and Ocean Sciences. 5. 39-44. 10.31258/jocos.5.1.39-44. </a:t>
            </a:r>
          </a:p>
          <a:p>
            <a:pPr marL="0" lvl="0" indent="0" algn="just">
              <a:spcBef>
                <a:spcPts val="600"/>
              </a:spcBef>
              <a:spcAft>
                <a:spcPts val="0"/>
              </a:spcAft>
              <a:buNone/>
              <a:tabLst>
                <a:tab pos="228600" algn="l"/>
              </a:tabLst>
            </a:pPr>
            <a:r>
              <a:rPr lang="en-US" sz="1700" kern="100" dirty="0">
                <a:effectLst/>
                <a:latin typeface="Calibri" panose="020F0502020204030204" pitchFamily="34" charset="0"/>
                <a:ea typeface="Calibri" panose="020F0502020204030204" pitchFamily="34" charset="0"/>
                <a:cs typeface="Calibri" panose="020F0502020204030204" pitchFamily="34" charset="0"/>
              </a:rPr>
              <a:t>14.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Thahira</a:t>
            </a:r>
            <a:r>
              <a:rPr lang="en-US" sz="1700" kern="100" dirty="0">
                <a:effectLst/>
                <a:latin typeface="Calibri" panose="020F0502020204030204" pitchFamily="34" charset="0"/>
                <a:ea typeface="Calibri" panose="020F0502020204030204" pitchFamily="34" charset="0"/>
                <a:cs typeface="Calibri" panose="020F0502020204030204" pitchFamily="34" charset="0"/>
              </a:rPr>
              <a:t>, Atika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Daulay</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Zainul</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Ferdi,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Syofyan</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Syofirman</a:t>
            </a:r>
            <a:r>
              <a:rPr lang="en-US" sz="1700" kern="100" dirty="0">
                <a:effectLst/>
                <a:latin typeface="Calibri" panose="020F0502020204030204" pitchFamily="34" charset="0"/>
                <a:ea typeface="Calibri" panose="020F0502020204030204" pitchFamily="34" charset="0"/>
                <a:cs typeface="Calibri" panose="020F0502020204030204" pitchFamily="34" charset="0"/>
              </a:rPr>
              <a:t>. (2023). The strategy for the resolution of marine pollution on the northern coast of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Bintan</a:t>
            </a:r>
            <a:r>
              <a:rPr lang="en-US" sz="1700" kern="100" dirty="0">
                <a:effectLst/>
                <a:latin typeface="Calibri" panose="020F0502020204030204" pitchFamily="34" charset="0"/>
                <a:ea typeface="Calibri" panose="020F0502020204030204" pitchFamily="34" charset="0"/>
                <a:cs typeface="Calibri" panose="020F0502020204030204" pitchFamily="34" charset="0"/>
              </a:rPr>
              <a:t> Island Indonesia due to sludge oil with the principle of cooperation to realize the sustainable development goals. IOP Conference Series: Earth and Environmental Science. 1148. 012031. 10.1088/1755-1315/1148/1/012031. </a:t>
            </a:r>
            <a:endParaRPr lang="en-US" sz="1700" kern="100" dirty="0">
              <a:latin typeface="Calibri" panose="020F0502020204030204" pitchFamily="34" charset="0"/>
              <a:ea typeface="Calibri" panose="020F0502020204030204" pitchFamily="34" charset="0"/>
              <a:cs typeface="Calibri" panose="020F0502020204030204" pitchFamily="34" charset="0"/>
            </a:endParaRPr>
          </a:p>
          <a:p>
            <a:pPr marL="0" lvl="0" indent="0" algn="just">
              <a:spcBef>
                <a:spcPts val="600"/>
              </a:spcBef>
              <a:spcAft>
                <a:spcPts val="0"/>
              </a:spcAft>
              <a:buNone/>
              <a:tabLst>
                <a:tab pos="228600" algn="l"/>
              </a:tabLst>
            </a:pPr>
            <a:r>
              <a:rPr lang="en-US" sz="1700" kern="100" dirty="0">
                <a:effectLst/>
                <a:latin typeface="Calibri" panose="020F0502020204030204" pitchFamily="34" charset="0"/>
                <a:ea typeface="Calibri" panose="020F0502020204030204" pitchFamily="34" charset="0"/>
                <a:cs typeface="Calibri" panose="020F0502020204030204" pitchFamily="34" charset="0"/>
              </a:rPr>
              <a:t>15. Nuraini, Lia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Suryadi</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Suryadi</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Adhayanto</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Oksep</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Rani,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Marnia</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Sucipta</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Pery</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Hidayat</a:t>
            </a:r>
            <a:r>
              <a:rPr lang="en-US" sz="1700" kern="100" dirty="0">
                <a:effectLst/>
                <a:latin typeface="Calibri" panose="020F0502020204030204" pitchFamily="34" charset="0"/>
                <a:ea typeface="Calibri" panose="020F0502020204030204" pitchFamily="34" charset="0"/>
                <a:cs typeface="Calibri" panose="020F0502020204030204" pitchFamily="34" charset="0"/>
              </a:rPr>
              <a:t>, Muhammad. (2023). Application Of The Concept Of Eco Liability In Marine Pollution Due To Ship Accidents In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Batam</a:t>
            </a:r>
            <a:r>
              <a:rPr lang="en-US" sz="1700" kern="100" dirty="0">
                <a:effectLst/>
                <a:latin typeface="Calibri" panose="020F0502020204030204" pitchFamily="34" charset="0"/>
                <a:ea typeface="Calibri" panose="020F0502020204030204" pitchFamily="34" charset="0"/>
                <a:cs typeface="Calibri" panose="020F0502020204030204" pitchFamily="34" charset="0"/>
              </a:rPr>
              <a:t> Waters Indonesia. BIO Web of Conferences. 70. 10.1051/</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bioconf</a:t>
            </a:r>
            <a:r>
              <a:rPr lang="en-US" sz="1700" kern="100" dirty="0">
                <a:effectLst/>
                <a:latin typeface="Calibri" panose="020F0502020204030204" pitchFamily="34" charset="0"/>
                <a:ea typeface="Calibri" panose="020F0502020204030204" pitchFamily="34" charset="0"/>
                <a:cs typeface="Calibri" panose="020F0502020204030204" pitchFamily="34" charset="0"/>
              </a:rPr>
              <a:t>/20237004007. </a:t>
            </a:r>
          </a:p>
          <a:p>
            <a:pPr marL="0" lvl="0" indent="0" algn="just">
              <a:spcBef>
                <a:spcPts val="600"/>
              </a:spcBef>
              <a:spcAft>
                <a:spcPts val="0"/>
              </a:spcAft>
              <a:buNone/>
              <a:tabLst>
                <a:tab pos="228600" algn="l"/>
              </a:tabLst>
            </a:pPr>
            <a:r>
              <a:rPr lang="en-US" sz="1700" kern="100" dirty="0">
                <a:effectLst/>
                <a:latin typeface="Calibri" panose="020F0502020204030204" pitchFamily="34" charset="0"/>
                <a:ea typeface="Calibri" panose="020F0502020204030204" pitchFamily="34" charset="0"/>
                <a:cs typeface="Calibri" panose="020F0502020204030204" pitchFamily="34" charset="0"/>
              </a:rPr>
              <a:t>16.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Thahira</a:t>
            </a:r>
            <a:r>
              <a:rPr lang="en-US" sz="1700" kern="100" dirty="0">
                <a:effectLst/>
                <a:latin typeface="Calibri" panose="020F0502020204030204" pitchFamily="34" charset="0"/>
                <a:ea typeface="Calibri" panose="020F0502020204030204" pitchFamily="34" charset="0"/>
                <a:cs typeface="Calibri" panose="020F0502020204030204" pitchFamily="34" charset="0"/>
              </a:rPr>
              <a:t>, Atika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Syofyan</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Syofirman</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Daulay</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Zainul</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Ferdi,. (2023). The Outside of Port Limit (OPL) as a new maritime zone to overcome marine pollution due to oil sludge impacting the coast of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Bintan</a:t>
            </a:r>
            <a:r>
              <a:rPr lang="en-US" sz="1700" kern="100" dirty="0">
                <a:effectLst/>
                <a:latin typeface="Calibri" panose="020F0502020204030204" pitchFamily="34" charset="0"/>
                <a:ea typeface="Calibri" panose="020F0502020204030204" pitchFamily="34" charset="0"/>
                <a:cs typeface="Calibri" panose="020F0502020204030204" pitchFamily="34" charset="0"/>
              </a:rPr>
              <a:t>, Indonesia to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actualise</a:t>
            </a:r>
            <a:r>
              <a:rPr lang="en-US" sz="1700" kern="100" dirty="0">
                <a:effectLst/>
                <a:latin typeface="Calibri" panose="020F0502020204030204" pitchFamily="34" charset="0"/>
                <a:ea typeface="Calibri" panose="020F0502020204030204" pitchFamily="34" charset="0"/>
                <a:cs typeface="Calibri" panose="020F0502020204030204" pitchFamily="34" charset="0"/>
              </a:rPr>
              <a:t> sustainable development. BIO Web of Conferences. 70. 10.1051/</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bioconf</a:t>
            </a:r>
            <a:r>
              <a:rPr lang="en-US" sz="1700" kern="100" dirty="0">
                <a:effectLst/>
                <a:latin typeface="Calibri" panose="020F0502020204030204" pitchFamily="34" charset="0"/>
                <a:ea typeface="Calibri" panose="020F0502020204030204" pitchFamily="34" charset="0"/>
                <a:cs typeface="Calibri" panose="020F0502020204030204" pitchFamily="34" charset="0"/>
              </a:rPr>
              <a:t>/20237002001. </a:t>
            </a:r>
            <a:endParaRPr lang="en-US" sz="1700" kern="100" dirty="0">
              <a:latin typeface="Calibri" panose="020F0502020204030204" pitchFamily="34" charset="0"/>
              <a:ea typeface="Calibri" panose="020F0502020204030204" pitchFamily="34" charset="0"/>
              <a:cs typeface="Calibri" panose="020F0502020204030204" pitchFamily="34" charset="0"/>
            </a:endParaRPr>
          </a:p>
          <a:p>
            <a:pPr marL="0" lvl="0" indent="0" algn="just">
              <a:spcBef>
                <a:spcPts val="600"/>
              </a:spcBef>
              <a:spcAft>
                <a:spcPts val="0"/>
              </a:spcAft>
              <a:buNone/>
              <a:tabLst>
                <a:tab pos="228600" algn="l"/>
              </a:tabLst>
            </a:pPr>
            <a:r>
              <a:rPr lang="en-US" sz="1700" kern="100" dirty="0">
                <a:effectLst/>
                <a:latin typeface="Calibri" panose="020F0502020204030204" pitchFamily="34" charset="0"/>
                <a:ea typeface="Calibri" panose="020F0502020204030204" pitchFamily="34" charset="0"/>
                <a:cs typeface="Calibri" panose="020F0502020204030204" pitchFamily="34" charset="0"/>
              </a:rPr>
              <a:t>17.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Pranyoto</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Pranyoto</a:t>
            </a:r>
            <a:r>
              <a:rPr lang="en-US" sz="1700" kern="100" dirty="0">
                <a:effectLst/>
                <a:latin typeface="Calibri" panose="020F0502020204030204" pitchFamily="34" charset="0"/>
                <a:ea typeface="Calibri" panose="020F0502020204030204" pitchFamily="34" charset="0"/>
                <a:cs typeface="Calibri" panose="020F0502020204030204" pitchFamily="34" charset="0"/>
              </a:rPr>
              <a:t>. (2023). Development of an Integrated Public Policy Model for Combating Marine Pollution. International Journal of Multidisciplinary Research and Analysis. 6. 10.47191/</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ijmra</a:t>
            </a:r>
            <a:r>
              <a:rPr lang="en-US" sz="1700" kern="100" dirty="0">
                <a:effectLst/>
                <a:latin typeface="Calibri" panose="020F0502020204030204" pitchFamily="34" charset="0"/>
                <a:ea typeface="Calibri" panose="020F0502020204030204" pitchFamily="34" charset="0"/>
                <a:cs typeface="Calibri" panose="020F0502020204030204" pitchFamily="34" charset="0"/>
              </a:rPr>
              <a:t>/v6-i12-47. </a:t>
            </a:r>
          </a:p>
          <a:p>
            <a:pPr marL="0" lvl="0" indent="0" algn="just">
              <a:spcBef>
                <a:spcPts val="600"/>
              </a:spcBef>
              <a:spcAft>
                <a:spcPts val="0"/>
              </a:spcAft>
              <a:buNone/>
              <a:tabLst>
                <a:tab pos="228600" algn="l"/>
              </a:tabLst>
            </a:pPr>
            <a:r>
              <a:rPr lang="en-US" sz="1700" kern="100" dirty="0">
                <a:effectLst/>
                <a:latin typeface="Calibri" panose="020F0502020204030204" pitchFamily="34" charset="0"/>
                <a:ea typeface="Calibri" panose="020F0502020204030204" pitchFamily="34" charset="0"/>
                <a:cs typeface="Calibri" panose="020F0502020204030204" pitchFamily="34" charset="0"/>
              </a:rPr>
              <a:t>18. Amelia,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Addela</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Putri, Faizah &amp; Widia,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Alkasiyah</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Fabiani</a:t>
            </a:r>
            <a:r>
              <a:rPr lang="en-US" sz="1700" kern="100" dirty="0">
                <a:effectLst/>
                <a:latin typeface="Calibri" panose="020F0502020204030204" pitchFamily="34" charset="0"/>
                <a:ea typeface="Calibri" panose="020F0502020204030204" pitchFamily="34" charset="0"/>
                <a:cs typeface="Calibri" panose="020F0502020204030204" pitchFamily="34" charset="0"/>
              </a:rPr>
              <a:t>, Verry. (2024). SYNTHESIS OF POROUS CARBON MATERIAL PROPYLENE MEDICAL MASK AS ADSORBENT HEAVY METAL IRON (Fe) IN WATER EX-TIN MINING BANGKA BELITUNG.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Jurnal</a:t>
            </a:r>
            <a:r>
              <a:rPr lang="en-US" sz="1700" kern="100" dirty="0">
                <a:effectLst/>
                <a:latin typeface="Calibri" panose="020F0502020204030204" pitchFamily="34" charset="0"/>
                <a:ea typeface="Calibri" panose="020F0502020204030204" pitchFamily="34" charset="0"/>
                <a:cs typeface="Calibri" panose="020F0502020204030204" pitchFamily="34" charset="0"/>
              </a:rPr>
              <a:t> Kimia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Riset</a:t>
            </a:r>
            <a:r>
              <a:rPr lang="en-US" sz="1700" kern="100" dirty="0">
                <a:effectLst/>
                <a:latin typeface="Calibri" panose="020F0502020204030204" pitchFamily="34" charset="0"/>
                <a:ea typeface="Calibri" panose="020F0502020204030204" pitchFamily="34" charset="0"/>
                <a:cs typeface="Calibri" panose="020F0502020204030204" pitchFamily="34" charset="0"/>
              </a:rPr>
              <a:t>. 9. 1-9. 10.20473/jkr.v9i1.50750. </a:t>
            </a:r>
            <a:endParaRPr lang="en-US" sz="1700" kern="100" dirty="0">
              <a:latin typeface="Calibri" panose="020F0502020204030204" pitchFamily="34" charset="0"/>
              <a:ea typeface="Calibri" panose="020F0502020204030204" pitchFamily="34" charset="0"/>
              <a:cs typeface="Calibri" panose="020F0502020204030204" pitchFamily="34" charset="0"/>
            </a:endParaRPr>
          </a:p>
          <a:p>
            <a:pPr marL="0" lvl="0" indent="0" algn="just">
              <a:spcBef>
                <a:spcPts val="600"/>
              </a:spcBef>
              <a:spcAft>
                <a:spcPts val="0"/>
              </a:spcAft>
              <a:buNone/>
              <a:tabLst>
                <a:tab pos="228600" algn="l"/>
              </a:tabLst>
            </a:pPr>
            <a:r>
              <a:rPr lang="en-US" sz="1700" kern="100" dirty="0">
                <a:effectLst/>
                <a:latin typeface="Calibri" panose="020F0502020204030204" pitchFamily="34" charset="0"/>
                <a:ea typeface="Calibri" panose="020F0502020204030204" pitchFamily="34" charset="0"/>
                <a:cs typeface="Calibri" panose="020F0502020204030204" pitchFamily="34" charset="0"/>
              </a:rPr>
              <a:t>19.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Yusfaddillah</a:t>
            </a:r>
            <a:r>
              <a:rPr lang="en-US" sz="1700" kern="100" dirty="0">
                <a:effectLst/>
                <a:latin typeface="Calibri" panose="020F0502020204030204" pitchFamily="34" charset="0"/>
                <a:ea typeface="Calibri" panose="020F0502020204030204" pitchFamily="34" charset="0"/>
                <a:cs typeface="Calibri" panose="020F0502020204030204" pitchFamily="34" charset="0"/>
              </a:rPr>
              <a:t>, Anita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Saputri</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Riski</a:t>
            </a:r>
            <a:r>
              <a:rPr lang="en-US" sz="1700" kern="100" dirty="0">
                <a:effectLst/>
                <a:latin typeface="Calibri" panose="020F0502020204030204" pitchFamily="34" charset="0"/>
                <a:ea typeface="Calibri" panose="020F0502020204030204" pitchFamily="34" charset="0"/>
                <a:cs typeface="Calibri" panose="020F0502020204030204" pitchFamily="34" charset="0"/>
              </a:rPr>
              <a:t>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Edelwis</a:t>
            </a:r>
            <a:r>
              <a:rPr lang="en-US" sz="1700" kern="100" dirty="0">
                <a:effectLst/>
                <a:latin typeface="Calibri" panose="020F0502020204030204" pitchFamily="34" charset="0"/>
                <a:ea typeface="Calibri" panose="020F0502020204030204" pitchFamily="34" charset="0"/>
                <a:cs typeface="Calibri" panose="020F0502020204030204" pitchFamily="34" charset="0"/>
              </a:rPr>
              <a:t>, Tri &amp;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Pardi</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Hilfi</a:t>
            </a:r>
            <a:r>
              <a:rPr lang="en-US" sz="1700" kern="100" dirty="0">
                <a:effectLst/>
                <a:latin typeface="Calibri" panose="020F0502020204030204" pitchFamily="34" charset="0"/>
                <a:ea typeface="Calibri" panose="020F0502020204030204" pitchFamily="34" charset="0"/>
                <a:cs typeface="Calibri" panose="020F0502020204030204" pitchFamily="34" charset="0"/>
              </a:rPr>
              <a:t>. (2023). Heavy Metal Pollution in Indonesian Waters. BIO Web of Conferences. 79. 04001. 10.1051/</a:t>
            </a:r>
            <a:r>
              <a:rPr lang="en-US" sz="1700" kern="100" dirty="0" err="1">
                <a:effectLst/>
                <a:latin typeface="Calibri" panose="020F0502020204030204" pitchFamily="34" charset="0"/>
                <a:ea typeface="Calibri" panose="020F0502020204030204" pitchFamily="34" charset="0"/>
                <a:cs typeface="Calibri" panose="020F0502020204030204" pitchFamily="34" charset="0"/>
              </a:rPr>
              <a:t>bioconf</a:t>
            </a:r>
            <a:r>
              <a:rPr lang="en-US" sz="1700" kern="100" dirty="0">
                <a:effectLst/>
                <a:latin typeface="Calibri" panose="020F0502020204030204" pitchFamily="34" charset="0"/>
                <a:ea typeface="Calibri" panose="020F0502020204030204" pitchFamily="34" charset="0"/>
                <a:cs typeface="Calibri" panose="020F0502020204030204" pitchFamily="34" charset="0"/>
              </a:rPr>
              <a:t>/20237904001. </a:t>
            </a:r>
          </a:p>
          <a:p>
            <a:pPr marL="0" lvl="0" indent="0" algn="just">
              <a:spcBef>
                <a:spcPts val="600"/>
              </a:spcBef>
              <a:spcAft>
                <a:spcPts val="0"/>
              </a:spcAft>
              <a:buNone/>
              <a:tabLst>
                <a:tab pos="228600" algn="l"/>
              </a:tabLst>
            </a:pPr>
            <a:r>
              <a:rPr lang="en-US" sz="1700" kern="100" dirty="0">
                <a:latin typeface="Calibri" panose="020F0502020204030204" pitchFamily="34" charset="0"/>
                <a:ea typeface="Calibri" panose="020F0502020204030204" pitchFamily="34" charset="0"/>
                <a:cs typeface="Calibri" panose="020F0502020204030204" pitchFamily="34" charset="0"/>
              </a:rPr>
              <a:t>………</a:t>
            </a:r>
            <a:r>
              <a:rPr lang="en-US" sz="1700" kern="100" dirty="0">
                <a:effectLst/>
                <a:latin typeface="Calibri" panose="020F0502020204030204" pitchFamily="34" charset="0"/>
                <a:ea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1509408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oogle Shape;98;g2a7bee7e003_1_6">
            <a:extLst>
              <a:ext uri="{FF2B5EF4-FFF2-40B4-BE49-F238E27FC236}">
                <a16:creationId xmlns:a16="http://schemas.microsoft.com/office/drawing/2014/main" id="{5284F613-7C5B-9DD9-AF03-2E9E3F433FB5}"/>
              </a:ext>
            </a:extLst>
          </p:cNvPr>
          <p:cNvGrpSpPr/>
          <p:nvPr/>
        </p:nvGrpSpPr>
        <p:grpSpPr>
          <a:xfrm>
            <a:off x="0" y="0"/>
            <a:ext cx="2264127" cy="6858000"/>
            <a:chOff x="-5675" y="0"/>
            <a:chExt cx="2264127" cy="6858000"/>
          </a:xfrm>
        </p:grpSpPr>
        <p:pic>
          <p:nvPicPr>
            <p:cNvPr id="8" name="Google Shape;99;g2a7bee7e003_1_6">
              <a:extLst>
                <a:ext uri="{FF2B5EF4-FFF2-40B4-BE49-F238E27FC236}">
                  <a16:creationId xmlns:a16="http://schemas.microsoft.com/office/drawing/2014/main" id="{281324C7-BB81-3D76-BC38-1109B6FE087D}"/>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9" name="Google Shape;100;g2a7bee7e003_1_6">
              <a:extLst>
                <a:ext uri="{FF2B5EF4-FFF2-40B4-BE49-F238E27FC236}">
                  <a16:creationId xmlns:a16="http://schemas.microsoft.com/office/drawing/2014/main" id="{1967CF09-4BFB-A3C9-33D4-75351C8F625F}"/>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10" name="Google Shape;101;g2a7bee7e003_1_6">
              <a:extLst>
                <a:ext uri="{FF2B5EF4-FFF2-40B4-BE49-F238E27FC236}">
                  <a16:creationId xmlns:a16="http://schemas.microsoft.com/office/drawing/2014/main" id="{2505B342-59AA-919C-F0F9-61EB3AD1EF7F}"/>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11" name="Google Shape;102;g2a7bee7e003_1_6">
              <a:extLst>
                <a:ext uri="{FF2B5EF4-FFF2-40B4-BE49-F238E27FC236}">
                  <a16:creationId xmlns:a16="http://schemas.microsoft.com/office/drawing/2014/main" id="{2EAC8487-8F5F-26CF-11CC-C8123AF8F5E4}"/>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12" name="Title 5">
            <a:extLst>
              <a:ext uri="{FF2B5EF4-FFF2-40B4-BE49-F238E27FC236}">
                <a16:creationId xmlns:a16="http://schemas.microsoft.com/office/drawing/2014/main" id="{026F8B8F-2B92-CB82-FCFB-6B4B8BDABF4E}"/>
              </a:ext>
            </a:extLst>
          </p:cNvPr>
          <p:cNvSpPr txBox="1">
            <a:spLocks/>
          </p:cNvSpPr>
          <p:nvPr/>
        </p:nvSpPr>
        <p:spPr>
          <a:xfrm>
            <a:off x="2421924" y="136525"/>
            <a:ext cx="9562094" cy="798657"/>
          </a:xfrm>
          <a:prstGeom prst="rect">
            <a:avLst/>
          </a:prstGeom>
          <a:solidFill>
            <a:srgbClr val="BDEEFF"/>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Updates on </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related activities &amp; achievements for 2023-2024 (following the 1</a:t>
            </a:r>
            <a:r>
              <a:rPr kumimoji="0" lang="en-US" sz="2800" b="1" i="0" u="none" strike="noStrike" kern="1200" cap="none" spc="0" normalizeH="0" baseline="30000" noProof="0" dirty="0">
                <a:ln>
                  <a:noFill/>
                </a:ln>
                <a:solidFill>
                  <a:srgbClr val="4472C4"/>
                </a:solidFill>
                <a:effectLst/>
                <a:uLnTx/>
                <a:uFillTx/>
                <a:latin typeface="Arial"/>
                <a:ea typeface="+mj-ea"/>
                <a:cs typeface="Arial"/>
                <a:sym typeface="Arial"/>
              </a:rPr>
              <a:t>st</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RWG-</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meeting)</a:t>
            </a:r>
          </a:p>
        </p:txBody>
      </p:sp>
      <p:sp>
        <p:nvSpPr>
          <p:cNvPr id="13" name="Content Placeholder 6">
            <a:extLst>
              <a:ext uri="{FF2B5EF4-FFF2-40B4-BE49-F238E27FC236}">
                <a16:creationId xmlns:a16="http://schemas.microsoft.com/office/drawing/2014/main" id="{BCDD3F98-05A8-04F4-A3C7-B6217BB94409}"/>
              </a:ext>
            </a:extLst>
          </p:cNvPr>
          <p:cNvSpPr txBox="1">
            <a:spLocks/>
          </p:cNvSpPr>
          <p:nvPr/>
        </p:nvSpPr>
        <p:spPr>
          <a:xfrm>
            <a:off x="2421921" y="1050768"/>
            <a:ext cx="9562097" cy="5670707"/>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Calibri" panose="020F0502020204030204" pitchFamily="34" charset="0"/>
              </a:rPr>
              <a:t>Monitoring status and trends of changes, specially </a:t>
            </a:r>
            <a:r>
              <a:rPr lang="en-US" sz="2800" dirty="0">
                <a:latin typeface="Calibri" panose="020F0502020204030204" pitchFamily="34" charset="0"/>
                <a:ea typeface="Calibri" panose="020F0502020204030204" pitchFamily="34" charset="0"/>
                <a:cs typeface="Calibri" panose="020F0502020204030204" pitchFamily="34" charset="0"/>
              </a:rPr>
              <a:t>in the identified hot spots and monitoring stations</a:t>
            </a: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800" b="1" kern="100" dirty="0">
                <a:solidFill>
                  <a:schemeClr val="accent1"/>
                </a:solidFill>
                <a:latin typeface="Calibri" panose="020F0502020204030204" pitchFamily="34" charset="0"/>
                <a:ea typeface="Calibri" panose="020F0502020204030204" pitchFamily="34" charset="0"/>
                <a:cs typeface="Calibri" panose="020F0502020204030204" pitchFamily="34" charset="0"/>
              </a:rPr>
              <a:t>Marine Water Quality Index</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D122B973-FF54-2DFD-3E9A-354596BAA968}"/>
              </a:ext>
            </a:extLst>
          </p:cNvPr>
          <p:cNvGraphicFramePr>
            <a:graphicFrameLocks noGrp="1"/>
          </p:cNvGraphicFramePr>
          <p:nvPr>
            <p:extLst>
              <p:ext uri="{D42A27DB-BD31-4B8C-83A1-F6EECF244321}">
                <p14:modId xmlns:p14="http://schemas.microsoft.com/office/powerpoint/2010/main" val="3610697916"/>
              </p:ext>
            </p:extLst>
          </p:nvPr>
        </p:nvGraphicFramePr>
        <p:xfrm>
          <a:off x="3089645" y="2509863"/>
          <a:ext cx="6435356" cy="1534911"/>
        </p:xfrm>
        <a:graphic>
          <a:graphicData uri="http://schemas.openxmlformats.org/drawingml/2006/table">
            <a:tbl>
              <a:tblPr/>
              <a:tblGrid>
                <a:gridCol w="279479">
                  <a:extLst>
                    <a:ext uri="{9D8B030D-6E8A-4147-A177-3AD203B41FA5}">
                      <a16:colId xmlns:a16="http://schemas.microsoft.com/office/drawing/2014/main" val="1324493948"/>
                    </a:ext>
                  </a:extLst>
                </a:gridCol>
                <a:gridCol w="2832041">
                  <a:extLst>
                    <a:ext uri="{9D8B030D-6E8A-4147-A177-3AD203B41FA5}">
                      <a16:colId xmlns:a16="http://schemas.microsoft.com/office/drawing/2014/main" val="407464510"/>
                    </a:ext>
                  </a:extLst>
                </a:gridCol>
                <a:gridCol w="656016">
                  <a:extLst>
                    <a:ext uri="{9D8B030D-6E8A-4147-A177-3AD203B41FA5}">
                      <a16:colId xmlns:a16="http://schemas.microsoft.com/office/drawing/2014/main" val="2738333926"/>
                    </a:ext>
                  </a:extLst>
                </a:gridCol>
                <a:gridCol w="637793">
                  <a:extLst>
                    <a:ext uri="{9D8B030D-6E8A-4147-A177-3AD203B41FA5}">
                      <a16:colId xmlns:a16="http://schemas.microsoft.com/office/drawing/2014/main" val="3249654181"/>
                    </a:ext>
                  </a:extLst>
                </a:gridCol>
                <a:gridCol w="701573">
                  <a:extLst>
                    <a:ext uri="{9D8B030D-6E8A-4147-A177-3AD203B41FA5}">
                      <a16:colId xmlns:a16="http://schemas.microsoft.com/office/drawing/2014/main" val="2525612892"/>
                    </a:ext>
                  </a:extLst>
                </a:gridCol>
                <a:gridCol w="664227">
                  <a:extLst>
                    <a:ext uri="{9D8B030D-6E8A-4147-A177-3AD203B41FA5}">
                      <a16:colId xmlns:a16="http://schemas.microsoft.com/office/drawing/2014/main" val="2309588921"/>
                    </a:ext>
                  </a:extLst>
                </a:gridCol>
                <a:gridCol w="664227">
                  <a:extLst>
                    <a:ext uri="{9D8B030D-6E8A-4147-A177-3AD203B41FA5}">
                      <a16:colId xmlns:a16="http://schemas.microsoft.com/office/drawing/2014/main" val="2779593063"/>
                    </a:ext>
                  </a:extLst>
                </a:gridCol>
              </a:tblGrid>
              <a:tr h="141916">
                <a:tc>
                  <a:txBody>
                    <a:bodyPr/>
                    <a:lstStyle/>
                    <a:p>
                      <a:pPr algn="ctr" fontAlgn="ctr"/>
                      <a:r>
                        <a:rPr lang="en-ID" sz="1400" b="1" i="0" u="none" strike="noStrike" dirty="0">
                          <a:solidFill>
                            <a:srgbClr val="000000"/>
                          </a:solidFill>
                          <a:effectLst/>
                          <a:latin typeface="Calibri" panose="020F0502020204030204" pitchFamily="34" charset="0"/>
                        </a:rPr>
                        <a:t>No</a:t>
                      </a:r>
                    </a:p>
                  </a:txBody>
                  <a:tcPr marL="5913" marR="5913" marT="59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ID" sz="1400" b="1" i="0" u="none" strike="noStrike" dirty="0">
                          <a:solidFill>
                            <a:srgbClr val="000000"/>
                          </a:solidFill>
                          <a:effectLst/>
                          <a:latin typeface="Calibri" panose="020F0502020204030204" pitchFamily="34" charset="0"/>
                        </a:rPr>
                        <a:t>Province</a:t>
                      </a:r>
                    </a:p>
                  </a:txBody>
                  <a:tcPr marL="5913" marR="5913" marT="59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ID" sz="1400" b="1" i="0" u="none" strike="noStrike" dirty="0">
                          <a:solidFill>
                            <a:srgbClr val="000000"/>
                          </a:solidFill>
                          <a:effectLst/>
                          <a:latin typeface="Calibri" panose="020F0502020204030204" pitchFamily="34" charset="0"/>
                        </a:rPr>
                        <a:t>2019</a:t>
                      </a:r>
                    </a:p>
                  </a:txBody>
                  <a:tcPr marL="5913" marR="5913" marT="59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ID" sz="1400" b="1" i="0" u="none" strike="noStrike">
                          <a:solidFill>
                            <a:srgbClr val="000000"/>
                          </a:solidFill>
                          <a:effectLst/>
                          <a:latin typeface="Calibri" panose="020F0502020204030204" pitchFamily="34" charset="0"/>
                        </a:rPr>
                        <a:t>2020</a:t>
                      </a:r>
                    </a:p>
                  </a:txBody>
                  <a:tcPr marL="5913" marR="5913" marT="59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ID" sz="1400" b="1" i="0" u="none" strike="noStrike">
                          <a:solidFill>
                            <a:srgbClr val="000000"/>
                          </a:solidFill>
                          <a:effectLst/>
                          <a:latin typeface="Calibri" panose="020F0502020204030204" pitchFamily="34" charset="0"/>
                        </a:rPr>
                        <a:t>2021</a:t>
                      </a:r>
                    </a:p>
                  </a:txBody>
                  <a:tcPr marL="5913" marR="5913" marT="59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ID" sz="1400" b="1" i="0" u="none" strike="noStrike" dirty="0">
                          <a:solidFill>
                            <a:srgbClr val="000000"/>
                          </a:solidFill>
                          <a:effectLst/>
                          <a:latin typeface="Calibri" panose="020F0502020204030204" pitchFamily="34" charset="0"/>
                        </a:rPr>
                        <a:t>2022</a:t>
                      </a:r>
                    </a:p>
                  </a:txBody>
                  <a:tcPr marL="5913" marR="5913" marT="59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ID" sz="1400" b="1" i="0" u="none" strike="noStrike" dirty="0">
                          <a:solidFill>
                            <a:srgbClr val="000000"/>
                          </a:solidFill>
                          <a:effectLst/>
                          <a:latin typeface="Calibri" panose="020F0502020204030204" pitchFamily="34" charset="0"/>
                        </a:rPr>
                        <a:t>2023</a:t>
                      </a:r>
                    </a:p>
                  </a:txBody>
                  <a:tcPr marL="5913" marR="5913" marT="59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39522207"/>
                  </a:ext>
                </a:extLst>
              </a:tr>
              <a:tr h="141916">
                <a:tc>
                  <a:txBody>
                    <a:bodyPr/>
                    <a:lstStyle/>
                    <a:p>
                      <a:pPr algn="r" fontAlgn="b"/>
                      <a:r>
                        <a:rPr lang="en-US" sz="1400" b="0" i="0" u="none" strike="noStrike" dirty="0">
                          <a:solidFill>
                            <a:srgbClr val="000000"/>
                          </a:solidFill>
                          <a:effectLst/>
                          <a:latin typeface="Calibri" panose="020F0502020204030204" pitchFamily="34" charset="0"/>
                        </a:rPr>
                        <a:t>1</a:t>
                      </a:r>
                      <a:endParaRPr lang="en-ID" sz="1400" b="0" i="0" u="none" strike="noStrike" dirty="0">
                        <a:solidFill>
                          <a:srgbClr val="000000"/>
                        </a:solidFill>
                        <a:effectLst/>
                        <a:latin typeface="Calibri" panose="020F0502020204030204" pitchFamily="34" charset="0"/>
                      </a:endParaRP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ID" sz="1400" b="0" i="0" u="none" strike="noStrike" dirty="0">
                          <a:solidFill>
                            <a:srgbClr val="000000"/>
                          </a:solidFill>
                          <a:effectLst/>
                          <a:latin typeface="Calibri" panose="020F0502020204030204" pitchFamily="34" charset="0"/>
                        </a:rPr>
                        <a:t>Riau</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74.45</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71.97</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77.73</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83.95</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74.39</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55086221"/>
                  </a:ext>
                </a:extLst>
              </a:tr>
              <a:tr h="141916">
                <a:tc>
                  <a:txBody>
                    <a:bodyPr/>
                    <a:lstStyle/>
                    <a:p>
                      <a:pPr algn="r" fontAlgn="b"/>
                      <a:r>
                        <a:rPr lang="en-ID" sz="1400" b="0" i="0" u="none" strike="noStrike" dirty="0">
                          <a:solidFill>
                            <a:srgbClr val="000000"/>
                          </a:solidFill>
                          <a:effectLst/>
                          <a:latin typeface="Calibri" panose="020F0502020204030204" pitchFamily="34" charset="0"/>
                        </a:rPr>
                        <a:t>2</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ID" sz="1400" b="0" i="0" u="none" strike="noStrike" dirty="0">
                          <a:solidFill>
                            <a:srgbClr val="000000"/>
                          </a:solidFill>
                          <a:effectLst/>
                          <a:latin typeface="Calibri" panose="020F0502020204030204" pitchFamily="34" charset="0"/>
                        </a:rPr>
                        <a:t>Jambi</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72.2</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79.58</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83.58</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81.67</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70.69</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37377212"/>
                  </a:ext>
                </a:extLst>
              </a:tr>
              <a:tr h="141916">
                <a:tc>
                  <a:txBody>
                    <a:bodyPr/>
                    <a:lstStyle/>
                    <a:p>
                      <a:pPr algn="r" fontAlgn="b"/>
                      <a:r>
                        <a:rPr lang="en-ID" sz="1400" b="0" i="0" u="none" strike="noStrike" dirty="0">
                          <a:solidFill>
                            <a:srgbClr val="000000"/>
                          </a:solidFill>
                          <a:effectLst/>
                          <a:latin typeface="Calibri" panose="020F0502020204030204" pitchFamily="34" charset="0"/>
                        </a:rPr>
                        <a:t>3</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ID" sz="1400" b="0" i="0" u="none" strike="noStrike" dirty="0">
                          <a:solidFill>
                            <a:srgbClr val="000000"/>
                          </a:solidFill>
                          <a:effectLst/>
                          <a:latin typeface="Calibri" panose="020F0502020204030204" pitchFamily="34" charset="0"/>
                        </a:rPr>
                        <a:t>Sumatera Selatan</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71.58</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63.75</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75.53</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81.03</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70.37</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21158364"/>
                  </a:ext>
                </a:extLst>
              </a:tr>
              <a:tr h="141916">
                <a:tc>
                  <a:txBody>
                    <a:bodyPr/>
                    <a:lstStyle/>
                    <a:p>
                      <a:pPr algn="r" fontAlgn="b"/>
                      <a:r>
                        <a:rPr lang="en-ID" sz="1400" b="0" i="0" u="none" strike="noStrike" dirty="0">
                          <a:solidFill>
                            <a:srgbClr val="000000"/>
                          </a:solidFill>
                          <a:effectLst/>
                          <a:latin typeface="Calibri" panose="020F0502020204030204" pitchFamily="34" charset="0"/>
                        </a:rPr>
                        <a:t>4</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ID" sz="1400" b="0" i="0" u="none" strike="noStrike" dirty="0" err="1">
                          <a:solidFill>
                            <a:srgbClr val="000000"/>
                          </a:solidFill>
                          <a:effectLst/>
                          <a:latin typeface="Calibri" panose="020F0502020204030204" pitchFamily="34" charset="0"/>
                        </a:rPr>
                        <a:t>Kepulauan</a:t>
                      </a:r>
                      <a:r>
                        <a:rPr lang="en-ID" sz="1400" b="0" i="0" u="none" strike="noStrike" dirty="0">
                          <a:solidFill>
                            <a:srgbClr val="000000"/>
                          </a:solidFill>
                          <a:effectLst/>
                          <a:latin typeface="Calibri" panose="020F0502020204030204" pitchFamily="34" charset="0"/>
                        </a:rPr>
                        <a:t> Bangka Belitung</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67.56</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70.66</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82.71</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85.02</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82.57</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70705999"/>
                  </a:ext>
                </a:extLst>
              </a:tr>
              <a:tr h="212140">
                <a:tc>
                  <a:txBody>
                    <a:bodyPr/>
                    <a:lstStyle/>
                    <a:p>
                      <a:pPr algn="r" fontAlgn="b"/>
                      <a:r>
                        <a:rPr lang="en-ID" sz="1400" b="0" i="0" u="none" strike="noStrike" dirty="0">
                          <a:solidFill>
                            <a:srgbClr val="000000"/>
                          </a:solidFill>
                          <a:effectLst/>
                          <a:latin typeface="Calibri" panose="020F0502020204030204" pitchFamily="34" charset="0"/>
                        </a:rPr>
                        <a:t>5</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ID" sz="1400" b="0" i="0" u="none" strike="noStrike" dirty="0" err="1">
                          <a:solidFill>
                            <a:srgbClr val="000000"/>
                          </a:solidFill>
                          <a:effectLst/>
                          <a:latin typeface="Calibri" panose="020F0502020204030204" pitchFamily="34" charset="0"/>
                        </a:rPr>
                        <a:t>Kepulauan</a:t>
                      </a:r>
                      <a:r>
                        <a:rPr lang="en-ID" sz="1400" b="0" i="0" u="none" strike="noStrike" dirty="0">
                          <a:solidFill>
                            <a:srgbClr val="000000"/>
                          </a:solidFill>
                          <a:effectLst/>
                          <a:latin typeface="Calibri" panose="020F0502020204030204" pitchFamily="34" charset="0"/>
                        </a:rPr>
                        <a:t> Riau</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81.09</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69.82</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75.68</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85.56</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81.81</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87032354"/>
                  </a:ext>
                </a:extLst>
              </a:tr>
              <a:tr h="141916">
                <a:tc>
                  <a:txBody>
                    <a:bodyPr/>
                    <a:lstStyle/>
                    <a:p>
                      <a:pPr algn="r" fontAlgn="b"/>
                      <a:r>
                        <a:rPr lang="en-ID" sz="1400" b="0" i="0" u="none" strike="noStrike" dirty="0">
                          <a:solidFill>
                            <a:srgbClr val="000000"/>
                          </a:solidFill>
                          <a:effectLst/>
                          <a:latin typeface="Calibri" panose="020F0502020204030204" pitchFamily="34" charset="0"/>
                        </a:rPr>
                        <a:t>6</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ID" sz="1400" b="0" i="0" u="none" strike="noStrike" dirty="0">
                          <a:solidFill>
                            <a:srgbClr val="000000"/>
                          </a:solidFill>
                          <a:effectLst/>
                          <a:latin typeface="Calibri" panose="020F0502020204030204" pitchFamily="34" charset="0"/>
                        </a:rPr>
                        <a:t>DKI Jakarta</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61.59</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66.69</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75.18</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80.08</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ID" sz="1400" b="0" i="0" u="none" strike="noStrike" dirty="0">
                          <a:solidFill>
                            <a:srgbClr val="000000"/>
                          </a:solidFill>
                          <a:effectLst/>
                          <a:latin typeface="Calibri" panose="020F0502020204030204" pitchFamily="34" charset="0"/>
                        </a:rPr>
                        <a:t>78.74</a:t>
                      </a:r>
                    </a:p>
                  </a:txBody>
                  <a:tcPr marL="5913" marR="5913" marT="59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973702205"/>
                  </a:ext>
                </a:extLst>
              </a:tr>
            </a:tbl>
          </a:graphicData>
        </a:graphic>
      </p:graphicFrame>
      <p:graphicFrame>
        <p:nvGraphicFramePr>
          <p:cNvPr id="5" name="Table 4">
            <a:extLst>
              <a:ext uri="{FF2B5EF4-FFF2-40B4-BE49-F238E27FC236}">
                <a16:creationId xmlns:a16="http://schemas.microsoft.com/office/drawing/2014/main" id="{70636959-FB27-4708-8E38-8BB7D8390D55}"/>
              </a:ext>
            </a:extLst>
          </p:cNvPr>
          <p:cNvGraphicFramePr>
            <a:graphicFrameLocks noGrp="1"/>
          </p:cNvGraphicFramePr>
          <p:nvPr>
            <p:extLst>
              <p:ext uri="{D42A27DB-BD31-4B8C-83A1-F6EECF244321}">
                <p14:modId xmlns:p14="http://schemas.microsoft.com/office/powerpoint/2010/main" val="2130861753"/>
              </p:ext>
            </p:extLst>
          </p:nvPr>
        </p:nvGraphicFramePr>
        <p:xfrm>
          <a:off x="3089645" y="4329188"/>
          <a:ext cx="4079876" cy="1482090"/>
        </p:xfrm>
        <a:graphic>
          <a:graphicData uri="http://schemas.openxmlformats.org/drawingml/2006/table">
            <a:tbl>
              <a:tblPr>
                <a:tableStyleId>{793D81CF-94F2-401A-BA57-92F5A7B2D0C5}</a:tableStyleId>
              </a:tblPr>
              <a:tblGrid>
                <a:gridCol w="2039938">
                  <a:extLst>
                    <a:ext uri="{9D8B030D-6E8A-4147-A177-3AD203B41FA5}">
                      <a16:colId xmlns:a16="http://schemas.microsoft.com/office/drawing/2014/main" val="3526428825"/>
                    </a:ext>
                  </a:extLst>
                </a:gridCol>
                <a:gridCol w="2039938">
                  <a:extLst>
                    <a:ext uri="{9D8B030D-6E8A-4147-A177-3AD203B41FA5}">
                      <a16:colId xmlns:a16="http://schemas.microsoft.com/office/drawing/2014/main" val="4184160846"/>
                    </a:ext>
                  </a:extLst>
                </a:gridCol>
              </a:tblGrid>
              <a:tr h="90412">
                <a:tc>
                  <a:txBody>
                    <a:bodyPr/>
                    <a:lstStyle/>
                    <a:p>
                      <a:pPr algn="ctr" fontAlgn="t"/>
                      <a:r>
                        <a:rPr lang="en-US" sz="1200" b="1" u="none" strike="noStrike" dirty="0">
                          <a:effectLst/>
                          <a:latin typeface="Calibri" panose="020F0502020204030204" pitchFamily="34" charset="0"/>
                          <a:ea typeface="Calibri" panose="020F0502020204030204" pitchFamily="34" charset="0"/>
                          <a:cs typeface="Calibri" panose="020F0502020204030204" pitchFamily="34" charset="0"/>
                        </a:rPr>
                        <a:t>Parameter for Water Quality Index</a:t>
                      </a:r>
                      <a:endParaRPr lang="en-US" sz="12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2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Reasons for Determining Parameters</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21059350"/>
                  </a:ext>
                </a:extLst>
              </a:tr>
              <a:tr h="190500">
                <a:tc>
                  <a:txBody>
                    <a:bodyPr/>
                    <a:lstStyle/>
                    <a:p>
                      <a:pPr algn="ctr" fontAlgn="b"/>
                      <a:r>
                        <a:rPr lang="en-US" sz="1100" u="none" strike="noStrike" dirty="0">
                          <a:effectLst/>
                          <a:latin typeface="Calibri" panose="020F0502020204030204" pitchFamily="34" charset="0"/>
                          <a:ea typeface="Calibri" panose="020F0502020204030204" pitchFamily="34" charset="0"/>
                          <a:cs typeface="Calibri" panose="020F0502020204030204" pitchFamily="34" charset="0"/>
                        </a:rPr>
                        <a:t>Total Suspended Solid</a:t>
                      </a:r>
                      <a:endPar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Associated with photosynthesis and aesthetics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2919908"/>
                  </a:ext>
                </a:extLst>
              </a:tr>
              <a:tr h="190500">
                <a:tc>
                  <a:txBody>
                    <a:bodyPr/>
                    <a:lstStyle/>
                    <a:p>
                      <a:pPr algn="ctr" fontAlgn="b"/>
                      <a:r>
                        <a:rPr lang="en-US" sz="1100" u="none" strike="noStrike" dirty="0">
                          <a:effectLst/>
                          <a:latin typeface="Calibri" panose="020F0502020204030204" pitchFamily="34" charset="0"/>
                          <a:ea typeface="Calibri" panose="020F0502020204030204" pitchFamily="34" charset="0"/>
                          <a:cs typeface="Calibri" panose="020F0502020204030204" pitchFamily="34" charset="0"/>
                        </a:rPr>
                        <a:t>Dissolved Oxygen</a:t>
                      </a:r>
                      <a:endPar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b"/>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Related to organic pollution, potential danger to biota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6552126"/>
                  </a:ext>
                </a:extLst>
              </a:tr>
              <a:tr h="190500">
                <a:tc>
                  <a:txBody>
                    <a:bodyPr/>
                    <a:lstStyle/>
                    <a:p>
                      <a:pPr marL="0" marR="0" lvl="0" indent="0" algn="ctr" defTabSz="914400" rtl="0" eaLnBrk="1" fontAlgn="b" latinLnBrk="0" hangingPunct="1">
                        <a:lnSpc>
                          <a:spcPct val="100000"/>
                        </a:lnSpc>
                        <a:spcBef>
                          <a:spcPts val="0"/>
                        </a:spcBef>
                        <a:spcAft>
                          <a:spcPts val="0"/>
                        </a:spcAft>
                        <a:buClr>
                          <a:srgbClr val="000000"/>
                        </a:buClr>
                        <a:buSzTx/>
                        <a:buFont typeface="Arial"/>
                        <a:buNone/>
                        <a:tabLst/>
                        <a:defRPr/>
                      </a:pPr>
                      <a:r>
                        <a:rPr lang="en-US" sz="1100" u="none" strike="noStrike" dirty="0">
                          <a:effectLst/>
                          <a:latin typeface="Calibri" panose="020F0502020204030204" pitchFamily="34" charset="0"/>
                          <a:ea typeface="Calibri" panose="020F0502020204030204" pitchFamily="34" charset="0"/>
                          <a:cs typeface="Calibri" panose="020F0502020204030204" pitchFamily="34" charset="0"/>
                        </a:rPr>
                        <a:t>Oil and Grease</a:t>
                      </a:r>
                      <a:endPar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fontAlgn="b"/>
                      <a:endPar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0732039"/>
                  </a:ext>
                </a:extLst>
              </a:tr>
              <a:tr h="190500">
                <a:tc>
                  <a:txBody>
                    <a:bodyPr/>
                    <a:lstStyle/>
                    <a:p>
                      <a:pPr algn="ctr" fontAlgn="b"/>
                      <a:r>
                        <a:rPr lang="en-US" sz="1100" u="none" strike="noStrike" dirty="0">
                          <a:effectLst/>
                          <a:latin typeface="Calibri" panose="020F0502020204030204" pitchFamily="34" charset="0"/>
                          <a:ea typeface="Calibri" panose="020F0502020204030204" pitchFamily="34" charset="0"/>
                          <a:cs typeface="Calibri" panose="020F0502020204030204" pitchFamily="34" charset="0"/>
                        </a:rPr>
                        <a:t>NH</a:t>
                      </a:r>
                      <a:r>
                        <a:rPr lang="en-US" sz="1100" u="none" strike="noStrike" baseline="-25000" dirty="0">
                          <a:effectLst/>
                          <a:latin typeface="Calibri" panose="020F0502020204030204" pitchFamily="34" charset="0"/>
                          <a:ea typeface="Calibri" panose="020F0502020204030204" pitchFamily="34" charset="0"/>
                          <a:cs typeface="Calibri" panose="020F0502020204030204" pitchFamily="34" charset="0"/>
                        </a:rPr>
                        <a:t>3</a:t>
                      </a:r>
                      <a:r>
                        <a:rPr lang="en-US" sz="1100" u="none" strike="noStrike" dirty="0">
                          <a:effectLst/>
                          <a:latin typeface="Calibri" panose="020F0502020204030204" pitchFamily="34" charset="0"/>
                          <a:ea typeface="Calibri" panose="020F0502020204030204" pitchFamily="34" charset="0"/>
                          <a:cs typeface="Calibri" panose="020F0502020204030204" pitchFamily="34" charset="0"/>
                        </a:rPr>
                        <a:t>-N (Ammonia)</a:t>
                      </a:r>
                      <a:endPar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
                          <a:srgbClr val="000000"/>
                        </a:buClr>
                        <a:buSzTx/>
                        <a:buFont typeface="Arial"/>
                        <a:buNone/>
                        <a:tabLst/>
                        <a:defRPr/>
                      </a:pPr>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Toxic</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28171451"/>
                  </a:ext>
                </a:extLst>
              </a:tr>
              <a:tr h="190500">
                <a:tc>
                  <a:txBody>
                    <a:bodyPr/>
                    <a:lstStyle/>
                    <a:p>
                      <a:pPr algn="ctr" fontAlgn="b"/>
                      <a:r>
                        <a:rPr lang="en-US" sz="1100" u="none" strike="noStrike" dirty="0">
                          <a:effectLst/>
                          <a:latin typeface="Calibri" panose="020F0502020204030204" pitchFamily="34" charset="0"/>
                          <a:ea typeface="Calibri" panose="020F0502020204030204" pitchFamily="34" charset="0"/>
                          <a:cs typeface="Calibri" panose="020F0502020204030204" pitchFamily="34" charset="0"/>
                        </a:rPr>
                        <a:t>PO</a:t>
                      </a:r>
                      <a:r>
                        <a:rPr lang="en-US" sz="1100" u="none" strike="noStrike" baseline="-25000" dirty="0">
                          <a:effectLst/>
                          <a:latin typeface="Calibri" panose="020F0502020204030204" pitchFamily="34" charset="0"/>
                          <a:ea typeface="Calibri" panose="020F0502020204030204" pitchFamily="34" charset="0"/>
                          <a:cs typeface="Calibri" panose="020F0502020204030204" pitchFamily="34" charset="0"/>
                        </a:rPr>
                        <a:t>4</a:t>
                      </a:r>
                      <a:r>
                        <a:rPr lang="en-US" sz="1100" u="none" strike="noStrike" dirty="0">
                          <a:effectLst/>
                          <a:latin typeface="Calibri" panose="020F0502020204030204" pitchFamily="34" charset="0"/>
                          <a:ea typeface="Calibri" panose="020F0502020204030204" pitchFamily="34" charset="0"/>
                          <a:cs typeface="Calibri" panose="020F0502020204030204" pitchFamily="34" charset="0"/>
                        </a:rPr>
                        <a:t>-P (</a:t>
                      </a:r>
                      <a:r>
                        <a:rPr lang="en-US" sz="1100" u="none" strike="noStrike" dirty="0" err="1">
                          <a:effectLst/>
                          <a:latin typeface="Calibri" panose="020F0502020204030204" pitchFamily="34" charset="0"/>
                          <a:ea typeface="Calibri" panose="020F0502020204030204" pitchFamily="34" charset="0"/>
                          <a:cs typeface="Calibri" panose="020F0502020204030204" pitchFamily="34" charset="0"/>
                        </a:rPr>
                        <a:t>Orthophospat</a:t>
                      </a:r>
                      <a:r>
                        <a:rPr lang="en-US" sz="1100" u="none" strike="noStrike" dirty="0">
                          <a:effectLst/>
                          <a:latin typeface="Calibri" panose="020F0502020204030204" pitchFamily="34" charset="0"/>
                          <a:ea typeface="Calibri" panose="020F0502020204030204" pitchFamily="34" charset="0"/>
                          <a:cs typeface="Calibri" panose="020F0502020204030204" pitchFamily="34" charset="0"/>
                        </a:rPr>
                        <a:t>)</a:t>
                      </a:r>
                      <a:endPar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Eutrofication</a:t>
                      </a:r>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potential</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0053088"/>
                  </a:ext>
                </a:extLst>
              </a:tr>
            </a:tbl>
          </a:graphicData>
        </a:graphic>
      </p:graphicFrame>
      <p:graphicFrame>
        <p:nvGraphicFramePr>
          <p:cNvPr id="14" name="Table 13">
            <a:extLst>
              <a:ext uri="{FF2B5EF4-FFF2-40B4-BE49-F238E27FC236}">
                <a16:creationId xmlns:a16="http://schemas.microsoft.com/office/drawing/2014/main" id="{8C28A612-8BAA-42F4-A8ED-9849E17DFB0E}"/>
              </a:ext>
            </a:extLst>
          </p:cNvPr>
          <p:cNvGraphicFramePr>
            <a:graphicFrameLocks noGrp="1"/>
          </p:cNvGraphicFramePr>
          <p:nvPr>
            <p:extLst>
              <p:ext uri="{D42A27DB-BD31-4B8C-83A1-F6EECF244321}">
                <p14:modId xmlns:p14="http://schemas.microsoft.com/office/powerpoint/2010/main" val="1492712061"/>
              </p:ext>
            </p:extLst>
          </p:nvPr>
        </p:nvGraphicFramePr>
        <p:xfrm>
          <a:off x="7327315" y="4334026"/>
          <a:ext cx="4079877" cy="1144905"/>
        </p:xfrm>
        <a:graphic>
          <a:graphicData uri="http://schemas.openxmlformats.org/drawingml/2006/table">
            <a:tbl>
              <a:tblPr>
                <a:tableStyleId>{793D81CF-94F2-401A-BA57-92F5A7B2D0C5}</a:tableStyleId>
              </a:tblPr>
              <a:tblGrid>
                <a:gridCol w="606055">
                  <a:extLst>
                    <a:ext uri="{9D8B030D-6E8A-4147-A177-3AD203B41FA5}">
                      <a16:colId xmlns:a16="http://schemas.microsoft.com/office/drawing/2014/main" val="4050855554"/>
                    </a:ext>
                  </a:extLst>
                </a:gridCol>
                <a:gridCol w="1685925">
                  <a:extLst>
                    <a:ext uri="{9D8B030D-6E8A-4147-A177-3AD203B41FA5}">
                      <a16:colId xmlns:a16="http://schemas.microsoft.com/office/drawing/2014/main" val="3526428825"/>
                    </a:ext>
                  </a:extLst>
                </a:gridCol>
                <a:gridCol w="1787897">
                  <a:extLst>
                    <a:ext uri="{9D8B030D-6E8A-4147-A177-3AD203B41FA5}">
                      <a16:colId xmlns:a16="http://schemas.microsoft.com/office/drawing/2014/main" val="4184160846"/>
                    </a:ext>
                  </a:extLst>
                </a:gridCol>
              </a:tblGrid>
              <a:tr h="90412">
                <a:tc>
                  <a:txBody>
                    <a:bodyPr/>
                    <a:lstStyle/>
                    <a:p>
                      <a:pPr algn="ctr" fontAlgn="t"/>
                      <a:r>
                        <a:rPr lang="en-US" sz="12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200" b="1" u="none" strike="noStrike" dirty="0">
                          <a:effectLst/>
                          <a:latin typeface="Calibri" panose="020F0502020204030204" pitchFamily="34" charset="0"/>
                          <a:ea typeface="Calibri" panose="020F0502020204030204" pitchFamily="34" charset="0"/>
                          <a:cs typeface="Calibri" panose="020F0502020204030204" pitchFamily="34" charset="0"/>
                        </a:rPr>
                        <a:t>Category</a:t>
                      </a:r>
                      <a:endParaRPr lang="en-US" sz="12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2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Index Range</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21059350"/>
                  </a:ext>
                </a:extLst>
              </a:tr>
              <a:tr h="190500">
                <a:tc>
                  <a:txBody>
                    <a:bodyPr/>
                    <a:lstStyle/>
                    <a:p>
                      <a:pPr algn="ctr" fontAlgn="b"/>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Very Good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Arial"/>
                        </a:rPr>
                        <a:t>90 ≤ x ≤ 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2919908"/>
                  </a:ext>
                </a:extLst>
              </a:tr>
              <a:tr h="190500">
                <a:tc>
                  <a:txBody>
                    <a:bodyPr/>
                    <a:lstStyle/>
                    <a:p>
                      <a:pPr algn="ctr" fontAlgn="b"/>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Good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Arial"/>
                        </a:rPr>
                        <a:t>70 ≤ x &lt; 90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6552126"/>
                  </a:ext>
                </a:extLst>
              </a:tr>
              <a:tr h="190500">
                <a:tc>
                  <a:txBody>
                    <a:bodyPr/>
                    <a:lstStyle/>
                    <a:p>
                      <a:pPr marL="0" marR="0" lvl="0" indent="0" algn="ctr" defTabSz="914400" rtl="0" eaLnBrk="1" fontAlgn="b" latinLnBrk="0" hangingPunct="1">
                        <a:lnSpc>
                          <a:spcPct val="100000"/>
                        </a:lnSpc>
                        <a:spcBef>
                          <a:spcPts val="0"/>
                        </a:spcBef>
                        <a:spcAft>
                          <a:spcPts val="0"/>
                        </a:spcAft>
                        <a:buClr>
                          <a:srgbClr val="000000"/>
                        </a:buClr>
                        <a:buSzTx/>
                        <a:buFont typeface="Arial"/>
                        <a:buNone/>
                        <a:tabLst/>
                        <a:defRPr/>
                      </a:pPr>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
                          <a:srgbClr val="000000"/>
                        </a:buClr>
                        <a:buSzTx/>
                        <a:buFont typeface="Arial"/>
                        <a:buNone/>
                        <a:tabLst/>
                        <a:defRPr/>
                      </a:pPr>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Arial"/>
                        </a:rPr>
                        <a:t>50 ≤ x &lt; 70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0732039"/>
                  </a:ext>
                </a:extLst>
              </a:tr>
              <a:tr h="190500">
                <a:tc>
                  <a:txBody>
                    <a:bodyPr/>
                    <a:lstStyle/>
                    <a:p>
                      <a:pPr algn="ctr" fontAlgn="b"/>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Bad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Arial"/>
                        </a:rPr>
                        <a:t>25 ≤ x &lt; 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28171451"/>
                  </a:ext>
                </a:extLst>
              </a:tr>
              <a:tr h="190500">
                <a:tc>
                  <a:txBody>
                    <a:bodyPr/>
                    <a:lstStyle/>
                    <a:p>
                      <a:pPr algn="ctr" fontAlgn="b"/>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Very Bad</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
                          <a:srgbClr val="000000"/>
                        </a:buClr>
                        <a:buSzTx/>
                        <a:buFont typeface="Arial"/>
                        <a:buNone/>
                        <a:tabLst/>
                        <a:defRPr/>
                      </a:pPr>
                      <a:r>
                        <a:rPr lang="en-US" sz="11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Arial"/>
                        </a:rPr>
                        <a:t>0 ≤ x &lt; 25</a:t>
                      </a:r>
                      <a:endParaRPr lang="en-US"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0053088"/>
                  </a:ext>
                </a:extLst>
              </a:tr>
            </a:tbl>
          </a:graphicData>
        </a:graphic>
      </p:graphicFrame>
    </p:spTree>
    <p:extLst>
      <p:ext uri="{BB962C8B-B14F-4D97-AF65-F5344CB8AC3E}">
        <p14:creationId xmlns:p14="http://schemas.microsoft.com/office/powerpoint/2010/main" val="2516939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oogle Shape;98;g2a7bee7e003_1_6">
            <a:extLst>
              <a:ext uri="{FF2B5EF4-FFF2-40B4-BE49-F238E27FC236}">
                <a16:creationId xmlns:a16="http://schemas.microsoft.com/office/drawing/2014/main" id="{5284F613-7C5B-9DD9-AF03-2E9E3F433FB5}"/>
              </a:ext>
            </a:extLst>
          </p:cNvPr>
          <p:cNvGrpSpPr/>
          <p:nvPr/>
        </p:nvGrpSpPr>
        <p:grpSpPr>
          <a:xfrm>
            <a:off x="0" y="0"/>
            <a:ext cx="2264127" cy="6858000"/>
            <a:chOff x="-5675" y="0"/>
            <a:chExt cx="2264127" cy="6858000"/>
          </a:xfrm>
        </p:grpSpPr>
        <p:pic>
          <p:nvPicPr>
            <p:cNvPr id="8" name="Google Shape;99;g2a7bee7e003_1_6">
              <a:extLst>
                <a:ext uri="{FF2B5EF4-FFF2-40B4-BE49-F238E27FC236}">
                  <a16:creationId xmlns:a16="http://schemas.microsoft.com/office/drawing/2014/main" id="{281324C7-BB81-3D76-BC38-1109B6FE087D}"/>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9" name="Google Shape;100;g2a7bee7e003_1_6">
              <a:extLst>
                <a:ext uri="{FF2B5EF4-FFF2-40B4-BE49-F238E27FC236}">
                  <a16:creationId xmlns:a16="http://schemas.microsoft.com/office/drawing/2014/main" id="{1967CF09-4BFB-A3C9-33D4-75351C8F625F}"/>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10" name="Google Shape;101;g2a7bee7e003_1_6">
              <a:extLst>
                <a:ext uri="{FF2B5EF4-FFF2-40B4-BE49-F238E27FC236}">
                  <a16:creationId xmlns:a16="http://schemas.microsoft.com/office/drawing/2014/main" id="{2505B342-59AA-919C-F0F9-61EB3AD1EF7F}"/>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11" name="Google Shape;102;g2a7bee7e003_1_6">
              <a:extLst>
                <a:ext uri="{FF2B5EF4-FFF2-40B4-BE49-F238E27FC236}">
                  <a16:creationId xmlns:a16="http://schemas.microsoft.com/office/drawing/2014/main" id="{2EAC8487-8F5F-26CF-11CC-C8123AF8F5E4}"/>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12" name="Title 5">
            <a:extLst>
              <a:ext uri="{FF2B5EF4-FFF2-40B4-BE49-F238E27FC236}">
                <a16:creationId xmlns:a16="http://schemas.microsoft.com/office/drawing/2014/main" id="{026F8B8F-2B92-CB82-FCFB-6B4B8BDABF4E}"/>
              </a:ext>
            </a:extLst>
          </p:cNvPr>
          <p:cNvSpPr txBox="1">
            <a:spLocks/>
          </p:cNvSpPr>
          <p:nvPr/>
        </p:nvSpPr>
        <p:spPr>
          <a:xfrm>
            <a:off x="2421924" y="136525"/>
            <a:ext cx="9562094" cy="798657"/>
          </a:xfrm>
          <a:prstGeom prst="rect">
            <a:avLst/>
          </a:prstGeom>
          <a:solidFill>
            <a:srgbClr val="BDEEFF"/>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Updates on </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related activities &amp; achievements for 2023-2024 (following the 1</a:t>
            </a:r>
            <a:r>
              <a:rPr kumimoji="0" lang="en-US" sz="2800" b="1" i="0" u="none" strike="noStrike" kern="1200" cap="none" spc="0" normalizeH="0" baseline="30000" noProof="0" dirty="0">
                <a:ln>
                  <a:noFill/>
                </a:ln>
                <a:solidFill>
                  <a:srgbClr val="4472C4"/>
                </a:solidFill>
                <a:effectLst/>
                <a:uLnTx/>
                <a:uFillTx/>
                <a:latin typeface="Arial"/>
                <a:ea typeface="+mj-ea"/>
                <a:cs typeface="Arial"/>
                <a:sym typeface="Arial"/>
              </a:rPr>
              <a:t>st</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RWG-</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meeting)</a:t>
            </a:r>
          </a:p>
        </p:txBody>
      </p:sp>
      <p:sp>
        <p:nvSpPr>
          <p:cNvPr id="13" name="Content Placeholder 6">
            <a:extLst>
              <a:ext uri="{FF2B5EF4-FFF2-40B4-BE49-F238E27FC236}">
                <a16:creationId xmlns:a16="http://schemas.microsoft.com/office/drawing/2014/main" id="{BCDD3F98-05A8-04F4-A3C7-B6217BB94409}"/>
              </a:ext>
            </a:extLst>
          </p:cNvPr>
          <p:cNvSpPr txBox="1">
            <a:spLocks/>
          </p:cNvSpPr>
          <p:nvPr/>
        </p:nvSpPr>
        <p:spPr>
          <a:xfrm>
            <a:off x="2421921" y="1050768"/>
            <a:ext cx="9562097" cy="5670707"/>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Calibri" panose="020F0502020204030204" pitchFamily="34" charset="0"/>
              </a:rPr>
              <a:t>Monitoring status and trends of changes, specially </a:t>
            </a:r>
            <a:r>
              <a:rPr lang="en-US" sz="2800" dirty="0">
                <a:latin typeface="Calibri" panose="020F0502020204030204" pitchFamily="34" charset="0"/>
                <a:ea typeface="Calibri" panose="020F0502020204030204" pitchFamily="34" charset="0"/>
                <a:cs typeface="Calibri" panose="020F0502020204030204" pitchFamily="34" charset="0"/>
              </a:rPr>
              <a:t>in identified hot spots and monitoring stations</a:t>
            </a: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800" b="1" kern="100" dirty="0">
                <a:solidFill>
                  <a:schemeClr val="accent1"/>
                </a:solidFill>
                <a:latin typeface="Calibri" panose="020F0502020204030204" pitchFamily="34" charset="0"/>
                <a:ea typeface="Calibri" panose="020F0502020204030204" pitchFamily="34" charset="0"/>
                <a:cs typeface="Calibri" panose="020F0502020204030204" pitchFamily="34" charset="0"/>
              </a:rPr>
              <a:t>Marine Water Quality Monitoring Stations</a:t>
            </a: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8C9B5635-8E9E-480B-B62C-570A883EAEB3}"/>
              </a:ext>
            </a:extLst>
          </p:cNvPr>
          <p:cNvPicPr>
            <a:picLocks noChangeAspect="1"/>
          </p:cNvPicPr>
          <p:nvPr/>
        </p:nvPicPr>
        <p:blipFill>
          <a:blip r:embed="rId6"/>
          <a:stretch>
            <a:fillRect/>
          </a:stretch>
        </p:blipFill>
        <p:spPr>
          <a:xfrm>
            <a:off x="3092147" y="2233326"/>
            <a:ext cx="8221643" cy="4624674"/>
          </a:xfrm>
          <a:prstGeom prst="rect">
            <a:avLst/>
          </a:prstGeom>
        </p:spPr>
      </p:pic>
    </p:spTree>
    <p:extLst>
      <p:ext uri="{BB962C8B-B14F-4D97-AF65-F5344CB8AC3E}">
        <p14:creationId xmlns:p14="http://schemas.microsoft.com/office/powerpoint/2010/main" val="2371369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1" y="118335"/>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Status on coordinating national activities and contributing regional activities for 2025-2026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18" y="971279"/>
            <a:ext cx="9551339" cy="570718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sz="2400" dirty="0">
                <a:latin typeface="Calibri" panose="020F0502020204030204" pitchFamily="34" charset="0"/>
                <a:ea typeface="Calibri" panose="020F0502020204030204" pitchFamily="34" charset="0"/>
                <a:cs typeface="Calibri" panose="020F0502020204030204" pitchFamily="34" charset="0"/>
                <a:sym typeface="Arial"/>
              </a:rPr>
              <a:t>Introduction of specialized executing agency on LBP</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000" dirty="0">
                <a:latin typeface="Calibri" panose="020F0502020204030204" pitchFamily="34" charset="0"/>
                <a:ea typeface="Calibri" panose="020F0502020204030204" pitchFamily="34" charset="0"/>
                <a:cs typeface="Calibri" panose="020F0502020204030204" pitchFamily="34" charset="0"/>
              </a:rPr>
              <a:t>Specialized Executing Agency for </a:t>
            </a:r>
            <a:r>
              <a:rPr lang="en-US" sz="2000">
                <a:latin typeface="Calibri" panose="020F0502020204030204" pitchFamily="34" charset="0"/>
                <a:ea typeface="Calibri" panose="020F0502020204030204" pitchFamily="34" charset="0"/>
                <a:cs typeface="Calibri" panose="020F0502020204030204" pitchFamily="34" charset="0"/>
              </a:rPr>
              <a:t>LBP is </a:t>
            </a:r>
            <a:r>
              <a:rPr lang="en-US" sz="2000" dirty="0">
                <a:latin typeface="Calibri" panose="020F0502020204030204" pitchFamily="34" charset="0"/>
                <a:ea typeface="Calibri" panose="020F0502020204030204" pitchFamily="34" charset="0"/>
                <a:cs typeface="Calibri" panose="020F0502020204030204" pitchFamily="34" charset="0"/>
              </a:rPr>
              <a:t>CCMRS-IPB</a:t>
            </a:r>
            <a:endParaRPr lang="en-US" sz="2000" dirty="0">
              <a:latin typeface="Calibri" panose="020F0502020204030204" pitchFamily="34" charset="0"/>
              <a:ea typeface="Calibri" panose="020F0502020204030204" pitchFamily="34" charset="0"/>
              <a:cs typeface="Calibri" panose="020F0502020204030204" pitchFamily="34" charset="0"/>
              <a:sym typeface="Arial"/>
            </a:endParaRPr>
          </a:p>
          <a:p>
            <a:pPr marL="0" indent="0">
              <a:buClrTx/>
              <a:buNone/>
              <a:defRPr/>
            </a:pPr>
            <a:r>
              <a:rPr lang="en-US" sz="2000" b="1" dirty="0">
                <a:latin typeface="Calibri" panose="020F0502020204030204" pitchFamily="34" charset="0"/>
                <a:ea typeface="Calibri" panose="020F0502020204030204" pitchFamily="34" charset="0"/>
                <a:cs typeface="Calibri" panose="020F0502020204030204" pitchFamily="34" charset="0"/>
                <a:sym typeface="Arial"/>
              </a:rPr>
              <a:t>Outline on National Working Group on LBP (members, organizations)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B77947B4-592C-7D8B-71DC-F8435944401C}"/>
              </a:ext>
            </a:extLst>
          </p:cNvPr>
          <p:cNvSpPr/>
          <p:nvPr/>
        </p:nvSpPr>
        <p:spPr>
          <a:xfrm>
            <a:off x="2766950" y="3199377"/>
            <a:ext cx="2375065" cy="71251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Ministry of Environment</a:t>
            </a:r>
          </a:p>
          <a:p>
            <a:pPr algn="ctr"/>
            <a:r>
              <a:rPr lang="en-US" dirty="0">
                <a:solidFill>
                  <a:schemeClr val="tx1"/>
                </a:solidFill>
              </a:rPr>
              <a:t>National Technical  focal Point</a:t>
            </a:r>
            <a:endParaRPr lang="en-ID" dirty="0">
              <a:solidFill>
                <a:schemeClr val="tx1"/>
              </a:solidFill>
            </a:endParaRPr>
          </a:p>
        </p:txBody>
      </p:sp>
      <p:sp>
        <p:nvSpPr>
          <p:cNvPr id="10" name="Rectangle 9">
            <a:extLst>
              <a:ext uri="{FF2B5EF4-FFF2-40B4-BE49-F238E27FC236}">
                <a16:creationId xmlns:a16="http://schemas.microsoft.com/office/drawing/2014/main" id="{03D346C5-6050-6A0D-EA38-3214D26280B8}"/>
              </a:ext>
            </a:extLst>
          </p:cNvPr>
          <p:cNvSpPr/>
          <p:nvPr/>
        </p:nvSpPr>
        <p:spPr>
          <a:xfrm>
            <a:off x="2766950" y="4638843"/>
            <a:ext cx="2375065" cy="71251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CCMRS-IPB</a:t>
            </a:r>
          </a:p>
          <a:p>
            <a:pPr algn="ctr"/>
            <a:r>
              <a:rPr lang="en-US" dirty="0">
                <a:solidFill>
                  <a:schemeClr val="tx1"/>
                </a:solidFill>
              </a:rPr>
              <a:t>Special Executing Agency</a:t>
            </a:r>
            <a:endParaRPr lang="en-ID" dirty="0">
              <a:solidFill>
                <a:schemeClr val="tx1"/>
              </a:solidFill>
            </a:endParaRPr>
          </a:p>
        </p:txBody>
      </p:sp>
      <p:cxnSp>
        <p:nvCxnSpPr>
          <p:cNvPr id="12" name="Straight Connector 11">
            <a:extLst>
              <a:ext uri="{FF2B5EF4-FFF2-40B4-BE49-F238E27FC236}">
                <a16:creationId xmlns:a16="http://schemas.microsoft.com/office/drawing/2014/main" id="{A20C136E-3B78-86EE-4E34-810621739B6A}"/>
              </a:ext>
            </a:extLst>
          </p:cNvPr>
          <p:cNvCxnSpPr>
            <a:cxnSpLocks/>
          </p:cNvCxnSpPr>
          <p:nvPr/>
        </p:nvCxnSpPr>
        <p:spPr>
          <a:xfrm>
            <a:off x="5866410" y="2427913"/>
            <a:ext cx="7695" cy="3993710"/>
          </a:xfrm>
          <a:prstGeom prst="line">
            <a:avLst/>
          </a:prstGeom>
        </p:spPr>
        <p:style>
          <a:lnRef idx="1">
            <a:schemeClr val="dk1"/>
          </a:lnRef>
          <a:fillRef idx="0">
            <a:schemeClr val="dk1"/>
          </a:fillRef>
          <a:effectRef idx="0">
            <a:schemeClr val="dk1"/>
          </a:effectRef>
          <a:fontRef idx="minor">
            <a:schemeClr val="tx1"/>
          </a:fontRef>
        </p:style>
      </p:cxnSp>
      <p:sp>
        <p:nvSpPr>
          <p:cNvPr id="13" name="Rectangle 12">
            <a:extLst>
              <a:ext uri="{FF2B5EF4-FFF2-40B4-BE49-F238E27FC236}">
                <a16:creationId xmlns:a16="http://schemas.microsoft.com/office/drawing/2014/main" id="{BE5E4AEB-C26B-61A9-93EB-1A0C844DCD64}"/>
              </a:ext>
            </a:extLst>
          </p:cNvPr>
          <p:cNvSpPr/>
          <p:nvPr/>
        </p:nvSpPr>
        <p:spPr>
          <a:xfrm>
            <a:off x="6259321" y="4984901"/>
            <a:ext cx="3990104" cy="4750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FF00"/>
                </a:solidFill>
              </a:rPr>
              <a:t>Experts</a:t>
            </a:r>
            <a:endParaRPr lang="en-ID" dirty="0">
              <a:solidFill>
                <a:srgbClr val="FFFF00"/>
              </a:solidFill>
            </a:endParaRPr>
          </a:p>
        </p:txBody>
      </p:sp>
      <p:sp>
        <p:nvSpPr>
          <p:cNvPr id="14" name="Rectangle 13">
            <a:extLst>
              <a:ext uri="{FF2B5EF4-FFF2-40B4-BE49-F238E27FC236}">
                <a16:creationId xmlns:a16="http://schemas.microsoft.com/office/drawing/2014/main" id="{F8340A3E-0AE1-66B2-C636-FB8C11EC5515}"/>
              </a:ext>
            </a:extLst>
          </p:cNvPr>
          <p:cNvSpPr/>
          <p:nvPr/>
        </p:nvSpPr>
        <p:spPr>
          <a:xfrm>
            <a:off x="6243932" y="4416352"/>
            <a:ext cx="3990104" cy="4750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FF00"/>
                </a:solidFill>
              </a:rPr>
              <a:t>Ministry of Public Works</a:t>
            </a:r>
            <a:endParaRPr lang="en-ID" dirty="0">
              <a:solidFill>
                <a:srgbClr val="FFFF00"/>
              </a:solidFill>
            </a:endParaRPr>
          </a:p>
        </p:txBody>
      </p:sp>
      <p:sp>
        <p:nvSpPr>
          <p:cNvPr id="15" name="Rectangle 14">
            <a:extLst>
              <a:ext uri="{FF2B5EF4-FFF2-40B4-BE49-F238E27FC236}">
                <a16:creationId xmlns:a16="http://schemas.microsoft.com/office/drawing/2014/main" id="{04A73B12-604A-8977-0EDC-4075EA593B56}"/>
              </a:ext>
            </a:extLst>
          </p:cNvPr>
          <p:cNvSpPr/>
          <p:nvPr/>
        </p:nvSpPr>
        <p:spPr>
          <a:xfrm>
            <a:off x="6243932" y="3868935"/>
            <a:ext cx="3990104" cy="4750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FF00"/>
                </a:solidFill>
              </a:rPr>
              <a:t>DG of Water Pollution Control</a:t>
            </a:r>
          </a:p>
          <a:p>
            <a:pPr algn="ctr"/>
            <a:r>
              <a:rPr lang="en-US" dirty="0">
                <a:solidFill>
                  <a:srgbClr val="FFFF00"/>
                </a:solidFill>
              </a:rPr>
              <a:t>Ministry of Environment</a:t>
            </a:r>
            <a:endParaRPr lang="en-ID" dirty="0">
              <a:solidFill>
                <a:srgbClr val="FFFF00"/>
              </a:solidFill>
            </a:endParaRPr>
          </a:p>
        </p:txBody>
      </p:sp>
      <p:sp>
        <p:nvSpPr>
          <p:cNvPr id="16" name="Rectangle 15">
            <a:extLst>
              <a:ext uri="{FF2B5EF4-FFF2-40B4-BE49-F238E27FC236}">
                <a16:creationId xmlns:a16="http://schemas.microsoft.com/office/drawing/2014/main" id="{23D8532E-D7A0-3D10-4CDF-10C459791AD8}"/>
              </a:ext>
            </a:extLst>
          </p:cNvPr>
          <p:cNvSpPr/>
          <p:nvPr/>
        </p:nvSpPr>
        <p:spPr>
          <a:xfrm>
            <a:off x="6259321" y="2761108"/>
            <a:ext cx="3990104" cy="4750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FF00"/>
                </a:solidFill>
              </a:rPr>
              <a:t>DG of </a:t>
            </a:r>
            <a:r>
              <a:rPr lang="en-US" dirty="0" err="1">
                <a:solidFill>
                  <a:srgbClr val="FFFF00"/>
                </a:solidFill>
              </a:rPr>
              <a:t>Marinee</a:t>
            </a:r>
            <a:r>
              <a:rPr lang="en-US" dirty="0">
                <a:solidFill>
                  <a:srgbClr val="FFFF00"/>
                </a:solidFill>
              </a:rPr>
              <a:t> Spatial Management</a:t>
            </a:r>
          </a:p>
          <a:p>
            <a:pPr algn="ctr"/>
            <a:r>
              <a:rPr lang="en-US" dirty="0">
                <a:solidFill>
                  <a:srgbClr val="FFFF00"/>
                </a:solidFill>
              </a:rPr>
              <a:t> Ministry of Maritime and Fisheries</a:t>
            </a:r>
            <a:endParaRPr lang="en-ID" dirty="0">
              <a:solidFill>
                <a:srgbClr val="FFFF00"/>
              </a:solidFill>
            </a:endParaRPr>
          </a:p>
        </p:txBody>
      </p:sp>
      <p:sp>
        <p:nvSpPr>
          <p:cNvPr id="19" name="Rectangle 18">
            <a:extLst>
              <a:ext uri="{FF2B5EF4-FFF2-40B4-BE49-F238E27FC236}">
                <a16:creationId xmlns:a16="http://schemas.microsoft.com/office/drawing/2014/main" id="{7353A4D1-B46E-B6D0-65F8-1019B4D53F6F}"/>
              </a:ext>
            </a:extLst>
          </p:cNvPr>
          <p:cNvSpPr/>
          <p:nvPr/>
        </p:nvSpPr>
        <p:spPr>
          <a:xfrm>
            <a:off x="6243932" y="3318131"/>
            <a:ext cx="3990104" cy="4750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FF00"/>
                </a:solidFill>
              </a:rPr>
              <a:t>DG of Waste Mgt and </a:t>
            </a:r>
            <a:r>
              <a:rPr lang="en-US" dirty="0" err="1">
                <a:solidFill>
                  <a:srgbClr val="FFFF00"/>
                </a:solidFill>
              </a:rPr>
              <a:t>Hazardoust</a:t>
            </a:r>
            <a:r>
              <a:rPr lang="en-US" dirty="0">
                <a:solidFill>
                  <a:srgbClr val="FFFF00"/>
                </a:solidFill>
              </a:rPr>
              <a:t> Waste.</a:t>
            </a:r>
          </a:p>
          <a:p>
            <a:pPr algn="ctr"/>
            <a:r>
              <a:rPr lang="en-US" dirty="0">
                <a:solidFill>
                  <a:srgbClr val="FFFF00"/>
                </a:solidFill>
              </a:rPr>
              <a:t>Ministry of Environment</a:t>
            </a:r>
            <a:endParaRPr lang="en-ID" dirty="0">
              <a:solidFill>
                <a:srgbClr val="FFFF00"/>
              </a:solidFill>
            </a:endParaRPr>
          </a:p>
        </p:txBody>
      </p:sp>
      <p:sp>
        <p:nvSpPr>
          <p:cNvPr id="20" name="Rectangle 19">
            <a:extLst>
              <a:ext uri="{FF2B5EF4-FFF2-40B4-BE49-F238E27FC236}">
                <a16:creationId xmlns:a16="http://schemas.microsoft.com/office/drawing/2014/main" id="{F996D3B3-D8C2-B461-1774-A993568744F1}"/>
              </a:ext>
            </a:extLst>
          </p:cNvPr>
          <p:cNvSpPr/>
          <p:nvPr/>
        </p:nvSpPr>
        <p:spPr>
          <a:xfrm>
            <a:off x="6259321" y="2180751"/>
            <a:ext cx="3990104" cy="4750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FF00"/>
                </a:solidFill>
              </a:rPr>
              <a:t>DG of Sea Transportation</a:t>
            </a:r>
          </a:p>
          <a:p>
            <a:pPr algn="ctr"/>
            <a:r>
              <a:rPr lang="en-US" dirty="0">
                <a:solidFill>
                  <a:srgbClr val="FFFF00"/>
                </a:solidFill>
              </a:rPr>
              <a:t>Ministry of Transportation</a:t>
            </a:r>
            <a:endParaRPr lang="en-ID" dirty="0">
              <a:solidFill>
                <a:srgbClr val="FFFF00"/>
              </a:solidFill>
            </a:endParaRPr>
          </a:p>
        </p:txBody>
      </p:sp>
      <p:sp>
        <p:nvSpPr>
          <p:cNvPr id="21" name="Rectangle 20">
            <a:extLst>
              <a:ext uri="{FF2B5EF4-FFF2-40B4-BE49-F238E27FC236}">
                <a16:creationId xmlns:a16="http://schemas.microsoft.com/office/drawing/2014/main" id="{A17EBA65-6932-CF4E-61AD-938A6DF39F93}"/>
              </a:ext>
            </a:extLst>
          </p:cNvPr>
          <p:cNvSpPr/>
          <p:nvPr/>
        </p:nvSpPr>
        <p:spPr>
          <a:xfrm>
            <a:off x="6259321" y="5561678"/>
            <a:ext cx="3990104" cy="4750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FF00"/>
                </a:solidFill>
              </a:rPr>
              <a:t>Community Group</a:t>
            </a:r>
            <a:endParaRPr lang="en-ID" dirty="0">
              <a:solidFill>
                <a:srgbClr val="FFFF00"/>
              </a:solidFill>
            </a:endParaRPr>
          </a:p>
        </p:txBody>
      </p:sp>
      <p:cxnSp>
        <p:nvCxnSpPr>
          <p:cNvPr id="24" name="Straight Connector 23">
            <a:extLst>
              <a:ext uri="{FF2B5EF4-FFF2-40B4-BE49-F238E27FC236}">
                <a16:creationId xmlns:a16="http://schemas.microsoft.com/office/drawing/2014/main" id="{F502E002-F9F6-A0D6-93C5-7CFD66D7A955}"/>
              </a:ext>
            </a:extLst>
          </p:cNvPr>
          <p:cNvCxnSpPr>
            <a:endCxn id="20" idx="1"/>
          </p:cNvCxnSpPr>
          <p:nvPr/>
        </p:nvCxnSpPr>
        <p:spPr>
          <a:xfrm>
            <a:off x="5866410" y="2418257"/>
            <a:ext cx="39291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D255662-50BB-7D87-888D-453F51577982}"/>
              </a:ext>
            </a:extLst>
          </p:cNvPr>
          <p:cNvCxnSpPr/>
          <p:nvPr/>
        </p:nvCxnSpPr>
        <p:spPr>
          <a:xfrm>
            <a:off x="5866410" y="2998614"/>
            <a:ext cx="3775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7A04557-E382-5A53-9931-06C2897601B9}"/>
              </a:ext>
            </a:extLst>
          </p:cNvPr>
          <p:cNvCxnSpPr>
            <a:endCxn id="15" idx="1"/>
          </p:cNvCxnSpPr>
          <p:nvPr/>
        </p:nvCxnSpPr>
        <p:spPr>
          <a:xfrm>
            <a:off x="5866410" y="4106378"/>
            <a:ext cx="377522" cy="64"/>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3E2C6C2-6137-48D9-931A-EAD670BDF7EB}"/>
              </a:ext>
            </a:extLst>
          </p:cNvPr>
          <p:cNvCxnSpPr/>
          <p:nvPr/>
        </p:nvCxnSpPr>
        <p:spPr>
          <a:xfrm flipV="1">
            <a:off x="5866410" y="4638843"/>
            <a:ext cx="377522" cy="1501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3056A97-A59C-2C3E-EF39-FF6E02A6153C}"/>
              </a:ext>
            </a:extLst>
          </p:cNvPr>
          <p:cNvCxnSpPr/>
          <p:nvPr/>
        </p:nvCxnSpPr>
        <p:spPr>
          <a:xfrm>
            <a:off x="5874105" y="5219014"/>
            <a:ext cx="3698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ED15F92-829D-FF36-F08A-101BE4FCB2BE}"/>
              </a:ext>
            </a:extLst>
          </p:cNvPr>
          <p:cNvCxnSpPr/>
          <p:nvPr/>
        </p:nvCxnSpPr>
        <p:spPr>
          <a:xfrm>
            <a:off x="5866410" y="5794499"/>
            <a:ext cx="3775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DCCD4B8F-C1FB-D84B-9C0D-0BC18AC1370A}"/>
              </a:ext>
            </a:extLst>
          </p:cNvPr>
          <p:cNvCxnSpPr/>
          <p:nvPr/>
        </p:nvCxnSpPr>
        <p:spPr>
          <a:xfrm flipV="1">
            <a:off x="3633849" y="3941948"/>
            <a:ext cx="0" cy="6968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C7C2EBFB-819C-3265-0011-F3616F525BF0}"/>
              </a:ext>
            </a:extLst>
          </p:cNvPr>
          <p:cNvCxnSpPr/>
          <p:nvPr/>
        </p:nvCxnSpPr>
        <p:spPr>
          <a:xfrm>
            <a:off x="3954482" y="3941948"/>
            <a:ext cx="0" cy="6968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6830BBD-9215-4EFC-055D-C027CCE94414}"/>
              </a:ext>
            </a:extLst>
          </p:cNvPr>
          <p:cNvCxnSpPr>
            <a:stCxn id="9" idx="3"/>
            <a:endCxn id="19" idx="1"/>
          </p:cNvCxnSpPr>
          <p:nvPr/>
        </p:nvCxnSpPr>
        <p:spPr>
          <a:xfrm>
            <a:off x="5142015" y="3555637"/>
            <a:ext cx="1101917" cy="1"/>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8D042F71-6656-466C-05EB-87D9299659E2}"/>
              </a:ext>
            </a:extLst>
          </p:cNvPr>
          <p:cNvSpPr/>
          <p:nvPr/>
        </p:nvSpPr>
        <p:spPr>
          <a:xfrm>
            <a:off x="6279641" y="6165132"/>
            <a:ext cx="3990104" cy="4750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FFFF00"/>
                </a:solidFill>
              </a:rPr>
              <a:t>Local Governments of the hotspot area</a:t>
            </a:r>
            <a:endParaRPr lang="en-ID" dirty="0">
              <a:solidFill>
                <a:srgbClr val="FFFF00"/>
              </a:solidFill>
            </a:endParaRPr>
          </a:p>
        </p:txBody>
      </p:sp>
      <p:cxnSp>
        <p:nvCxnSpPr>
          <p:cNvPr id="18" name="Straight Connector 17">
            <a:extLst>
              <a:ext uri="{FF2B5EF4-FFF2-40B4-BE49-F238E27FC236}">
                <a16:creationId xmlns:a16="http://schemas.microsoft.com/office/drawing/2014/main" id="{4C3679B7-B4D1-EF62-933D-038DFC8C051D}"/>
              </a:ext>
            </a:extLst>
          </p:cNvPr>
          <p:cNvCxnSpPr/>
          <p:nvPr/>
        </p:nvCxnSpPr>
        <p:spPr>
          <a:xfrm>
            <a:off x="5876570" y="6414259"/>
            <a:ext cx="37752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8792408"/>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1282</TotalTime>
  <Words>2476</Words>
  <Application>Microsoft Office PowerPoint</Application>
  <PresentationFormat>Widescreen</PresentationFormat>
  <Paragraphs>207</Paragraphs>
  <Slides>11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inherit</vt:lpstr>
      <vt:lpstr>Symbol</vt:lpstr>
      <vt:lpstr>Times New Roman</vt:lpstr>
      <vt:lpstr>Twentieth Century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 Tuan Vo</dc:creator>
  <cp:lastModifiedBy>Molina Reynaldo</cp:lastModifiedBy>
  <cp:revision>64</cp:revision>
  <dcterms:created xsi:type="dcterms:W3CDTF">2021-06-17T13:22:27Z</dcterms:created>
  <dcterms:modified xsi:type="dcterms:W3CDTF">2024-10-30T11:27:50Z</dcterms:modified>
</cp:coreProperties>
</file>