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71" r:id="rId3"/>
    <p:sldId id="279" r:id="rId4"/>
    <p:sldId id="278" r:id="rId5"/>
    <p:sldId id="270" r:id="rId6"/>
    <p:sldId id="275" r:id="rId7"/>
    <p:sldId id="269" r:id="rId8"/>
    <p:sldId id="277" r:id="rId9"/>
    <p:sldId id="259" r:id="rId10"/>
    <p:sldId id="274" r:id="rId11"/>
    <p:sldId id="280"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qPtPHz8WjxPpkOOXY0t4hNsYT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3687968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EC69D-5F44-6ED4-CB0E-8A444D72C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3A0EA-C87C-C6A9-1DA9-F949DDC8217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EB49EC8-91BF-4E62-DA4B-5203E736DC3F}"/>
              </a:ext>
            </a:extLst>
          </p:cNvPr>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3530674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5183188" y="987425"/>
            <a:ext cx="6172200" cy="4873625"/>
          </a:xfrm>
          <a:prstGeom prst="rect">
            <a:avLst/>
          </a:prstGeom>
          <a:noFill/>
          <a:ln>
            <a:noFill/>
          </a:ln>
        </p:spPr>
      </p:sp>
      <p:sp>
        <p:nvSpPr>
          <p:cNvPr id="64" name="Google Shape;64;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mailto:heni.agustina@gmail.com" TargetMode="External"/><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8" Type="http://schemas.openxmlformats.org/officeDocument/2006/relationships/hyperlink" Target="https://doi.org/10.1007/s10661-024-12635-w" TargetMode="External"/><Relationship Id="rId3" Type="http://schemas.openxmlformats.org/officeDocument/2006/relationships/image" Target="../media/image6.jpg"/><Relationship Id="rId7" Type="http://schemas.openxmlformats.org/officeDocument/2006/relationships/hyperlink" Target="https://doi.org/10.29244/jitkt.v15i3.4288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hyperlink" Target="http://dx.doi.org/10.29244/jpsl.14.3.51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20787" b="74"/>
          <a:stretch/>
        </p:blipFill>
        <p:spPr>
          <a:xfrm>
            <a:off x="376163" y="1161766"/>
            <a:ext cx="11439674" cy="4780167"/>
          </a:xfrm>
          <a:prstGeom prst="rect">
            <a:avLst/>
          </a:prstGeom>
          <a:noFill/>
          <a:ln>
            <a:noFill/>
          </a:ln>
        </p:spPr>
      </p:pic>
      <p:sp>
        <p:nvSpPr>
          <p:cNvPr id="85" name="Google Shape;85;p1"/>
          <p:cNvSpPr txBox="1"/>
          <p:nvPr/>
        </p:nvSpPr>
        <p:spPr>
          <a:xfrm>
            <a:off x="919458" y="2399779"/>
            <a:ext cx="10446534" cy="199627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000"/>
              <a:buFont typeface="Arial"/>
              <a:buNone/>
            </a:pPr>
            <a:r>
              <a:rPr lang="en-US" sz="2300" b="1" i="0" u="none" strike="noStrike" cap="none" dirty="0">
                <a:solidFill>
                  <a:srgbClr val="FFFFFF"/>
                </a:solidFill>
                <a:latin typeface="Twentieth Century"/>
                <a:ea typeface="Twentieth Century"/>
                <a:cs typeface="Twentieth Century"/>
                <a:sym typeface="Twentieth Century"/>
              </a:rPr>
              <a:t>Second Meeting of the Regional Working Group on Land-Based Pollution (RWG-LBP) </a:t>
            </a:r>
            <a:endParaRPr sz="2300" b="0" i="0" u="none" strike="noStrike" cap="none"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Clr>
                <a:srgbClr val="000000"/>
              </a:buClr>
              <a:buSzPts val="1600"/>
              <a:buFont typeface="Arial"/>
              <a:buNone/>
            </a:pPr>
            <a:r>
              <a:rPr lang="en-US" sz="1900" dirty="0">
                <a:solidFill>
                  <a:srgbClr val="FFFFFF"/>
                </a:solidFill>
                <a:latin typeface="Twentieth Century"/>
                <a:ea typeface="Twentieth Century"/>
                <a:cs typeface="Twentieth Century"/>
                <a:sym typeface="Twentieth Century"/>
              </a:rPr>
              <a:t>11-12 </a:t>
            </a:r>
            <a:r>
              <a:rPr lang="en-US" sz="1900">
                <a:solidFill>
                  <a:srgbClr val="FFFFFF"/>
                </a:solidFill>
                <a:latin typeface="Twentieth Century"/>
                <a:ea typeface="Twentieth Century"/>
                <a:cs typeface="Twentieth Century"/>
                <a:sym typeface="Twentieth Century"/>
              </a:rPr>
              <a:t>November </a:t>
            </a:r>
            <a:r>
              <a:rPr lang="en-US" sz="1900" b="0" i="0" u="none" strike="noStrike" cap="none">
                <a:solidFill>
                  <a:srgbClr val="FFFFFF"/>
                </a:solidFill>
                <a:latin typeface="Twentieth Century"/>
                <a:ea typeface="Twentieth Century"/>
                <a:cs typeface="Twentieth Century"/>
                <a:sym typeface="Twentieth Century"/>
              </a:rPr>
              <a:t>2024, Shenzhen, </a:t>
            </a:r>
            <a:r>
              <a:rPr lang="en-US" sz="1900" b="0" i="0" u="none" strike="noStrike" cap="none" dirty="0">
                <a:solidFill>
                  <a:srgbClr val="FFFFFF"/>
                </a:solidFill>
                <a:latin typeface="Twentieth Century"/>
                <a:ea typeface="Twentieth Century"/>
                <a:cs typeface="Twentieth Century"/>
                <a:sym typeface="Twentieth Century"/>
              </a:rPr>
              <a:t>China</a:t>
            </a:r>
          </a:p>
          <a:p>
            <a:pPr marL="0" marR="0" lvl="0" indent="0" algn="ctr" rtl="0">
              <a:lnSpc>
                <a:spcPct val="107000"/>
              </a:lnSpc>
              <a:spcBef>
                <a:spcPts val="600"/>
              </a:spcBef>
              <a:spcAft>
                <a:spcPts val="0"/>
              </a:spcAft>
              <a:buClr>
                <a:srgbClr val="000000"/>
              </a:buClr>
              <a:buSzPts val="1600"/>
              <a:buFont typeface="Arial"/>
              <a:buNone/>
            </a:pPr>
            <a:endParaRPr lang="en-US" sz="1900" b="0" i="0" u="none" strike="noStrike" cap="none" dirty="0">
              <a:solidFill>
                <a:srgbClr val="FFFFFF"/>
              </a:solidFill>
              <a:latin typeface="Twentieth Century"/>
              <a:ea typeface="Twentieth Century"/>
              <a:cs typeface="Twentieth Century"/>
              <a:sym typeface="Twentieth Century"/>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Status of Preparation and Implementation of </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Land-Based Pollution Activities</a:t>
            </a:r>
          </a:p>
        </p:txBody>
      </p:sp>
      <p:sp>
        <p:nvSpPr>
          <p:cNvPr id="89" name="Google Shape;89;p1"/>
          <p:cNvSpPr/>
          <p:nvPr/>
        </p:nvSpPr>
        <p:spPr>
          <a:xfrm>
            <a:off x="1171113" y="177475"/>
            <a:ext cx="9918000" cy="878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latin typeface="Calibri"/>
              <a:ea typeface="Calibri"/>
              <a:cs typeface="Calibri"/>
              <a:sym typeface="Calibri"/>
            </a:endParaRPr>
          </a:p>
        </p:txBody>
      </p:sp>
      <p:pic>
        <p:nvPicPr>
          <p:cNvPr id="90" name="Google Shape;90;p1"/>
          <p:cNvPicPr preferRelativeResize="0"/>
          <p:nvPr/>
        </p:nvPicPr>
        <p:blipFill rotWithShape="1">
          <a:blip r:embed="rId4">
            <a:alphaModFix/>
          </a:blip>
          <a:srcRect/>
          <a:stretch/>
        </p:blipFill>
        <p:spPr>
          <a:xfrm>
            <a:off x="1247325" y="232075"/>
            <a:ext cx="1169336" cy="769500"/>
          </a:xfrm>
          <a:prstGeom prst="rect">
            <a:avLst/>
          </a:prstGeom>
          <a:noFill/>
          <a:ln>
            <a:noFill/>
          </a:ln>
        </p:spPr>
      </p:pic>
      <p:sp>
        <p:nvSpPr>
          <p:cNvPr id="91" name="Google Shape;91;p1"/>
          <p:cNvSpPr txBox="1"/>
          <p:nvPr/>
        </p:nvSpPr>
        <p:spPr>
          <a:xfrm>
            <a:off x="2582550" y="149125"/>
            <a:ext cx="8430300" cy="6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200"/>
              <a:buFont typeface="Arial"/>
              <a:buNone/>
            </a:pPr>
            <a:r>
              <a:rPr lang="en-US" sz="2200" b="1" i="0" u="none" strike="noStrike" cap="none" dirty="0">
                <a:solidFill>
                  <a:srgbClr val="274E13"/>
                </a:solidFill>
                <a:latin typeface="Twentieth Century"/>
                <a:ea typeface="Twentieth Century"/>
                <a:cs typeface="Twentieth Century"/>
                <a:sym typeface="Twentieth Century"/>
              </a:rPr>
              <a:t>Implementing the Strategic Action Programme for the South China Sea and Gulf of Thailand (SCS SAP) Project     </a:t>
            </a:r>
            <a:r>
              <a:rPr lang="en-US" sz="2200" b="0" i="0" u="none" strike="noStrike" cap="none" dirty="0">
                <a:solidFill>
                  <a:srgbClr val="274E13"/>
                </a:solidFill>
                <a:latin typeface="Twentieth Century"/>
                <a:ea typeface="Twentieth Century"/>
                <a:cs typeface="Twentieth Century"/>
                <a:sym typeface="Twentieth Century"/>
              </a:rPr>
              <a:t>  </a:t>
            </a:r>
            <a:endParaRPr sz="1400" b="0" i="0" u="none" strike="noStrike" cap="none" dirty="0">
              <a:solidFill>
                <a:srgbClr val="274E1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74E13"/>
              </a:solidFill>
              <a:latin typeface="Calibri"/>
              <a:ea typeface="Calibri"/>
              <a:cs typeface="Calibri"/>
              <a:sym typeface="Calibri"/>
            </a:endParaRPr>
          </a:p>
        </p:txBody>
      </p:sp>
      <p:pic>
        <p:nvPicPr>
          <p:cNvPr id="3" name="Picture 2" descr="A blue text on a black background&#10;&#10;Description automatically generated">
            <a:extLst>
              <a:ext uri="{FF2B5EF4-FFF2-40B4-BE49-F238E27FC236}">
                <a16:creationId xmlns:a16="http://schemas.microsoft.com/office/drawing/2014/main" id="{42A784FD-C25A-2225-55E8-65BDA1106C9D}"/>
              </a:ext>
            </a:extLst>
          </p:cNvPr>
          <p:cNvPicPr>
            <a:picLocks noChangeAspect="1"/>
          </p:cNvPicPr>
          <p:nvPr/>
        </p:nvPicPr>
        <p:blipFill>
          <a:blip r:embed="rId5"/>
          <a:stretch>
            <a:fillRect/>
          </a:stretch>
        </p:blipFill>
        <p:spPr>
          <a:xfrm>
            <a:off x="4627138" y="5941934"/>
            <a:ext cx="916066" cy="916066"/>
          </a:xfrm>
          <a:prstGeom prst="rect">
            <a:avLst/>
          </a:prstGeom>
        </p:spPr>
      </p:pic>
      <p:pic>
        <p:nvPicPr>
          <p:cNvPr id="5" name="Picture 4" descr="A blue and green logo&#10;&#10;Description automatically generated">
            <a:extLst>
              <a:ext uri="{FF2B5EF4-FFF2-40B4-BE49-F238E27FC236}">
                <a16:creationId xmlns:a16="http://schemas.microsoft.com/office/drawing/2014/main" id="{C7BB7495-D297-4BB5-80F1-F183CABB50EE}"/>
              </a:ext>
            </a:extLst>
          </p:cNvPr>
          <p:cNvPicPr>
            <a:picLocks noChangeAspect="1"/>
          </p:cNvPicPr>
          <p:nvPr/>
        </p:nvPicPr>
        <p:blipFill>
          <a:blip r:embed="rId6"/>
          <a:stretch>
            <a:fillRect/>
          </a:stretch>
        </p:blipFill>
        <p:spPr>
          <a:xfrm>
            <a:off x="5518265" y="6035039"/>
            <a:ext cx="860107" cy="809512"/>
          </a:xfrm>
          <a:prstGeom prst="rect">
            <a:avLst/>
          </a:prstGeom>
        </p:spPr>
      </p:pic>
      <p:pic>
        <p:nvPicPr>
          <p:cNvPr id="7" name="Picture 6" descr="A blue text on a white background&#10;&#10;Description automatically generated">
            <a:extLst>
              <a:ext uri="{FF2B5EF4-FFF2-40B4-BE49-F238E27FC236}">
                <a16:creationId xmlns:a16="http://schemas.microsoft.com/office/drawing/2014/main" id="{8FEAAFD6-5FAD-4B8A-2FEA-19D9B4E1D5D6}"/>
              </a:ext>
            </a:extLst>
          </p:cNvPr>
          <p:cNvPicPr>
            <a:picLocks noChangeAspect="1"/>
          </p:cNvPicPr>
          <p:nvPr/>
        </p:nvPicPr>
        <p:blipFill>
          <a:blip r:embed="rId7"/>
          <a:stretch>
            <a:fillRect/>
          </a:stretch>
        </p:blipFill>
        <p:spPr>
          <a:xfrm>
            <a:off x="6310719" y="6059978"/>
            <a:ext cx="1274272" cy="707929"/>
          </a:xfrm>
          <a:prstGeom prst="rect">
            <a:avLst/>
          </a:prstGeom>
        </p:spPr>
      </p:pic>
      <p:sp>
        <p:nvSpPr>
          <p:cNvPr id="4" name="Google Shape;89;p1">
            <a:extLst>
              <a:ext uri="{FF2B5EF4-FFF2-40B4-BE49-F238E27FC236}">
                <a16:creationId xmlns:a16="http://schemas.microsoft.com/office/drawing/2014/main" id="{EE016642-763E-610D-0D57-99507D0F1739}"/>
              </a:ext>
            </a:extLst>
          </p:cNvPr>
          <p:cNvSpPr txBox="1"/>
          <p:nvPr/>
        </p:nvSpPr>
        <p:spPr>
          <a:xfrm>
            <a:off x="3105151" y="4678235"/>
            <a:ext cx="6049924" cy="1074866"/>
          </a:xfrm>
          <a:prstGeom prst="rect">
            <a:avLst/>
          </a:prstGeom>
          <a:solidFill>
            <a:srgbClr val="0F4130"/>
          </a:solidFill>
          <a:ln>
            <a:noFill/>
          </a:ln>
        </p:spPr>
        <p:txBody>
          <a:bodyPr spcFirstLastPara="1" wrap="square" lIns="91425" tIns="45700" rIns="91425" bIns="45700" anchor="t" anchorCtr="0">
            <a:noAutofit/>
          </a:bodyPr>
          <a:lstStyle/>
          <a:p>
            <a:pPr marR="0" lvl="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INDONESIA</a:t>
            </a:r>
          </a:p>
          <a:p>
            <a:pPr marR="0" lvl="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384FC-692D-860E-1E92-068E3C99B2F3}"/>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C47242C9-77B5-FBD4-C9E9-56F0A28526FC}"/>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AB8357CC-406F-6B82-6621-09841DCBC424}"/>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D6818703-CE78-2731-47B4-343794E378FE}"/>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AE131DE9-4067-7968-540D-2412E43A41B7}"/>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7453DC5-1461-5828-B366-0CE0C7F58C2A}"/>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676C0344-18FD-4F5D-DA2B-6E7D3C91F9BE}"/>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0CE7D013-8A1B-753B-3A1C-A5C6C6106ECE}"/>
              </a:ext>
            </a:extLst>
          </p:cNvPr>
          <p:cNvSpPr txBox="1">
            <a:spLocks/>
          </p:cNvSpPr>
          <p:nvPr/>
        </p:nvSpPr>
        <p:spPr>
          <a:xfrm>
            <a:off x="2421918" y="1032480"/>
            <a:ext cx="9764407" cy="5707185"/>
          </a:xfrm>
          <a:prstGeom prst="rect">
            <a:avLst/>
          </a:prstGeom>
          <a:solidFill>
            <a:srgbClr val="BDEEFF"/>
          </a:solidFill>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85950" marR="0" lvl="0" indent="-18859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Expert/s to join TDA team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National Lead : Mrs. </a:t>
            </a:r>
            <a:r>
              <a:rPr lang="en-US" sz="6400" dirty="0" err="1">
                <a:solidFill>
                  <a:sysClr val="windowText" lastClr="000000"/>
                </a:solidFill>
                <a:latin typeface="Calibri" panose="020F0502020204030204" pitchFamily="34" charset="0"/>
                <a:ea typeface="Calibri" panose="020F0502020204030204" pitchFamily="34" charset="0"/>
                <a:cs typeface="Calibri" panose="020F0502020204030204" pitchFamily="34" charset="0"/>
              </a:rPr>
              <a:t>Heni</a:t>
            </a: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Agustina</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Senior Officer on Environmental </a:t>
            </a:r>
            <a:r>
              <a:rPr kumimoji="0" lang="en-US" sz="640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lmpact</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Control, </a:t>
            </a: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MOE</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hlinkClick r:id="rId6"/>
              </a:rPr>
              <a:t>heni.agustina@gmail.com</a:t>
            </a:r>
            <a:endPar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Team Members</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 Marine Habitats/Ecosystems: </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Prof.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Yonvitner</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S.Pi</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M.Si</a:t>
            </a:r>
            <a:endPar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Director of Center for Coastal Resources Studies - IPB University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lang="en-US" sz="6400" dirty="0">
                <a:solidFill>
                  <a:srgbClr val="0070C0"/>
                </a:solidFill>
                <a:latin typeface="Calibri" panose="020F0502020204030204" pitchFamily="34" charset="0"/>
                <a:ea typeface="Calibri" panose="020F0502020204030204" pitchFamily="34" charset="0"/>
                <a:cs typeface="Calibri" panose="020F0502020204030204" pitchFamily="34" charset="0"/>
              </a:rPr>
              <a:t>y</a:t>
            </a:r>
            <a:r>
              <a:rPr kumimoji="0" lang="en-US" sz="640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onvitner75@</a:t>
            </a:r>
            <a:r>
              <a:rPr lang="en-US" sz="6400" dirty="0">
                <a:solidFill>
                  <a:srgbClr val="0070C0"/>
                </a:solidFill>
                <a:latin typeface="Calibri" panose="020F0502020204030204" pitchFamily="34" charset="0"/>
                <a:ea typeface="Calibri" panose="020F0502020204030204" pitchFamily="34" charset="0"/>
                <a:cs typeface="Calibri" panose="020F0502020204030204" pitchFamily="34" charset="0"/>
              </a:rPr>
              <a:t>g</a:t>
            </a:r>
            <a:r>
              <a:rPr kumimoji="0" lang="en-US" sz="640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mail. com</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Fish and Fisheries : </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Dr. M. Riyanto</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Researcher, Center for Coastal and Marine Resources Studies - IPB University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mochammadri</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@apps.ipb.ac.id</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 Pollution - Nutrients, Waste Water, Plastics : </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Prof.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lr</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Ario Damar,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M.Si</a:t>
            </a:r>
            <a:endPar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Researcher, Center for Coastal and Marine Resources Studies - IPB University</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adamar@apps.ipb.ac.id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4. Socioeconomics and Livelihoods - Blue Economy, Vulnerabilities to climate change and natural extreme events : </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Prof, Dr.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lr</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Luky</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6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Adrianto</a:t>
            </a:r>
            <a:r>
              <a:rPr kumimoji="0" lang="en-US" sz="64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M.Sc</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Head of </a:t>
            </a:r>
            <a:r>
              <a:rPr kumimoji="0" lang="en-US" sz="640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lntemational</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Maritime and Fisheries Research </a:t>
            </a:r>
            <a:r>
              <a:rPr kumimoji="0" lang="en-US" sz="6400" i="0" u="none" strike="noStrike" kern="12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lnstitute</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(I-MAR), IPB</a:t>
            </a:r>
          </a:p>
          <a:p>
            <a:pPr marL="1885950" marR="0" lvl="0" indent="-188595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r>
              <a:rPr lang="en-US" sz="64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    </a:t>
            </a:r>
            <a:r>
              <a:rPr kumimoji="0" lang="en-US" sz="64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University lukyadrianto@apps.ipb.ac.id</a:t>
            </a:r>
          </a:p>
          <a:p>
            <a:pPr marL="2244725"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tab pos="4479925" algn="l"/>
              </a:tabLst>
              <a:defRPr/>
            </a:pPr>
            <a:endParaRPr kumimoji="0" lang="en-US" sz="200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2009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ABE9BC8-C34F-DC48-8A6A-FF0532966FAF}"/>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9A4AF740-E3F1-AD6E-94D0-84B4C4296833}"/>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1D30CA6A-6A2C-00D5-D2EB-1574C399538D}"/>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EC1C41D-0350-6D03-3183-8D147057499D}"/>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942C4833-5D58-B659-788B-F596E7AF7DB9}"/>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9" name="Title 5">
            <a:extLst>
              <a:ext uri="{FF2B5EF4-FFF2-40B4-BE49-F238E27FC236}">
                <a16:creationId xmlns:a16="http://schemas.microsoft.com/office/drawing/2014/main" id="{5534E634-AF46-F1DE-1D7F-4F01F9533F49}"/>
              </a:ext>
            </a:extLst>
          </p:cNvPr>
          <p:cNvSpPr txBox="1">
            <a:spLocks/>
          </p:cNvSpPr>
          <p:nvPr/>
        </p:nvSpPr>
        <p:spPr>
          <a:xfrm>
            <a:off x="2421921" y="138139"/>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Challenges and recommendations for implementing </a:t>
            </a:r>
            <a:r>
              <a:rPr lang="en-US" sz="2800" b="1" dirty="0" err="1">
                <a:solidFill>
                  <a:srgbClr val="0070C0"/>
                </a:solidFill>
                <a:latin typeface="+mn-lt"/>
              </a:rPr>
              <a:t>LbP</a:t>
            </a:r>
            <a:r>
              <a:rPr lang="en-US" sz="2800" b="1" dirty="0">
                <a:solidFill>
                  <a:srgbClr val="0070C0"/>
                </a:solidFill>
                <a:latin typeface="+mn-lt"/>
              </a:rPr>
              <a:t> activities for 2024-2026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10" name="Content Placeholder 6">
            <a:extLst>
              <a:ext uri="{FF2B5EF4-FFF2-40B4-BE49-F238E27FC236}">
                <a16:creationId xmlns:a16="http://schemas.microsoft.com/office/drawing/2014/main" id="{6D1F6B64-2DEF-5A80-C021-5958DCCA6CE7}"/>
              </a:ext>
            </a:extLst>
          </p:cNvPr>
          <p:cNvSpPr txBox="1">
            <a:spLocks/>
          </p:cNvSpPr>
          <p:nvPr/>
        </p:nvSpPr>
        <p:spPr>
          <a:xfrm>
            <a:off x="2421921" y="1059912"/>
            <a:ext cx="9551339" cy="5659949"/>
          </a:xfrm>
          <a:prstGeom prst="rect">
            <a:avLst/>
          </a:prstGeom>
          <a:solidFill>
            <a:srgbClr val="BDEEFF"/>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2400" b="1" dirty="0">
                <a:latin typeface="Calibri" panose="020F0502020204030204" pitchFamily="34" charset="0"/>
                <a:ea typeface="Calibri" panose="020F0502020204030204" pitchFamily="34" charset="0"/>
                <a:cs typeface="Calibri" panose="020F0502020204030204" pitchFamily="34" charset="0"/>
              </a:rPr>
              <a:t>Time schedule for signing and implementing new/amended PCA/GSAs</a:t>
            </a:r>
          </a:p>
          <a:p>
            <a:pPr marL="444500" indent="-177800">
              <a:buClrTx/>
              <a:defRPr/>
            </a:pP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Waiting for final approval from MOFA</a:t>
            </a:r>
          </a:p>
          <a:p>
            <a:pPr marL="444500" indent="-177800">
              <a:buClrTx/>
              <a:defRPr/>
            </a:pPr>
            <a:r>
              <a:rPr lang="en-US" sz="2000" dirty="0">
                <a:latin typeface="Calibri" panose="020F0502020204030204" pitchFamily="34" charset="0"/>
                <a:ea typeface="Calibri" panose="020F0502020204030204" pitchFamily="34" charset="0"/>
                <a:cs typeface="Calibri" panose="020F0502020204030204" pitchFamily="34" charset="0"/>
              </a:rPr>
              <a:t>P</a:t>
            </a: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ending ministerial decision on the appointment of DGs at MOE.</a:t>
            </a:r>
          </a:p>
          <a:p>
            <a:pPr marL="0" indent="0">
              <a:buClrTx/>
              <a:buNone/>
              <a:defRPr/>
            </a:pPr>
            <a:r>
              <a:rPr lang="en-US" sz="2400" b="1" dirty="0">
                <a:latin typeface="Calibri" panose="020F0502020204030204" pitchFamily="34" charset="0"/>
                <a:ea typeface="Calibri" panose="020F0502020204030204" pitchFamily="34" charset="0"/>
                <a:cs typeface="Calibri" panose="020F0502020204030204" pitchFamily="34" charset="0"/>
                <a:sym typeface="Arial"/>
              </a:rPr>
              <a:t>Challenges</a:t>
            </a:r>
            <a:endParaRPr kumimoji="0" lang="en-US" sz="24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buClrTx/>
              <a:defRPr/>
            </a:pPr>
            <a:r>
              <a:rPr lang="en-US" sz="2000" dirty="0">
                <a:latin typeface="Calibri" panose="020F0502020204030204" pitchFamily="34" charset="0"/>
                <a:ea typeface="Calibri" panose="020F0502020204030204" pitchFamily="34" charset="0"/>
                <a:cs typeface="Calibri" panose="020F0502020204030204" pitchFamily="34" charset="0"/>
              </a:rPr>
              <a:t>Changing in the National Ministerial Format due to new government in Indonesia   </a:t>
            </a:r>
          </a:p>
          <a:p>
            <a:pPr marL="0" indent="0">
              <a:buClrTx/>
              <a:buNone/>
              <a:defRPr/>
            </a:pPr>
            <a:r>
              <a:rPr lang="en-US" sz="2000" dirty="0">
                <a:latin typeface="Calibri" panose="020F0502020204030204" pitchFamily="34" charset="0"/>
                <a:ea typeface="Calibri" panose="020F0502020204030204" pitchFamily="34" charset="0"/>
                <a:cs typeface="Calibri" panose="020F0502020204030204" pitchFamily="34" charset="0"/>
              </a:rPr>
              <a:t>    delays processes of signing of agreement.</a:t>
            </a:r>
          </a:p>
          <a:p>
            <a:pPr>
              <a:buClrTx/>
              <a:defRPr/>
            </a:pPr>
            <a:r>
              <a:rPr lang="en-US" sz="2000" dirty="0">
                <a:latin typeface="Calibri" panose="020F0502020204030204" pitchFamily="34" charset="0"/>
                <a:ea typeface="Calibri" panose="020F0502020204030204" pitchFamily="34" charset="0"/>
                <a:cs typeface="Calibri" panose="020F0502020204030204" pitchFamily="34" charset="0"/>
              </a:rPr>
              <a:t>Data spread across  govt.  institutions, and may not periodically available</a:t>
            </a:r>
            <a:r>
              <a:rPr lang="en-US" sz="2000" b="1" dirty="0">
                <a:latin typeface="Calibri" panose="020F0502020204030204" pitchFamily="34" charset="0"/>
                <a:ea typeface="Calibri" panose="020F0502020204030204" pitchFamily="34" charset="0"/>
                <a:cs typeface="Calibri" panose="020F0502020204030204" pitchFamily="34" charset="0"/>
              </a:rPr>
              <a:t>.</a:t>
            </a:r>
          </a:p>
          <a:p>
            <a:pPr>
              <a:buClrTx/>
              <a:defRPr/>
            </a:pPr>
            <a:r>
              <a:rPr lang="en-US" sz="1800" dirty="0">
                <a:latin typeface="Calibri" panose="020F0502020204030204" pitchFamily="34" charset="0"/>
                <a:ea typeface="Calibri" panose="020F0502020204030204" pitchFamily="34" charset="0"/>
                <a:cs typeface="Calibri" panose="020F0502020204030204" pitchFamily="34" charset="0"/>
              </a:rPr>
              <a:t>There is a need to increase the role of the community to participate in the prevention of land-based pollution. </a:t>
            </a:r>
          </a:p>
          <a:p>
            <a:pPr>
              <a:buClrTx/>
              <a:defRPr/>
            </a:pPr>
            <a:r>
              <a:rPr lang="en-US" sz="1800" dirty="0">
                <a:latin typeface="Calibri" panose="020F0502020204030204" pitchFamily="34" charset="0"/>
                <a:ea typeface="Calibri" panose="020F0502020204030204" pitchFamily="34" charset="0"/>
                <a:cs typeface="Calibri" panose="020F0502020204030204" pitchFamily="34" charset="0"/>
              </a:rPr>
              <a:t>Local government financial budget for monitoring seawater quality are limited,  therefore data and information at the local level is limited.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Recommendations</a:t>
            </a:r>
          </a:p>
          <a:p>
            <a:pPr>
              <a:buClrTx/>
              <a:defRPr/>
            </a:pP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Close monitor on the MOU’s finalization process and approval at the Ministry of Foreign Affairs.</a:t>
            </a:r>
          </a:p>
          <a:p>
            <a:pPr>
              <a:buClrTx/>
              <a:defRPr/>
            </a:pP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Local governments should be able to a</a:t>
            </a:r>
            <a:r>
              <a:rPr lang="en-US" sz="2000" dirty="0">
                <a:latin typeface="Calibri" panose="020F0502020204030204" pitchFamily="34" charset="0"/>
                <a:ea typeface="Calibri" panose="020F0502020204030204" pitchFamily="34" charset="0"/>
                <a:cs typeface="Calibri" panose="020F0502020204030204" pitchFamily="34" charset="0"/>
              </a:rPr>
              <a:t>l</a:t>
            </a: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locate their own budget for seawater quality monitoring as a basis for decision-making at local level.</a:t>
            </a:r>
          </a:p>
          <a:p>
            <a:pPr>
              <a:buClrTx/>
              <a:defRPr/>
            </a:pPr>
            <a:r>
              <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Local governments need to improve environmental management in land areas, to prevent impacts on their coastal and marine ecosystems.</a:t>
            </a:r>
          </a:p>
          <a:p>
            <a:pPr>
              <a:buClrTx/>
              <a:defRPr/>
            </a:pPr>
            <a:endParaRPr kumimoji="0" lang="en-US"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208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4CC61-60D7-D7DE-B1DA-53CE801ADF0F}"/>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FE918F2-875F-7EC8-D873-B1BC051A9A6A}"/>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B21402DA-54D3-3D46-F4C4-266F91252AEE}"/>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FDFBE460-BEF7-5233-4DA7-F851C29CBCD6}"/>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186FE5D2-1D81-A10B-30A9-E5C781800E01}"/>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438677F6-E97E-5716-3EA0-F0797C2E4CAA}"/>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F2D309E7-1760-4E83-2C98-E4F819297DC9}"/>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F7D1F334-CD52-ED13-F9BA-EADA40910864}"/>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  </a:t>
            </a:r>
          </a:p>
          <a:p>
            <a:pPr marL="0" indent="0">
              <a:lnSpc>
                <a:spcPct val="107000"/>
              </a:lnSpc>
              <a:spcAft>
                <a:spcPts val="800"/>
              </a:spcAft>
              <a:buNone/>
            </a:pPr>
            <a:r>
              <a:rPr lang="en-ID" sz="2100" b="1" kern="100" dirty="0">
                <a:effectLst/>
                <a:latin typeface="Calibri" panose="020F0502020204030204" pitchFamily="34" charset="0"/>
                <a:ea typeface="Calibri" panose="020F0502020204030204" pitchFamily="34" charset="0"/>
                <a:cs typeface="Times New Roman" panose="02020603050405020304" pitchFamily="18" charset="0"/>
              </a:rPr>
              <a:t>Ministry of Environment and Forestry of the Republic of Indonesia</a:t>
            </a:r>
            <a:endParaRPr lang="en-ID"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500" dirty="0"/>
              <a:t>Regulation Of The Minister Of Environment And Forestry Of The Republic Of Indonesia Number 9 Of 2023 Concerning Business Licensing And Government Approval In The Field Of Hazardous And Toxic Waste Management</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No. 4 of 2024, Regarding the Assignment for the Implementation of Peat Restoration Activities for the 2024 Fiscal Year</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14 of 2024, Implementation of Supervision and Administrative Sanctions in the Environmental Sector</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13 of 2024, Implementation of Government Regulation Number 46 of 2016 concerning Procedures for Carrying out Strategic Environmental Assessment</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12 of 2024, Implementation of Nationally Determined Contributions in Handling Climate Change</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11 of 2024, Implementation of the Indonesian National Qualifications Framework in the Sector of Hazardous and Toxic Waste Management</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9 of 2024, Management of Waste Containing Hazardous and Toxic Materials and Waste of Hazardous and Toxic Materials</a:t>
            </a:r>
          </a:p>
          <a:p>
            <a:pPr marL="342900" lvl="0" indent="-342900">
              <a:lnSpc>
                <a:spcPct val="107000"/>
              </a:lnSpc>
              <a:spcAft>
                <a:spcPts val="800"/>
              </a:spcAft>
              <a:buSzPts val="1000"/>
              <a:buFont typeface="Symbol" panose="05050102010706020507" pitchFamily="18" charset="2"/>
              <a:buChar char=""/>
              <a:tabLst>
                <a:tab pos="457200" algn="l"/>
              </a:tabLst>
            </a:pPr>
            <a:r>
              <a:rPr lang="en-US" sz="1500" kern="100" dirty="0">
                <a:latin typeface="Calibri" panose="020F0502020204030204" pitchFamily="34" charset="0"/>
                <a:ea typeface="Calibri" panose="020F0502020204030204" pitchFamily="34" charset="0"/>
                <a:cs typeface="Times New Roman" panose="02020603050405020304" pitchFamily="18" charset="0"/>
              </a:rPr>
              <a:t>Minister of Environment and Forestry Regulation Number 27 of 2021, Environmental Quality Index</a:t>
            </a:r>
          </a:p>
          <a:p>
            <a:pPr marL="342900" indent="-342900">
              <a:lnSpc>
                <a:spcPct val="107000"/>
              </a:lnSpc>
              <a:spcAft>
                <a:spcPts val="800"/>
              </a:spcAft>
              <a:buSzPts val="1000"/>
              <a:buFont typeface="Symbol" panose="05050102010706020507" pitchFamily="18" charset="2"/>
              <a:buChar char=""/>
              <a:tabLst>
                <a:tab pos="457200" algn="l"/>
              </a:tabLst>
            </a:pPr>
            <a:r>
              <a:rPr kumimoji="0" lang="en-US" altLang="en-US" sz="1600" b="0" i="0" u="none" strike="noStrike" cap="none" normalizeH="0" baseline="0" dirty="0">
                <a:ln>
                  <a:noFill/>
                </a:ln>
                <a:solidFill>
                  <a:srgbClr val="1F1F1F"/>
                </a:solidFill>
                <a:effectLst/>
                <a:latin typeface="inherit"/>
              </a:rPr>
              <a:t>Minister of Environment and Forestry Regulation Number 13 of 2023 Application of the Indonesian National Qualifications Framework in the Field of Environmental Quality Test Sampling and Environmental Quality Measurement</a:t>
            </a:r>
            <a:r>
              <a:rPr kumimoji="0" lang="en-US" altLang="en-US" sz="500" b="0" i="0" u="none" strike="noStrike" cap="none" normalizeH="0" baseline="0" dirty="0">
                <a:ln>
                  <a:noFill/>
                </a:ln>
                <a:solidFill>
                  <a:schemeClr val="tx1"/>
                </a:solidFill>
                <a:effectLst/>
              </a:rPr>
              <a:t> </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en-US" sz="15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en-US" sz="1500"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1">
            <a:extLst>
              <a:ext uri="{FF2B5EF4-FFF2-40B4-BE49-F238E27FC236}">
                <a16:creationId xmlns:a16="http://schemas.microsoft.com/office/drawing/2014/main" id="{BEE39395-EAF2-C0A5-DF2A-282FDE652513}"/>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878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9F07D-4E9E-F4DE-DDAA-77464F3FA13C}"/>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35555CBE-5DB9-0517-DC0A-D897C63B9E12}"/>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6A549120-78A3-A6E3-3752-71774BE1F527}"/>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A0D41BA8-ECE8-5408-9B2F-FA756C411E76}"/>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D0246B61-3A59-6D74-D8F7-E781CFD03E68}"/>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5D6C953D-0133-035A-3E4F-54F104361ED7}"/>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E6B27066-185D-0FB5-A82D-75729054EABE}"/>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EEA79020-8EAC-76FC-0EB1-BA8047C15AFB}"/>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9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  </a:t>
            </a:r>
          </a:p>
          <a:p>
            <a:pPr marL="0" indent="0">
              <a:lnSpc>
                <a:spcPct val="107000"/>
              </a:lnSpc>
              <a:spcAft>
                <a:spcPts val="800"/>
              </a:spcAft>
              <a:buNone/>
            </a:pPr>
            <a:r>
              <a:rPr lang="en-ID" sz="2900" b="1" kern="100" dirty="0">
                <a:effectLst/>
                <a:latin typeface="Calibri" panose="020F0502020204030204" pitchFamily="34" charset="0"/>
                <a:ea typeface="Calibri" panose="020F0502020204030204" pitchFamily="34" charset="0"/>
                <a:cs typeface="Times New Roman" panose="02020603050405020304" pitchFamily="18" charset="0"/>
              </a:rPr>
              <a:t>Ministry of Maritime Affairs and Fisheries of the Republic of Indonesia</a:t>
            </a:r>
            <a:endParaRPr lang="en-ID"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75 of 2024, Producer of Geospatial Data and Thematic Geospatial Information within the Ministry of Maritime Affairs and Fisheries</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107 of 2023, Water Conservation Area in the Indragiri Hilir Region, Riau Province</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108 of 2023, Water Conservation Areas in the </a:t>
            </a:r>
            <a:r>
              <a:rPr lang="en-US" sz="1600" dirty="0" err="1"/>
              <a:t>Ketugar</a:t>
            </a:r>
            <a:r>
              <a:rPr lang="en-US" sz="1600" dirty="0"/>
              <a:t> Region and Surrounding Waters as well as </a:t>
            </a:r>
            <a:r>
              <a:rPr lang="en-US" sz="1600" dirty="0" err="1"/>
              <a:t>Perlang</a:t>
            </a:r>
            <a:r>
              <a:rPr lang="en-US" sz="1600" dirty="0"/>
              <a:t>, Bangka Belitung Islands Province</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1 of 2023, Conservation Area in Waters in the </a:t>
            </a:r>
            <a:r>
              <a:rPr lang="en-US" sz="1600" dirty="0" err="1"/>
              <a:t>Tuing</a:t>
            </a:r>
            <a:r>
              <a:rPr lang="en-US" sz="1600" dirty="0"/>
              <a:t> Region, Bangka Belitung Islands Province</a:t>
            </a:r>
          </a:p>
          <a:p>
            <a:pPr marL="34290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185 of 2023, Conservation Areas in the Waters of the </a:t>
            </a:r>
            <a:r>
              <a:rPr lang="en-US" sz="1600" dirty="0" err="1"/>
              <a:t>Lepar</a:t>
            </a:r>
            <a:r>
              <a:rPr lang="en-US" sz="1600" dirty="0"/>
              <a:t> Island and </a:t>
            </a:r>
            <a:r>
              <a:rPr lang="en-US" sz="1600" dirty="0" err="1"/>
              <a:t>Pongok</a:t>
            </a:r>
            <a:r>
              <a:rPr lang="en-US" sz="1600" dirty="0"/>
              <a:t> Island Regions, Bangka Belitung Islands Province</a:t>
            </a:r>
          </a:p>
          <a:p>
            <a:pPr marL="34290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Maritime Affairs and Fisheries Number 107 of 2023, Water Conservation Area in the Indragiri Hilir Region, Riau Province</a:t>
            </a:r>
          </a:p>
        </p:txBody>
      </p:sp>
      <p:sp>
        <p:nvSpPr>
          <p:cNvPr id="9" name="Rectangle 1">
            <a:extLst>
              <a:ext uri="{FF2B5EF4-FFF2-40B4-BE49-F238E27FC236}">
                <a16:creationId xmlns:a16="http://schemas.microsoft.com/office/drawing/2014/main" id="{B5526067-37AE-65B6-FE53-6D48DF74475E}"/>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E7FBE77A-50F8-9E2E-739D-FA5332C17F7C}"/>
              </a:ext>
            </a:extLst>
          </p:cNvPr>
          <p:cNvSpPr>
            <a:spLocks noChangeArrowheads="1"/>
          </p:cNvSpPr>
          <p:nvPr/>
        </p:nvSpPr>
        <p:spPr bwMode="auto">
          <a:xfrm>
            <a:off x="152400" y="2553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706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206E6-0E9C-FEC1-F208-D875E4CD832A}"/>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C2F3DFF0-3136-510F-04A3-394941BBA1FC}"/>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34D5218A-3300-5082-EBEA-1F09A6608A64}"/>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4CC83E87-A1E7-B772-903F-0843A28D3AE6}"/>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D834B3B5-BA78-287A-CE01-B57E565AE6CB}"/>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33CD71C3-32C5-8573-3EB6-95148111F079}"/>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9455420A-0215-EAA6-7D98-218D5EEB59C6}"/>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62BE17AF-FD18-D3F3-DFCD-A38160026560}"/>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900" b="1" kern="100" dirty="0">
                <a:effectLst/>
                <a:latin typeface="Calibri" panose="020F0502020204030204" pitchFamily="34" charset="0"/>
                <a:ea typeface="Calibri" panose="020F0502020204030204" pitchFamily="34" charset="0"/>
                <a:cs typeface="Calibri" panose="020F0502020204030204" pitchFamily="34" charset="0"/>
              </a:rPr>
              <a:t>Legal &amp; institutional matters  </a:t>
            </a:r>
          </a:p>
          <a:p>
            <a:pPr marL="0" indent="0">
              <a:lnSpc>
                <a:spcPct val="107000"/>
              </a:lnSpc>
              <a:spcAft>
                <a:spcPts val="800"/>
              </a:spcAft>
              <a:buNone/>
            </a:pPr>
            <a:r>
              <a:rPr lang="en-ID" sz="2900" b="1" kern="100" dirty="0">
                <a:effectLst/>
                <a:latin typeface="Calibri" panose="020F0502020204030204" pitchFamily="34" charset="0"/>
                <a:ea typeface="Calibri" panose="020F0502020204030204" pitchFamily="34" charset="0"/>
                <a:cs typeface="Times New Roman" panose="02020603050405020304" pitchFamily="18" charset="0"/>
              </a:rPr>
              <a:t>Ministry of Transportation of the Republic of Indonesia</a:t>
            </a:r>
            <a:endParaRPr lang="en-ID" sz="29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Transportation Number KM 113 of 2024, Determination of shipping lanes, route systems, traffic procedures and ship anchoring areas according to their importance in shipping lanes entering Tanjung </a:t>
            </a:r>
            <a:r>
              <a:rPr lang="en-US" sz="1600" dirty="0" err="1"/>
              <a:t>Ular</a:t>
            </a:r>
            <a:r>
              <a:rPr lang="en-US" sz="1600" dirty="0"/>
              <a:t> Port, Bangka Belitung Province</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Transportation Number KM 9 of 2024, Shipping Channels, Route Systems, Traffic Procedures and Ship Docking Areas according to their Importance in the Shipping Routes Entering Tanjung Buton Port, Riau Province</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Decree of the Minister of Transportation Number KM 40 of 2023, Determination of Class II Mandatory Guide Waters in Sei </a:t>
            </a:r>
            <a:r>
              <a:rPr lang="en-US" sz="1600" dirty="0" err="1"/>
              <a:t>Kolak</a:t>
            </a:r>
            <a:r>
              <a:rPr lang="en-US" sz="1600" dirty="0"/>
              <a:t> </a:t>
            </a:r>
            <a:r>
              <a:rPr lang="en-US" sz="1600" dirty="0" err="1"/>
              <a:t>Kijang</a:t>
            </a:r>
            <a:r>
              <a:rPr lang="en-US" sz="1600" dirty="0"/>
              <a:t> Waters in the Working Area of ​​the Class III </a:t>
            </a:r>
            <a:r>
              <a:rPr lang="en-US" sz="1600" dirty="0" err="1"/>
              <a:t>Kijang</a:t>
            </a:r>
            <a:r>
              <a:rPr lang="en-US" sz="1600" dirty="0"/>
              <a:t> Harbor Master and Port Authority Office, Riau Islands Province</a:t>
            </a:r>
          </a:p>
          <a:p>
            <a:pPr marL="0" lvl="0" indent="0">
              <a:lnSpc>
                <a:spcPct val="107000"/>
              </a:lnSpc>
              <a:spcAft>
                <a:spcPts val="800"/>
              </a:spcAft>
              <a:buSzPts val="1000"/>
              <a:buNone/>
              <a:tabLst>
                <a:tab pos="457200" algn="l"/>
              </a:tabLst>
            </a:pPr>
            <a:r>
              <a:rPr lang="en-US" sz="1600" b="1" dirty="0"/>
              <a:t>Provincial Government Decrees</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Regulation of the Governor of the Bangka Belitung Islands Number 20 of 2023, Plan for Development of Tourism Development Areas for the </a:t>
            </a:r>
            <a:r>
              <a:rPr lang="en-US" sz="1600" dirty="0" err="1"/>
              <a:t>Toboali</a:t>
            </a:r>
            <a:r>
              <a:rPr lang="en-US" sz="1600" dirty="0"/>
              <a:t> Province and Surrounding Areas</a:t>
            </a:r>
          </a:p>
          <a:p>
            <a:pPr marL="342900" lvl="0" indent="-342900">
              <a:lnSpc>
                <a:spcPct val="107000"/>
              </a:lnSpc>
              <a:spcAft>
                <a:spcPts val="800"/>
              </a:spcAft>
              <a:buSzPts val="1000"/>
              <a:buFont typeface="Symbol" panose="05050102010706020507" pitchFamily="18" charset="2"/>
              <a:buChar char=""/>
              <a:tabLst>
                <a:tab pos="457200" algn="l"/>
              </a:tabLst>
            </a:pPr>
            <a:r>
              <a:rPr lang="en-US" sz="1600" dirty="0"/>
              <a:t>Jambi Province Regional Regulation Number 6 of 2017, Environmental Protection and Management</a:t>
            </a:r>
          </a:p>
          <a:p>
            <a:pPr marL="342900" lvl="0" indent="-342900">
              <a:lnSpc>
                <a:spcPct val="107000"/>
              </a:lnSpc>
              <a:spcAft>
                <a:spcPts val="800"/>
              </a:spcAft>
              <a:buSzPts val="1000"/>
              <a:buFont typeface="Symbol" panose="05050102010706020507" pitchFamily="18" charset="2"/>
              <a:buChar char=""/>
              <a:tabLst>
                <a:tab pos="457200" algn="l"/>
              </a:tabLst>
            </a:pPr>
            <a:endParaRPr lang="en-US" sz="1600" dirty="0"/>
          </a:p>
        </p:txBody>
      </p:sp>
      <p:sp>
        <p:nvSpPr>
          <p:cNvPr id="9" name="Rectangle 1">
            <a:extLst>
              <a:ext uri="{FF2B5EF4-FFF2-40B4-BE49-F238E27FC236}">
                <a16:creationId xmlns:a16="http://schemas.microsoft.com/office/drawing/2014/main" id="{C7AB46C7-F756-A17B-37D3-8C04B30C5FB0}"/>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512BA531-F2BD-03D5-1CE4-3FDBA221C26D}"/>
              </a:ext>
            </a:extLst>
          </p:cNvPr>
          <p:cNvSpPr>
            <a:spLocks noChangeArrowheads="1"/>
          </p:cNvSpPr>
          <p:nvPr/>
        </p:nvSpPr>
        <p:spPr bwMode="auto">
          <a:xfrm>
            <a:off x="152400" y="2553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3887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8BF51-C11B-5A9A-7440-01F85FF92B3E}"/>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EAB078D9-E2C7-6CDD-9332-E4B892573F95}"/>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BD7B01B6-64DA-F570-3434-38A030AFD610}"/>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731A6356-BB90-1288-4380-E5B7DF3B2C43}"/>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BCF13503-C3C2-8376-3DFD-700389291BDB}"/>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A5A831C-E41C-327C-C51E-231BEB77C86C}"/>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079130F0-95BA-5200-D561-9630A9D807B6}"/>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63C7FB91-600B-F086-EC05-5872B0E6BF40}"/>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a:t>
            </a:r>
          </a:p>
          <a:p>
            <a:pPr marL="0" indent="0">
              <a:buClrTx/>
              <a:buNone/>
              <a:defRPr/>
            </a:pPr>
            <a:r>
              <a:rPr lang="en-US" sz="2000" b="1" kern="100" dirty="0">
                <a:latin typeface="Calibri" panose="020F0502020204030204" pitchFamily="34" charset="0"/>
                <a:ea typeface="Calibri" panose="020F0502020204030204" pitchFamily="34" charset="0"/>
                <a:cs typeface="Calibri" panose="020F0502020204030204" pitchFamily="34" charset="0"/>
              </a:rPr>
              <a:t> </a:t>
            </a:r>
          </a:p>
          <a:p>
            <a:pPr marL="342900" lvl="0" indent="-342900" algn="just">
              <a:spcBef>
                <a:spcPts val="600"/>
              </a:spcBef>
              <a:spcAft>
                <a:spcPts val="0"/>
              </a:spcAft>
              <a:buFont typeface="+mj-lt"/>
              <a:buAutoNum type="arabicPeriod"/>
              <a:tabLst>
                <a:tab pos="228600" algn="l"/>
              </a:tabLst>
            </a:pPr>
            <a:r>
              <a:rPr lang="en-US" sz="1800" dirty="0">
                <a:effectLst/>
                <a:latin typeface="Times New Roman" panose="02020603050405020304" pitchFamily="18" charset="0"/>
                <a:ea typeface="Times New Roman" panose="02020603050405020304" pitchFamily="18" charset="0"/>
              </a:rPr>
              <a:t>Ella Yuni Astuti, </a:t>
            </a:r>
            <a:r>
              <a:rPr lang="en-US" sz="1800" b="1" dirty="0">
                <a:effectLst/>
                <a:latin typeface="Times New Roman" panose="02020603050405020304" pitchFamily="18" charset="0"/>
                <a:ea typeface="Times New Roman" panose="02020603050405020304" pitchFamily="18" charset="0"/>
              </a:rPr>
              <a:t>Ario Damar</a:t>
            </a:r>
            <a:r>
              <a:rPr lang="en-US" sz="1800" dirty="0">
                <a:effectLst/>
                <a:latin typeface="Times New Roman" panose="02020603050405020304" pitchFamily="18" charset="0"/>
                <a:ea typeface="Times New Roman" panose="02020603050405020304" pitchFamily="18" charset="0"/>
              </a:rPr>
              <a:t>, Fery Kurniawan. 2023. ANALYSIS OF COASTLINE CHANGES AND ECOLOGICAL RESILIENCE IN TANGERANG COASTAL AREA, BANTEN PROVINCE.  J. </a:t>
            </a:r>
            <a:r>
              <a:rPr lang="en-US" sz="1800" dirty="0" err="1">
                <a:effectLst/>
                <a:latin typeface="Times New Roman" panose="02020603050405020304" pitchFamily="18" charset="0"/>
                <a:ea typeface="Times New Roman" panose="02020603050405020304" pitchFamily="18" charset="0"/>
              </a:rPr>
              <a:t>Ilmu</a:t>
            </a:r>
            <a:r>
              <a:rPr lang="en-US" sz="1800" dirty="0">
                <a:effectLst/>
                <a:latin typeface="Times New Roman" panose="02020603050405020304" pitchFamily="18" charset="0"/>
                <a:ea typeface="Times New Roman" panose="02020603050405020304" pitchFamily="18" charset="0"/>
              </a:rPr>
              <a:t> dan </a:t>
            </a:r>
            <a:r>
              <a:rPr lang="en-US" sz="1800" dirty="0" err="1">
                <a:effectLst/>
                <a:latin typeface="Times New Roman" panose="02020603050405020304" pitchFamily="18" charset="0"/>
                <a:ea typeface="Times New Roman" panose="02020603050405020304" pitchFamily="18" charset="0"/>
              </a:rPr>
              <a:t>Teknologi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Kelautan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Tropis</a:t>
            </a:r>
            <a:r>
              <a:rPr lang="en-US" sz="1800" dirty="0">
                <a:effectLst/>
                <a:latin typeface="Times New Roman" panose="02020603050405020304" pitchFamily="18" charset="0"/>
                <a:ea typeface="Times New Roman" panose="02020603050405020304" pitchFamily="18" charset="0"/>
              </a:rPr>
              <a:t>, 15(3): 283-300. DOI: </a:t>
            </a:r>
            <a:r>
              <a:rPr lang="en-US" sz="1800" u="sng" dirty="0">
                <a:solidFill>
                  <a:srgbClr val="0563C1"/>
                </a:solidFill>
                <a:effectLst/>
                <a:latin typeface="Times New Roman" panose="02020603050405020304" pitchFamily="18" charset="0"/>
                <a:ea typeface="Times New Roman" panose="02020603050405020304" pitchFamily="18" charset="0"/>
                <a:hlinkClick r:id="rId7"/>
              </a:rPr>
              <a:t>https://doi.org/10.29244/jitkt.v15i3.42885</a:t>
            </a:r>
            <a:endParaRPr lang="en-ID"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228600" algn="l"/>
              </a:tabLst>
            </a:pPr>
            <a:r>
              <a:rPr lang="en-US" sz="1800" dirty="0">
                <a:effectLst/>
                <a:latin typeface="Times New Roman" panose="02020603050405020304" pitchFamily="18" charset="0"/>
                <a:ea typeface="Times New Roman" panose="02020603050405020304" pitchFamily="18" charset="0"/>
              </a:rPr>
              <a:t>Amanah </a:t>
            </a:r>
            <a:r>
              <a:rPr lang="en-US" sz="1800" dirty="0" err="1">
                <a:effectLst/>
                <a:latin typeface="Times New Roman" panose="02020603050405020304" pitchFamily="18" charset="0"/>
                <a:ea typeface="Times New Roman" panose="02020603050405020304" pitchFamily="18" charset="0"/>
              </a:rPr>
              <a:t>Zakiah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Yonvitner</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 Damar</a:t>
            </a:r>
            <a:r>
              <a:rPr lang="en-US" sz="1800" dirty="0">
                <a:effectLst/>
                <a:latin typeface="Times New Roman" panose="02020603050405020304" pitchFamily="18" charset="0"/>
                <a:ea typeface="Times New Roman" panose="02020603050405020304" pitchFamily="18" charset="0"/>
              </a:rPr>
              <a:t>. 2023. TEMPORAL AND SPATIAL DYNAMICS OF PHOSPHATE (PO4-P) AND NITRATE (NO3-N) AS WATER PRODUCTIVITY INDICATORS IN JAKARTA BAY.  COJ (Coastal and Ocean Journal) Vol. 7, No. 1, </a:t>
            </a:r>
            <a:r>
              <a:rPr lang="en-US" sz="1800" dirty="0" err="1">
                <a:effectLst/>
                <a:latin typeface="Times New Roman" panose="02020603050405020304" pitchFamily="18" charset="0"/>
                <a:ea typeface="Times New Roman" panose="02020603050405020304" pitchFamily="18" charset="0"/>
              </a:rPr>
              <a:t>Juni</a:t>
            </a:r>
            <a:r>
              <a:rPr lang="en-US" sz="1800" dirty="0">
                <a:effectLst/>
                <a:latin typeface="Times New Roman" panose="02020603050405020304" pitchFamily="18" charset="0"/>
                <a:ea typeface="Times New Roman" panose="02020603050405020304" pitchFamily="18" charset="0"/>
              </a:rPr>
              <a:t> 2023 : 42 – 51</a:t>
            </a:r>
            <a:endParaRPr lang="en-ID"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228600" algn="l"/>
              </a:tabLst>
            </a:pPr>
            <a:r>
              <a:rPr lang="en-US" sz="1800" b="1" dirty="0">
                <a:effectLst/>
                <a:latin typeface="Times New Roman" panose="02020603050405020304" pitchFamily="18" charset="0"/>
                <a:ea typeface="Times New Roman" panose="02020603050405020304" pitchFamily="18" charset="0"/>
              </a:rPr>
              <a:t>A. Damar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Sigid</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Haryadi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Isdahartati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Novit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Ricardi</a:t>
            </a:r>
            <a:r>
              <a:rPr lang="en-US" sz="1800" dirty="0">
                <a:effectLst/>
                <a:latin typeface="Times New Roman" panose="02020603050405020304" pitchFamily="18" charset="0"/>
                <a:ea typeface="Times New Roman" panose="02020603050405020304" pitchFamily="18" charset="0"/>
              </a:rPr>
              <a:t>, Cristine Ingrid </a:t>
            </a:r>
            <a:r>
              <a:rPr lang="en-US" sz="1800" dirty="0" err="1">
                <a:effectLst/>
                <a:latin typeface="Times New Roman" panose="02020603050405020304" pitchFamily="18" charset="0"/>
                <a:ea typeface="Times New Roman" panose="02020603050405020304" pitchFamily="18" charset="0"/>
              </a:rPr>
              <a:t>Narcise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Dedah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Herlina</a:t>
            </a:r>
            <a:r>
              <a:rPr lang="en-US" sz="1800" dirty="0">
                <a:effectLst/>
                <a:latin typeface="Times New Roman" panose="02020603050405020304" pitchFamily="18" charset="0"/>
                <a:ea typeface="Times New Roman" panose="02020603050405020304" pitchFamily="18" charset="0"/>
              </a:rPr>
              <a:t>, Tatang Kurniawan, and </a:t>
            </a:r>
            <a:r>
              <a:rPr lang="en-US" sz="1800" dirty="0" err="1">
                <a:effectLst/>
                <a:latin typeface="Times New Roman" panose="02020603050405020304" pitchFamily="18" charset="0"/>
                <a:ea typeface="Times New Roman" panose="02020603050405020304" pitchFamily="18" charset="0"/>
              </a:rPr>
              <a:t>Rasyad</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Muhara</a:t>
            </a:r>
            <a:r>
              <a:rPr lang="en-US" sz="1800" dirty="0">
                <a:effectLst/>
                <a:latin typeface="Times New Roman" panose="02020603050405020304" pitchFamily="18" charset="0"/>
                <a:ea typeface="Times New Roman" panose="02020603050405020304" pitchFamily="18" charset="0"/>
              </a:rPr>
              <a:t>. 2024.  Pollution Loads of the </a:t>
            </a:r>
            <a:r>
              <a:rPr lang="en-US" sz="1800" dirty="0" err="1">
                <a:effectLst/>
                <a:latin typeface="Times New Roman" panose="02020603050405020304" pitchFamily="18" charset="0"/>
                <a:ea typeface="Times New Roman" panose="02020603050405020304" pitchFamily="18" charset="0"/>
              </a:rPr>
              <a:t>Cipanyairan</a:t>
            </a:r>
            <a:r>
              <a:rPr lang="en-US" sz="1800" dirty="0">
                <a:effectLst/>
                <a:latin typeface="Times New Roman" panose="02020603050405020304" pitchFamily="18" charset="0"/>
                <a:ea typeface="Times New Roman" panose="02020603050405020304" pitchFamily="18" charset="0"/>
              </a:rPr>
              <a:t> and </a:t>
            </a:r>
            <a:r>
              <a:rPr lang="en-US" sz="1800" dirty="0" err="1">
                <a:effectLst/>
                <a:latin typeface="Times New Roman" panose="02020603050405020304" pitchFamily="18" charset="0"/>
                <a:ea typeface="Times New Roman" panose="02020603050405020304" pitchFamily="18" charset="0"/>
              </a:rPr>
              <a:t>Cipalabuan</a:t>
            </a:r>
            <a:r>
              <a:rPr lang="en-US" sz="1800" dirty="0">
                <a:effectLst/>
                <a:latin typeface="Times New Roman" panose="02020603050405020304" pitchFamily="18" charset="0"/>
                <a:ea typeface="Times New Roman" panose="02020603050405020304" pitchFamily="18" charset="0"/>
              </a:rPr>
              <a:t> Rivers : Part of the </a:t>
            </a:r>
            <a:r>
              <a:rPr lang="en-US" sz="1800" dirty="0" err="1">
                <a:effectLst/>
                <a:latin typeface="Times New Roman" panose="02020603050405020304" pitchFamily="18" charset="0"/>
                <a:ea typeface="Times New Roman" panose="02020603050405020304" pitchFamily="18" charset="0"/>
              </a:rPr>
              <a:t>Sukabumi</a:t>
            </a:r>
            <a:r>
              <a:rPr lang="en-US" sz="1800" dirty="0">
                <a:effectLst/>
                <a:latin typeface="Times New Roman" panose="02020603050405020304" pitchFamily="18" charset="0"/>
                <a:ea typeface="Times New Roman" panose="02020603050405020304" pitchFamily="18" charset="0"/>
              </a:rPr>
              <a:t> Regency ICM’s Coastal Pollution Management Programs. BIO Web of Conferences 92, 01017 (2024) https://doi.org/10.1051/bioconf/20249201017 </a:t>
            </a:r>
            <a:endParaRPr lang="en-ID"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228600" algn="l"/>
              </a:tabLst>
            </a:pPr>
            <a:r>
              <a:rPr lang="en-US" sz="1800" dirty="0" err="1">
                <a:effectLst/>
                <a:latin typeface="Times New Roman" panose="02020603050405020304" pitchFamily="18" charset="0"/>
                <a:ea typeface="Times New Roman" panose="02020603050405020304" pitchFamily="18" charset="0"/>
              </a:rPr>
              <a:t>Triyoni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Purbonegoro</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 Damar</a:t>
            </a:r>
            <a:r>
              <a:rPr lang="en-US" sz="1800" dirty="0">
                <a:effectLst/>
                <a:latin typeface="Times New Roman" panose="02020603050405020304" pitchFamily="18" charset="0"/>
                <a:ea typeface="Times New Roman" panose="02020603050405020304" pitchFamily="18" charset="0"/>
              </a:rPr>
              <a:t>, Etty </a:t>
            </a:r>
            <a:r>
              <a:rPr lang="en-US" sz="1800" dirty="0" err="1">
                <a:effectLst/>
                <a:latin typeface="Times New Roman" panose="02020603050405020304" pitchFamily="18" charset="0"/>
                <a:ea typeface="Times New Roman" panose="02020603050405020304" pitchFamily="18" charset="0"/>
              </a:rPr>
              <a:t>Riani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Nurlisa</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Butet</a:t>
            </a:r>
            <a:r>
              <a:rPr lang="en-US" sz="1800" dirty="0">
                <a:effectLst/>
                <a:latin typeface="Times New Roman" panose="02020603050405020304" pitchFamily="18" charset="0"/>
                <a:ea typeface="Times New Roman" panose="02020603050405020304" pitchFamily="18" charset="0"/>
              </a:rPr>
              <a:t>, Muhammad Reza , 12.</a:t>
            </a:r>
            <a:r>
              <a:rPr lang="en-US" sz="1800" i="1" dirty="0">
                <a:effectLst/>
                <a:latin typeface="Times New Roman" panose="02020603050405020304" pitchFamily="18" charset="0"/>
                <a:ea typeface="Times New Roman" panose="02020603050405020304" pitchFamily="18" charset="0"/>
              </a:rPr>
              <a:t>albus</a:t>
            </a:r>
            <a:r>
              <a:rPr lang="en-US" sz="1800" dirty="0">
                <a:effectLst/>
                <a:latin typeface="Times New Roman" panose="02020603050405020304" pitchFamily="18" charset="0"/>
                <a:ea typeface="Times New Roman" panose="02020603050405020304" pitchFamily="18" charset="0"/>
              </a:rPr>
              <a:t>) from downstream area of </a:t>
            </a:r>
            <a:r>
              <a:rPr lang="en-US" sz="1800" dirty="0" err="1">
                <a:effectLst/>
                <a:latin typeface="Times New Roman" panose="02020603050405020304" pitchFamily="18" charset="0"/>
                <a:ea typeface="Times New Roman" panose="02020603050405020304" pitchFamily="18" charset="0"/>
              </a:rPr>
              <a:t>Cisadane</a:t>
            </a:r>
            <a:r>
              <a:rPr lang="en-US" sz="1800" dirty="0">
                <a:effectLst/>
                <a:latin typeface="Times New Roman" panose="02020603050405020304" pitchFamily="18" charset="0"/>
                <a:ea typeface="Times New Roman" panose="02020603050405020304" pitchFamily="18" charset="0"/>
              </a:rPr>
              <a:t> River, Indonesia.  Environ </a:t>
            </a:r>
            <a:r>
              <a:rPr lang="en-US" sz="1800" dirty="0" err="1">
                <a:effectLst/>
                <a:latin typeface="Times New Roman" panose="02020603050405020304" pitchFamily="18" charset="0"/>
                <a:ea typeface="Times New Roman" panose="02020603050405020304" pitchFamily="18" charset="0"/>
              </a:rPr>
              <a:t>Monit</a:t>
            </a:r>
            <a:r>
              <a:rPr lang="en-US" sz="1800" dirty="0">
                <a:effectLst/>
                <a:latin typeface="Times New Roman" panose="02020603050405020304" pitchFamily="18" charset="0"/>
                <a:ea typeface="Times New Roman" panose="02020603050405020304" pitchFamily="18" charset="0"/>
              </a:rPr>
              <a:t> Assess (2024) 196:496 </a:t>
            </a:r>
            <a:r>
              <a:rPr lang="en-US" sz="1800" u="sng" dirty="0">
                <a:solidFill>
                  <a:srgbClr val="0563C1"/>
                </a:solidFill>
                <a:effectLst/>
                <a:latin typeface="Times New Roman" panose="02020603050405020304" pitchFamily="18" charset="0"/>
                <a:ea typeface="Times New Roman" panose="02020603050405020304" pitchFamily="18" charset="0"/>
                <a:hlinkClick r:id="rId8"/>
              </a:rPr>
              <a:t>https://doi.org/10.1007/s10661-024-12635-w</a:t>
            </a:r>
            <a:endParaRPr lang="en-ID" sz="1800"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228600" algn="l"/>
              </a:tabLst>
            </a:pPr>
            <a:r>
              <a:rPr lang="en-US" sz="1800" dirty="0" err="1">
                <a:effectLst/>
                <a:latin typeface="Times New Roman" panose="02020603050405020304" pitchFamily="18" charset="0"/>
                <a:ea typeface="Times New Roman" panose="02020603050405020304" pitchFamily="18" charset="0"/>
              </a:rPr>
              <a:t>Fajrin</a:t>
            </a:r>
            <a:r>
              <a:rPr lang="en-US" sz="1800" dirty="0">
                <a:effectLst/>
                <a:latin typeface="Times New Roman" panose="02020603050405020304" pitchFamily="18" charset="0"/>
                <a:ea typeface="Times New Roman" panose="02020603050405020304" pitchFamily="18" charset="0"/>
              </a:rPr>
              <a:t>, E.R.,  </a:t>
            </a:r>
            <a:r>
              <a:rPr lang="en-US" sz="1800" b="1" dirty="0">
                <a:effectLst/>
                <a:latin typeface="Times New Roman" panose="02020603050405020304" pitchFamily="18" charset="0"/>
                <a:ea typeface="Times New Roman" panose="02020603050405020304" pitchFamily="18" charset="0"/>
              </a:rPr>
              <a:t>A. Damar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Taryono</a:t>
            </a:r>
            <a:r>
              <a:rPr lang="en-US" sz="1800" dirty="0">
                <a:effectLst/>
                <a:latin typeface="Times New Roman" panose="02020603050405020304" pitchFamily="18" charset="0"/>
                <a:ea typeface="Times New Roman" panose="02020603050405020304" pitchFamily="18" charset="0"/>
              </a:rPr>
              <a:t>. 2024.  Marine Debris Pollution and Its Impact on the Mangrove Ecosystem (Case Study: </a:t>
            </a:r>
            <a:r>
              <a:rPr lang="en-US" sz="1800" dirty="0" err="1">
                <a:effectLst/>
                <a:latin typeface="Times New Roman" panose="02020603050405020304" pitchFamily="18" charset="0"/>
                <a:ea typeface="Times New Roman" panose="02020603050405020304" pitchFamily="18" charset="0"/>
              </a:rPr>
              <a:t>Karimunjawa</a:t>
            </a:r>
            <a:r>
              <a:rPr lang="en-US" sz="1800" dirty="0">
                <a:effectLst/>
                <a:latin typeface="Times New Roman" panose="02020603050405020304" pitchFamily="18" charset="0"/>
                <a:ea typeface="Times New Roman" panose="02020603050405020304" pitchFamily="18" charset="0"/>
              </a:rPr>
              <a:t> Island and </a:t>
            </a:r>
            <a:r>
              <a:rPr lang="en-US" sz="1800" dirty="0" err="1">
                <a:effectLst/>
                <a:latin typeface="Times New Roman" panose="02020603050405020304" pitchFamily="18" charset="0"/>
                <a:ea typeface="Times New Roman" panose="02020603050405020304" pitchFamily="18" charset="0"/>
              </a:rPr>
              <a:t>Kemujan</a:t>
            </a:r>
            <a:r>
              <a:rPr lang="en-US" sz="1800" dirty="0">
                <a:effectLst/>
                <a:latin typeface="Times New Roman" panose="02020603050405020304" pitchFamily="18" charset="0"/>
                <a:ea typeface="Times New Roman" panose="02020603050405020304" pitchFamily="18" charset="0"/>
              </a:rPr>
              <a:t> Island, Indonesia). Journal of Natural Resources and Environmental Management, 1,3: 516-524. </a:t>
            </a:r>
            <a:r>
              <a:rPr lang="en-ID" sz="1800" u="sng" dirty="0">
                <a:solidFill>
                  <a:srgbClr val="0563C1"/>
                </a:solidFill>
                <a:effectLst/>
                <a:latin typeface="Times New Roman" panose="02020603050405020304" pitchFamily="18" charset="0"/>
                <a:ea typeface="Times New Roman" panose="02020603050405020304" pitchFamily="18" charset="0"/>
                <a:hlinkClick r:id="rId9"/>
              </a:rPr>
              <a:t>http://dx.doi.org/10.29244/jpsl.14.3.516</a:t>
            </a:r>
            <a:endParaRPr lang="en-ID" sz="1800" u="sng" dirty="0">
              <a:solidFill>
                <a:srgbClr val="0563C1"/>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228600" algn="l"/>
              </a:tabLst>
            </a:pPr>
            <a:r>
              <a:rPr lang="en-ID" sz="1800" dirty="0" err="1">
                <a:effectLst/>
                <a:latin typeface="Times New Roman" panose="02020603050405020304" pitchFamily="18" charset="0"/>
                <a:ea typeface="Times New Roman" panose="02020603050405020304" pitchFamily="18" charset="0"/>
              </a:rPr>
              <a:t>Apriadi</a:t>
            </a:r>
            <a:r>
              <a:rPr lang="en-ID" sz="1800" dirty="0">
                <a:effectLst/>
                <a:latin typeface="Times New Roman" panose="02020603050405020304" pitchFamily="18" charset="0"/>
                <a:ea typeface="Times New Roman" panose="02020603050405020304" pitchFamily="18" charset="0"/>
              </a:rPr>
              <a:t>, Tri &amp; Melani, </a:t>
            </a:r>
            <a:r>
              <a:rPr lang="en-ID" sz="1800" dirty="0" err="1">
                <a:effectLst/>
                <a:latin typeface="Times New Roman" panose="02020603050405020304" pitchFamily="18" charset="0"/>
                <a:ea typeface="Times New Roman" panose="02020603050405020304" pitchFamily="18" charset="0"/>
              </a:rPr>
              <a:t>Winny</a:t>
            </a:r>
            <a:r>
              <a:rPr lang="en-ID" sz="1800" dirty="0">
                <a:effectLst/>
                <a:latin typeface="Times New Roman" panose="02020603050405020304" pitchFamily="18" charset="0"/>
                <a:ea typeface="Times New Roman" panose="02020603050405020304" pitchFamily="18" charset="0"/>
              </a:rPr>
              <a:t> &amp; Zulfikar, Andi &amp; </a:t>
            </a:r>
            <a:r>
              <a:rPr lang="en-ID" sz="1800" dirty="0" err="1">
                <a:effectLst/>
                <a:latin typeface="Times New Roman" panose="02020603050405020304" pitchFamily="18" charset="0"/>
                <a:ea typeface="Times New Roman" panose="02020603050405020304" pitchFamily="18" charset="0"/>
              </a:rPr>
              <a:t>Sabriyati</a:t>
            </a:r>
            <a:r>
              <a:rPr lang="en-ID" sz="1800" dirty="0">
                <a:effectLst/>
                <a:latin typeface="Times New Roman" panose="02020603050405020304" pitchFamily="18" charset="0"/>
                <a:ea typeface="Times New Roman" panose="02020603050405020304" pitchFamily="18" charset="0"/>
              </a:rPr>
              <a:t>, Deni &amp; Muzammil, Wahyu &amp; </a:t>
            </a:r>
            <a:r>
              <a:rPr lang="en-ID" sz="1800" dirty="0" err="1">
                <a:effectLst/>
                <a:latin typeface="Times New Roman" panose="02020603050405020304" pitchFamily="18" charset="0"/>
                <a:ea typeface="Times New Roman" panose="02020603050405020304" pitchFamily="18" charset="0"/>
              </a:rPr>
              <a:t>Pasisingi</a:t>
            </a:r>
            <a:r>
              <a:rPr lang="en-ID" sz="1800" dirty="0">
                <a:effectLst/>
                <a:latin typeface="Times New Roman" panose="02020603050405020304" pitchFamily="18" charset="0"/>
                <a:ea typeface="Times New Roman" panose="02020603050405020304" pitchFamily="18" charset="0"/>
              </a:rPr>
              <a:t>, </a:t>
            </a:r>
            <a:r>
              <a:rPr lang="en-ID" sz="1800" dirty="0" err="1">
                <a:effectLst/>
                <a:latin typeface="Times New Roman" panose="02020603050405020304" pitchFamily="18" charset="0"/>
                <a:ea typeface="Times New Roman" panose="02020603050405020304" pitchFamily="18" charset="0"/>
              </a:rPr>
              <a:t>Nuralim</a:t>
            </a:r>
            <a:r>
              <a:rPr lang="en-ID" sz="1800" dirty="0">
                <a:effectLst/>
                <a:latin typeface="Times New Roman" panose="02020603050405020304" pitchFamily="18" charset="0"/>
                <a:ea typeface="Times New Roman" panose="02020603050405020304" pitchFamily="18" charset="0"/>
              </a:rPr>
              <a:t>. (2024). The presence of harmful algae in the coastal waters of </a:t>
            </a:r>
            <a:r>
              <a:rPr lang="en-ID" sz="1800" dirty="0" err="1">
                <a:effectLst/>
                <a:latin typeface="Times New Roman" panose="02020603050405020304" pitchFamily="18" charset="0"/>
                <a:ea typeface="Times New Roman" panose="02020603050405020304" pitchFamily="18" charset="0"/>
              </a:rPr>
              <a:t>Bintan</a:t>
            </a:r>
            <a:r>
              <a:rPr lang="en-ID" sz="1800" dirty="0">
                <a:effectLst/>
                <a:latin typeface="Times New Roman" panose="02020603050405020304" pitchFamily="18" charset="0"/>
                <a:ea typeface="Times New Roman" panose="02020603050405020304" pitchFamily="18" charset="0"/>
              </a:rPr>
              <a:t> Island, Riau Islands. </a:t>
            </a:r>
            <a:r>
              <a:rPr lang="en-ID" sz="1800" dirty="0" err="1">
                <a:effectLst/>
                <a:latin typeface="Times New Roman" panose="02020603050405020304" pitchFamily="18" charset="0"/>
                <a:ea typeface="Times New Roman" panose="02020603050405020304" pitchFamily="18" charset="0"/>
              </a:rPr>
              <a:t>Depik</a:t>
            </a:r>
            <a:r>
              <a:rPr lang="en-ID" sz="1800" dirty="0">
                <a:effectLst/>
                <a:latin typeface="Times New Roman" panose="02020603050405020304" pitchFamily="18" charset="0"/>
                <a:ea typeface="Times New Roman" panose="02020603050405020304" pitchFamily="18" charset="0"/>
              </a:rPr>
              <a:t>. 13. 32-38. 10.13170/depik.13.1.34135. </a:t>
            </a:r>
          </a:p>
          <a:p>
            <a:pPr marL="342900" lvl="0" indent="-342900" algn="just">
              <a:spcBef>
                <a:spcPts val="600"/>
              </a:spcBef>
              <a:spcAft>
                <a:spcPts val="0"/>
              </a:spcAft>
              <a:buFont typeface="+mj-lt"/>
              <a:buAutoNum type="arabicPeriod"/>
              <a:tabLst>
                <a:tab pos="228600" algn="l"/>
              </a:tabLst>
            </a:pPr>
            <a:r>
              <a:rPr lang="en-US" sz="1700" kern="100" dirty="0" err="1">
                <a:effectLst/>
                <a:latin typeface="Calibri" panose="020F0502020204030204" pitchFamily="34" charset="0"/>
                <a:ea typeface="Calibri" panose="020F0502020204030204" pitchFamily="34" charset="0"/>
                <a:cs typeface="Calibri" panose="020F0502020204030204" pitchFamily="34" charset="0"/>
              </a:rPr>
              <a:t>Hartuti</a:t>
            </a:r>
            <a:r>
              <a:rPr lang="en-US" sz="1700" kern="100" dirty="0">
                <a:effectLst/>
                <a:latin typeface="Calibri" panose="020F0502020204030204" pitchFamily="34" charset="0"/>
                <a:ea typeface="Calibri" panose="020F0502020204030204" pitchFamily="34" charset="0"/>
                <a:cs typeface="Calibri" panose="020F0502020204030204" pitchFamily="34" charset="0"/>
              </a:rPr>
              <a:t>, Maryani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Parwati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Ety</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Prayogo</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Teguh</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Sulma</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Sayidah</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Ibrahim, Andi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Afgatiani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Pingkan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Mayestika</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Wijaya, Agung &amp; Kusuma, Fajar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Herdanis</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Chatra</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Oil spill distribution analysis using multi sensor satellite data in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Batam-Bintan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and Karawang waters. 030036. 10.1063/5.0181687. </a:t>
            </a:r>
            <a:endParaRPr lang="en-US" sz="1700" b="1" kern="1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600"/>
              </a:spcBef>
              <a:spcAft>
                <a:spcPts val="0"/>
              </a:spcAft>
              <a:buFont typeface="+mj-lt"/>
              <a:buAutoNum type="arabicPeriod"/>
              <a:tabLst>
                <a:tab pos="228600" algn="l"/>
              </a:tabLst>
            </a:pPr>
            <a:r>
              <a:rPr lang="en-US" sz="1700" kern="100" dirty="0" err="1">
                <a:effectLst/>
                <a:latin typeface="Calibri" panose="020F0502020204030204" pitchFamily="34" charset="0"/>
                <a:ea typeface="Calibri" panose="020F0502020204030204" pitchFamily="34" charset="0"/>
                <a:cs typeface="Calibri" panose="020F0502020204030204" pitchFamily="34" charset="0"/>
              </a:rPr>
              <a:t>Nurrachmi</a:t>
            </a:r>
            <a:r>
              <a:rPr lang="en-US" sz="1700" kern="100" dirty="0">
                <a:effectLst/>
                <a:latin typeface="Calibri" panose="020F0502020204030204" pitchFamily="34" charset="0"/>
                <a:ea typeface="Calibri" panose="020F0502020204030204" pitchFamily="34" charset="0"/>
                <a:cs typeface="Calibri" panose="020F0502020204030204" pitchFamily="34" charset="0"/>
              </a:rPr>
              <a:t>, Irvina &amp; Amin,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Bintal</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Andini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Dilla</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Afriansyah</a:t>
            </a:r>
            <a:r>
              <a:rPr lang="en-US" sz="1700" kern="100" dirty="0">
                <a:effectLst/>
                <a:latin typeface="Calibri" panose="020F0502020204030204" pitchFamily="34" charset="0"/>
                <a:ea typeface="Calibri" panose="020F0502020204030204" pitchFamily="34" charset="0"/>
                <a:cs typeface="Calibri" panose="020F0502020204030204" pitchFamily="34" charset="0"/>
              </a:rPr>
              <a:t>, M.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Anadri</a:t>
            </a:r>
            <a:r>
              <a:rPr lang="en-US" sz="1700" kern="100" dirty="0">
                <a:effectLst/>
                <a:latin typeface="Calibri" panose="020F0502020204030204" pitchFamily="34" charset="0"/>
                <a:ea typeface="Calibri" panose="020F0502020204030204" pitchFamily="34" charset="0"/>
                <a:cs typeface="Calibri" panose="020F0502020204030204" pitchFamily="34" charset="0"/>
              </a:rPr>
              <a:t>, Rifqi. (2023). THE DISTRIBUTION AND ABUNDANCE OF TOXIC BENTHIC DINOFLAGELLATES IN MALANG RAPAT COASTAL WATERS OF BINTAN ISLAND, KEPULAUAN RIAU. Asian Journal of Aquatic Sciences. 6. 108-114. 10.31258/ajoas.6.1.108-114. </a:t>
            </a:r>
          </a:p>
          <a:p>
            <a:pPr marL="342900" lvl="0" indent="-342900" algn="just">
              <a:spcBef>
                <a:spcPts val="600"/>
              </a:spcBef>
              <a:spcAft>
                <a:spcPts val="0"/>
              </a:spcAft>
              <a:buFont typeface="+mj-lt"/>
              <a:buAutoNum type="arabicPeriod"/>
              <a:tabLst>
                <a:tab pos="228600" algn="l"/>
              </a:tabLst>
            </a:pPr>
            <a:r>
              <a:rPr lang="en-US" sz="1700" kern="100" dirty="0" err="1">
                <a:effectLst/>
                <a:latin typeface="Calibri" panose="020F0502020204030204" pitchFamily="34" charset="0"/>
                <a:ea typeface="Calibri" panose="020F0502020204030204" pitchFamily="34" charset="0"/>
                <a:cs typeface="Calibri" panose="020F0502020204030204" pitchFamily="34" charset="0"/>
              </a:rPr>
              <a:t>Zhuhendrik</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Zhuhendrik</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Kurnianingsih</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Fitri</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Okparizan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Okparizan</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Impact of Anchoring Management Policy Riau Island Province in Indonesia. International Journal of Social Service and Research. 3. 219-227. 10.46799/ijssr.v3i1.182. </a:t>
            </a:r>
          </a:p>
        </p:txBody>
      </p:sp>
    </p:spTree>
    <p:extLst>
      <p:ext uri="{BB962C8B-B14F-4D97-AF65-F5344CB8AC3E}">
        <p14:creationId xmlns:p14="http://schemas.microsoft.com/office/powerpoint/2010/main" val="83900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91A64-FB59-DC7C-FE9A-6D450B25D3AE}"/>
            </a:ext>
          </a:extLst>
        </p:cNvPr>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AEE82C71-65CB-A941-0522-41DF4A7A4791}"/>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74BEBBE6-F722-31F2-3942-80EBA1F6C46A}"/>
                </a:ext>
              </a:extLst>
            </p:cNvPr>
            <p:cNvPicPr preferRelativeResize="0"/>
            <p:nvPr/>
          </p:nvPicPr>
          <p:blipFill rotWithShape="1">
            <a:blip r:embed="rId3">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1B010A2E-A021-E0D4-05C5-3E6D27C0BC26}"/>
                </a:ext>
              </a:extLst>
            </p:cNvPr>
            <p:cNvPicPr preferRelativeResize="0"/>
            <p:nvPr/>
          </p:nvPicPr>
          <p:blipFill rotWithShape="1">
            <a:blip r:embed="rId4">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1B6A8B28-3FA7-3D11-43AF-C377BF9AFA27}"/>
                </a:ext>
              </a:extLst>
            </p:cNvPr>
            <p:cNvPicPr preferRelativeResize="0"/>
            <p:nvPr/>
          </p:nvPicPr>
          <p:blipFill rotWithShape="1">
            <a:blip r:embed="rId5">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F3F92D2F-3751-8647-2E7A-E986FC0979C3}"/>
                </a:ext>
              </a:extLst>
            </p:cNvPr>
            <p:cNvPicPr preferRelativeResize="0"/>
            <p:nvPr/>
          </p:nvPicPr>
          <p:blipFill rotWithShape="1">
            <a:blip r:embed="rId6">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B3ABA06D-E345-5FD2-8A09-5E6D0C60EE61}"/>
              </a:ext>
            </a:extLst>
          </p:cNvPr>
          <p:cNvSpPr txBox="1">
            <a:spLocks/>
          </p:cNvSpPr>
          <p:nvPr/>
        </p:nvSpPr>
        <p:spPr>
          <a:xfrm>
            <a:off x="2421924" y="119949"/>
            <a:ext cx="9562094"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accent1"/>
                </a:solidFill>
                <a:effectLst/>
                <a:uLnTx/>
                <a:uFillTx/>
                <a:latin typeface="+mn-lt"/>
                <a:ea typeface="+mj-ea"/>
                <a:cs typeface="+mj-cs"/>
              </a:rPr>
              <a:t>Updates on </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related activities &amp; achievements for 2023-2024 (following the 1</a:t>
            </a:r>
            <a:r>
              <a:rPr kumimoji="0" lang="en-US" sz="2800" b="1" i="0" u="none" strike="noStrike" kern="1200" cap="none" spc="0" normalizeH="0" baseline="30000" noProof="0" dirty="0">
                <a:ln>
                  <a:noFill/>
                </a:ln>
                <a:solidFill>
                  <a:schemeClr val="accent1"/>
                </a:solidFill>
                <a:effectLst/>
                <a:uLnTx/>
                <a:uFillTx/>
                <a:latin typeface="+mn-lt"/>
                <a:ea typeface="+mj-ea"/>
                <a:cs typeface="+mj-cs"/>
              </a:rPr>
              <a:t>st</a:t>
            </a:r>
            <a:r>
              <a:rPr kumimoji="0" lang="en-US" sz="2800" b="1" i="0" u="none" strike="noStrike" kern="1200" cap="none" spc="0" normalizeH="0" baseline="0" noProof="0" dirty="0">
                <a:ln>
                  <a:noFill/>
                </a:ln>
                <a:solidFill>
                  <a:schemeClr val="accent1"/>
                </a:solidFill>
                <a:effectLst/>
                <a:uLnTx/>
                <a:uFillTx/>
                <a:latin typeface="+mn-lt"/>
                <a:ea typeface="+mj-ea"/>
                <a:cs typeface="+mj-cs"/>
              </a:rPr>
              <a:t> RWG-</a:t>
            </a:r>
            <a:r>
              <a:rPr kumimoji="0" lang="en-US" sz="2800" b="1" i="0" u="none" strike="noStrike" kern="1200" cap="none" spc="0" normalizeH="0" baseline="0" noProof="0" dirty="0" err="1">
                <a:ln>
                  <a:noFill/>
                </a:ln>
                <a:solidFill>
                  <a:schemeClr val="accent1"/>
                </a:solidFill>
                <a:effectLst/>
                <a:uLnTx/>
                <a:uFillTx/>
                <a:latin typeface="+mn-lt"/>
                <a:ea typeface="+mj-ea"/>
                <a:cs typeface="+mj-cs"/>
              </a:rPr>
              <a:t>LbP</a:t>
            </a:r>
            <a:r>
              <a:rPr kumimoji="0" lang="en-US" sz="2800" b="1" i="0" u="none" strike="noStrike" kern="1200" cap="none" spc="0" normalizeH="0" baseline="0" noProof="0" dirty="0">
                <a:ln>
                  <a:noFill/>
                </a:ln>
                <a:solidFill>
                  <a:schemeClr val="accent1"/>
                </a:solidFill>
                <a:effectLst/>
                <a:uLnTx/>
                <a:uFillTx/>
                <a:latin typeface="+mn-lt"/>
                <a:ea typeface="+mj-ea"/>
                <a:cs typeface="+mj-cs"/>
              </a:rPr>
              <a:t> meeting)</a:t>
            </a:r>
          </a:p>
        </p:txBody>
      </p:sp>
      <p:sp>
        <p:nvSpPr>
          <p:cNvPr id="3" name="Content Placeholder 6">
            <a:extLst>
              <a:ext uri="{FF2B5EF4-FFF2-40B4-BE49-F238E27FC236}">
                <a16:creationId xmlns:a16="http://schemas.microsoft.com/office/drawing/2014/main" id="{868BC9D6-61EC-3559-B043-593D8B1FD681}"/>
              </a:ext>
            </a:extLst>
          </p:cNvPr>
          <p:cNvSpPr txBox="1">
            <a:spLocks/>
          </p:cNvSpPr>
          <p:nvPr/>
        </p:nvSpPr>
        <p:spPr>
          <a:xfrm>
            <a:off x="2421921" y="1050768"/>
            <a:ext cx="9562097" cy="5687283"/>
          </a:xfrm>
          <a:prstGeom prst="rect">
            <a:avLst/>
          </a:prstGeom>
          <a:solidFill>
            <a:srgbClr val="BDEEFF"/>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b="1" kern="100" dirty="0">
                <a:effectLst/>
                <a:latin typeface="Calibri" panose="020F0502020204030204" pitchFamily="34" charset="0"/>
                <a:ea typeface="Calibri" panose="020F0502020204030204" pitchFamily="34" charset="0"/>
                <a:cs typeface="Calibri" panose="020F0502020204030204" pitchFamily="34" charset="0"/>
              </a:rPr>
              <a:t>Research and Assessment</a:t>
            </a:r>
          </a:p>
          <a:p>
            <a:pPr marL="0" indent="0">
              <a:buClrTx/>
              <a:buNone/>
              <a:defRPr/>
            </a:pPr>
            <a:endParaRPr lang="en-US" sz="2000" b="1" kern="100" dirty="0">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10. Putri, A &amp; Kamila, Salsa. (2023). Overtaking Marine Pollution Issues for Sustainable Eco-Tourism in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Mapur</a:t>
            </a:r>
            <a:r>
              <a:rPr lang="en-US" sz="1700" kern="100" dirty="0">
                <a:effectLst/>
                <a:latin typeface="Calibri" panose="020F0502020204030204" pitchFamily="34" charset="0"/>
                <a:ea typeface="Calibri" panose="020F0502020204030204" pitchFamily="34" charset="0"/>
                <a:cs typeface="Calibri" panose="020F0502020204030204" pitchFamily="34" charset="0"/>
              </a:rPr>
              <a:t> Island. IOP Conference Series: Earth and Environmental Science. 1148. 012037. 10.1088/1755-1315/1148/1/012037.</a:t>
            </a: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11.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Syofyan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Syofirman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Suhaidi</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Purbaningrum</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Aulia</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The designation of special area in the Singapore Strait to solve the pollution due to the oil sludge discharge that affects to the coast of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Bintan</a:t>
            </a:r>
            <a:r>
              <a:rPr lang="en-US" sz="1700" kern="100" dirty="0">
                <a:effectLst/>
                <a:latin typeface="Calibri" panose="020F0502020204030204" pitchFamily="34" charset="0"/>
                <a:ea typeface="Calibri" panose="020F0502020204030204" pitchFamily="34" charset="0"/>
                <a:cs typeface="Calibri" panose="020F0502020204030204" pitchFamily="34" charset="0"/>
              </a:rPr>
              <a:t>, Indonesia In order to achieve marine and coastal sustainability. BIO Web of Conferences. 70. 10.1051/</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bioconf</a:t>
            </a:r>
            <a:r>
              <a:rPr lang="en-US" sz="1700" kern="100" dirty="0">
                <a:effectLst/>
                <a:latin typeface="Calibri" panose="020F0502020204030204" pitchFamily="34" charset="0"/>
                <a:ea typeface="Calibri" panose="020F0502020204030204" pitchFamily="34" charset="0"/>
                <a:cs typeface="Calibri" panose="020F0502020204030204" pitchFamily="34" charset="0"/>
              </a:rPr>
              <a:t>/20237002004. </a:t>
            </a:r>
            <a:endParaRPr lang="en-US" sz="1700" kern="100" dirty="0">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12.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Alsaleh</a:t>
            </a:r>
            <a:r>
              <a:rPr lang="en-US" sz="1700" kern="100" dirty="0">
                <a:effectLst/>
                <a:latin typeface="Calibri" panose="020F0502020204030204" pitchFamily="34" charset="0"/>
                <a:ea typeface="Calibri" panose="020F0502020204030204" pitchFamily="34" charset="0"/>
                <a:cs typeface="Calibri" panose="020F0502020204030204" pitchFamily="34" charset="0"/>
              </a:rPr>
              <a:t>, Mohd &amp; A.S., Abdul Rahim. (2024). What are the influence of fishery activities and their implication on marine water pollution? an empirical analysis. Environment, Development and Sustainability. 1-32. 10.1007/s10668-024-05561-x. </a:t>
            </a:r>
          </a:p>
          <a:p>
            <a:pPr marL="0" lvl="0" indent="0" algn="just">
              <a:spcBef>
                <a:spcPts val="600"/>
              </a:spcBef>
              <a:spcAft>
                <a:spcPts val="0"/>
              </a:spcAft>
              <a:buNone/>
              <a:tabLst>
                <a:tab pos="228600" algn="l"/>
              </a:tabLst>
            </a:pPr>
            <a:r>
              <a:rPr lang="en-US" sz="1700" kern="100" dirty="0">
                <a:latin typeface="Calibri" panose="020F0502020204030204" pitchFamily="34" charset="0"/>
                <a:ea typeface="Calibri" panose="020F0502020204030204" pitchFamily="34" charset="0"/>
                <a:cs typeface="Calibri" panose="020F0502020204030204" pitchFamily="34" charset="0"/>
              </a:rPr>
              <a:t>13.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Winanda</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Treza</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Amrivo</a:t>
            </a:r>
            <a:r>
              <a:rPr lang="en-US" sz="1700" kern="100" dirty="0">
                <a:effectLst/>
                <a:latin typeface="Calibri" panose="020F0502020204030204" pitchFamily="34" charset="0"/>
                <a:ea typeface="Calibri" panose="020F0502020204030204" pitchFamily="34" charset="0"/>
                <a:cs typeface="Calibri" panose="020F0502020204030204" pitchFamily="34" charset="0"/>
              </a:rPr>
              <a:t>, Viktor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Zulkarnain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Zulkarnain</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(2024). The Development Strategy Tourism in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Mapur</a:t>
            </a:r>
            <a:r>
              <a:rPr lang="en-US" sz="1700" kern="100" dirty="0">
                <a:effectLst/>
                <a:latin typeface="Calibri" panose="020F0502020204030204" pitchFamily="34" charset="0"/>
                <a:ea typeface="Calibri" panose="020F0502020204030204" pitchFamily="34" charset="0"/>
                <a:cs typeface="Calibri" panose="020F0502020204030204" pitchFamily="34" charset="0"/>
              </a:rPr>
              <a:t> Island Marine Conservation Area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Bintan</a:t>
            </a:r>
            <a:r>
              <a:rPr lang="en-US" sz="1700" kern="100" dirty="0">
                <a:effectLst/>
                <a:latin typeface="Calibri" panose="020F0502020204030204" pitchFamily="34" charset="0"/>
                <a:ea typeface="Calibri" panose="020F0502020204030204" pitchFamily="34" charset="0"/>
                <a:cs typeface="Calibri" panose="020F0502020204030204" pitchFamily="34" charset="0"/>
              </a:rPr>
              <a:t> Regency. Journal of Coastal and Ocean Sciences. 5. 39-44. 10.31258/jocos.5.1.39-44. </a:t>
            </a: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14.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Thahira</a:t>
            </a:r>
            <a:r>
              <a:rPr lang="en-US" sz="1700" kern="100" dirty="0">
                <a:effectLst/>
                <a:latin typeface="Calibri" panose="020F0502020204030204" pitchFamily="34" charset="0"/>
                <a:ea typeface="Calibri" panose="020F0502020204030204" pitchFamily="34" charset="0"/>
                <a:cs typeface="Calibri" panose="020F0502020204030204" pitchFamily="34" charset="0"/>
              </a:rPr>
              <a:t>, Atika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Daulay</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Zainul</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Ferdi,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Syofyan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Syofirman</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The strategy for the resolution of marine pollution on the northern coast of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Bintan</a:t>
            </a:r>
            <a:r>
              <a:rPr lang="en-US" sz="1700" kern="100" dirty="0">
                <a:effectLst/>
                <a:latin typeface="Calibri" panose="020F0502020204030204" pitchFamily="34" charset="0"/>
                <a:ea typeface="Calibri" panose="020F0502020204030204" pitchFamily="34" charset="0"/>
                <a:cs typeface="Calibri" panose="020F0502020204030204" pitchFamily="34" charset="0"/>
              </a:rPr>
              <a:t> Island Indonesia due to sludge oil with the principle of cooperation to realize the sustainable development goals. IOP Conference Series: Earth and Environmental Science. 1148. 012031. 10.1088/1755-1315/1148/1/012031. </a:t>
            </a:r>
            <a:endParaRPr lang="en-US" sz="1700" kern="100" dirty="0">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15. Nuraini, Lia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Suryadi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Suryadi</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Adhayanto</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Oksep</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Rani,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Marnia</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Sucipta</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Pery</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Hidayat</a:t>
            </a:r>
            <a:r>
              <a:rPr lang="en-US" sz="1700" kern="100" dirty="0">
                <a:effectLst/>
                <a:latin typeface="Calibri" panose="020F0502020204030204" pitchFamily="34" charset="0"/>
                <a:ea typeface="Calibri" panose="020F0502020204030204" pitchFamily="34" charset="0"/>
                <a:cs typeface="Calibri" panose="020F0502020204030204" pitchFamily="34" charset="0"/>
              </a:rPr>
              <a:t>, Muhammad. (2023). Application Of The Concept Of Eco Liability In Marine Pollution Due To Ship Accidents In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Batam</a:t>
            </a:r>
            <a:r>
              <a:rPr lang="en-US" sz="1700" kern="100" dirty="0">
                <a:effectLst/>
                <a:latin typeface="Calibri" panose="020F0502020204030204" pitchFamily="34" charset="0"/>
                <a:ea typeface="Calibri" panose="020F0502020204030204" pitchFamily="34" charset="0"/>
                <a:cs typeface="Calibri" panose="020F0502020204030204" pitchFamily="34" charset="0"/>
              </a:rPr>
              <a:t> Waters Indonesia. BIO Web of Conferences. 70. 10.1051/</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bioconf</a:t>
            </a:r>
            <a:r>
              <a:rPr lang="en-US" sz="1700" kern="100" dirty="0">
                <a:effectLst/>
                <a:latin typeface="Calibri" panose="020F0502020204030204" pitchFamily="34" charset="0"/>
                <a:ea typeface="Calibri" panose="020F0502020204030204" pitchFamily="34" charset="0"/>
                <a:cs typeface="Calibri" panose="020F0502020204030204" pitchFamily="34" charset="0"/>
              </a:rPr>
              <a:t>/20237004007. </a:t>
            </a: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16.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Thahira</a:t>
            </a:r>
            <a:r>
              <a:rPr lang="en-US" sz="1700" kern="100" dirty="0">
                <a:effectLst/>
                <a:latin typeface="Calibri" panose="020F0502020204030204" pitchFamily="34" charset="0"/>
                <a:ea typeface="Calibri" panose="020F0502020204030204" pitchFamily="34" charset="0"/>
                <a:cs typeface="Calibri" panose="020F0502020204030204" pitchFamily="34" charset="0"/>
              </a:rPr>
              <a:t>, Atika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Syofyan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Syofirman</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Daulay</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Zainul</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Ferdi,. (2023). The Outside of Port Limit (OPL) as a new maritime zone to overcome marine pollution due to oil sludge impacting the coast of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Bintan</a:t>
            </a:r>
            <a:r>
              <a:rPr lang="en-US" sz="1700" kern="100" dirty="0">
                <a:effectLst/>
                <a:latin typeface="Calibri" panose="020F0502020204030204" pitchFamily="34" charset="0"/>
                <a:ea typeface="Calibri" panose="020F0502020204030204" pitchFamily="34" charset="0"/>
                <a:cs typeface="Calibri" panose="020F0502020204030204" pitchFamily="34" charset="0"/>
              </a:rPr>
              <a:t>, Indonesia to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actualise</a:t>
            </a:r>
            <a:r>
              <a:rPr lang="en-US" sz="1700" kern="100" dirty="0">
                <a:effectLst/>
                <a:latin typeface="Calibri" panose="020F0502020204030204" pitchFamily="34" charset="0"/>
                <a:ea typeface="Calibri" panose="020F0502020204030204" pitchFamily="34" charset="0"/>
                <a:cs typeface="Calibri" panose="020F0502020204030204" pitchFamily="34" charset="0"/>
              </a:rPr>
              <a:t> sustainable development. BIO Web of Conferences. 70. 10.1051/</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bioconf</a:t>
            </a:r>
            <a:r>
              <a:rPr lang="en-US" sz="1700" kern="100" dirty="0">
                <a:effectLst/>
                <a:latin typeface="Calibri" panose="020F0502020204030204" pitchFamily="34" charset="0"/>
                <a:ea typeface="Calibri" panose="020F0502020204030204" pitchFamily="34" charset="0"/>
                <a:cs typeface="Calibri" panose="020F0502020204030204" pitchFamily="34" charset="0"/>
              </a:rPr>
              <a:t>/20237002001. </a:t>
            </a:r>
            <a:endParaRPr lang="en-US" sz="1700" kern="100" dirty="0">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17.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Pranyoto</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Pranyoto</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Development of an Integrated Public Policy Model for Combating Marine Pollution. International Journal of Multidisciplinary Research and Analysis. 6. 10.47191/</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ijmra</a:t>
            </a:r>
            <a:r>
              <a:rPr lang="en-US" sz="1700" kern="100" dirty="0">
                <a:effectLst/>
                <a:latin typeface="Calibri" panose="020F0502020204030204" pitchFamily="34" charset="0"/>
                <a:ea typeface="Calibri" panose="020F0502020204030204" pitchFamily="34" charset="0"/>
                <a:cs typeface="Calibri" panose="020F0502020204030204" pitchFamily="34" charset="0"/>
              </a:rPr>
              <a:t>/v6-i12-47. </a:t>
            </a: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18. Amelia,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Addela</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Putri, Faizah &amp; Widia,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Alkasiyah</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Fabiani</a:t>
            </a:r>
            <a:r>
              <a:rPr lang="en-US" sz="1700" kern="100" dirty="0">
                <a:effectLst/>
                <a:latin typeface="Calibri" panose="020F0502020204030204" pitchFamily="34" charset="0"/>
                <a:ea typeface="Calibri" panose="020F0502020204030204" pitchFamily="34" charset="0"/>
                <a:cs typeface="Calibri" panose="020F0502020204030204" pitchFamily="34" charset="0"/>
              </a:rPr>
              <a:t>, Verry. (2024). SYNTHESIS OF POROUS CARBON MATERIAL PROPYLENE MEDICAL MASK AS ADSORBENT HEAVY METAL IRON (Fe) IN WATER EX-TIN MINING BANGKA BELITUNG.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Jurnal</a:t>
            </a:r>
            <a:r>
              <a:rPr lang="en-US" sz="1700" kern="100" dirty="0">
                <a:effectLst/>
                <a:latin typeface="Calibri" panose="020F0502020204030204" pitchFamily="34" charset="0"/>
                <a:ea typeface="Calibri" panose="020F0502020204030204" pitchFamily="34" charset="0"/>
                <a:cs typeface="Calibri" panose="020F0502020204030204" pitchFamily="34" charset="0"/>
              </a:rPr>
              <a:t> Kimia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Riset</a:t>
            </a:r>
            <a:r>
              <a:rPr lang="en-US" sz="1700" kern="100" dirty="0">
                <a:effectLst/>
                <a:latin typeface="Calibri" panose="020F0502020204030204" pitchFamily="34" charset="0"/>
                <a:ea typeface="Calibri" panose="020F0502020204030204" pitchFamily="34" charset="0"/>
                <a:cs typeface="Calibri" panose="020F0502020204030204" pitchFamily="34" charset="0"/>
              </a:rPr>
              <a:t>. 9. 1-9. 10.20473/jkr.v9i1.50750. </a:t>
            </a:r>
            <a:endParaRPr lang="en-US" sz="1700" kern="100" dirty="0">
              <a:latin typeface="Calibri" panose="020F0502020204030204" pitchFamily="34" charset="0"/>
              <a:ea typeface="Calibri" panose="020F0502020204030204" pitchFamily="34" charset="0"/>
              <a:cs typeface="Calibri" panose="020F0502020204030204" pitchFamily="34" charset="0"/>
            </a:endParaRPr>
          </a:p>
          <a:p>
            <a:pPr marL="0" lvl="0" indent="0" algn="just">
              <a:spcBef>
                <a:spcPts val="600"/>
              </a:spcBef>
              <a:spcAft>
                <a:spcPts val="0"/>
              </a:spcAft>
              <a:buNone/>
              <a:tabLst>
                <a:tab pos="228600" algn="l"/>
              </a:tabLst>
            </a:pPr>
            <a:r>
              <a:rPr lang="en-US" sz="1700" kern="100" dirty="0">
                <a:effectLst/>
                <a:latin typeface="Calibri" panose="020F0502020204030204" pitchFamily="34" charset="0"/>
                <a:ea typeface="Calibri" panose="020F0502020204030204" pitchFamily="34" charset="0"/>
                <a:cs typeface="Calibri" panose="020F0502020204030204" pitchFamily="34" charset="0"/>
              </a:rPr>
              <a:t>19.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Yusfaddillah</a:t>
            </a:r>
            <a:r>
              <a:rPr lang="en-US" sz="1700" kern="100" dirty="0">
                <a:effectLst/>
                <a:latin typeface="Calibri" panose="020F0502020204030204" pitchFamily="34" charset="0"/>
                <a:ea typeface="Calibri" panose="020F0502020204030204" pitchFamily="34" charset="0"/>
                <a:cs typeface="Calibri" panose="020F0502020204030204" pitchFamily="34" charset="0"/>
              </a:rPr>
              <a:t>, Anita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Saputri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Riski</a:t>
            </a:r>
            <a:r>
              <a:rPr lang="en-US" sz="1700" kern="100" dirty="0">
                <a:effectLst/>
                <a:latin typeface="Calibri" panose="020F0502020204030204" pitchFamily="34" charset="0"/>
                <a:ea typeface="Calibri" panose="020F0502020204030204" pitchFamily="34" charset="0"/>
                <a:cs typeface="Calibri" panose="020F0502020204030204" pitchFamily="34" charset="0"/>
              </a:rPr>
              <a:t>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Edelwis</a:t>
            </a:r>
            <a:r>
              <a:rPr lang="en-US" sz="1700" kern="100" dirty="0">
                <a:effectLst/>
                <a:latin typeface="Calibri" panose="020F0502020204030204" pitchFamily="34" charset="0"/>
                <a:ea typeface="Calibri" panose="020F0502020204030204" pitchFamily="34" charset="0"/>
                <a:cs typeface="Calibri" panose="020F0502020204030204" pitchFamily="34" charset="0"/>
              </a:rPr>
              <a:t>, Tri &amp;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Pardi</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Hilfi</a:t>
            </a:r>
            <a:r>
              <a:rPr lang="en-US" sz="1700" kern="100" dirty="0">
                <a:effectLst/>
                <a:latin typeface="Calibri" panose="020F0502020204030204" pitchFamily="34" charset="0"/>
                <a:ea typeface="Calibri" panose="020F0502020204030204" pitchFamily="34" charset="0"/>
                <a:cs typeface="Calibri" panose="020F0502020204030204" pitchFamily="34" charset="0"/>
              </a:rPr>
              <a:t>. (2023). Heavy Metal Pollution in Indonesian Waters. BIO Web of Conferences. 79. 04001. 10.1051/</a:t>
            </a:r>
            <a:r>
              <a:rPr lang="en-US" sz="1700" kern="100" dirty="0" err="1">
                <a:effectLst/>
                <a:latin typeface="Calibri" panose="020F0502020204030204" pitchFamily="34" charset="0"/>
                <a:ea typeface="Calibri" panose="020F0502020204030204" pitchFamily="34" charset="0"/>
                <a:cs typeface="Calibri" panose="020F0502020204030204" pitchFamily="34" charset="0"/>
              </a:rPr>
              <a:t>bioconf</a:t>
            </a:r>
            <a:r>
              <a:rPr lang="en-US" sz="1700" kern="100" dirty="0">
                <a:effectLst/>
                <a:latin typeface="Calibri" panose="020F0502020204030204" pitchFamily="34" charset="0"/>
                <a:ea typeface="Calibri" panose="020F0502020204030204" pitchFamily="34" charset="0"/>
                <a:cs typeface="Calibri" panose="020F0502020204030204" pitchFamily="34" charset="0"/>
              </a:rPr>
              <a:t>/20237904001. </a:t>
            </a:r>
          </a:p>
          <a:p>
            <a:pPr marL="0" lvl="0" indent="0" algn="just">
              <a:spcBef>
                <a:spcPts val="600"/>
              </a:spcBef>
              <a:spcAft>
                <a:spcPts val="0"/>
              </a:spcAft>
              <a:buNone/>
              <a:tabLst>
                <a:tab pos="228600" algn="l"/>
              </a:tabLst>
            </a:pPr>
            <a:r>
              <a:rPr lang="en-US" sz="1700" kern="100" dirty="0">
                <a:latin typeface="Calibri" panose="020F0502020204030204" pitchFamily="34" charset="0"/>
                <a:ea typeface="Calibri" panose="020F0502020204030204" pitchFamily="34" charset="0"/>
                <a:cs typeface="Calibri" panose="020F0502020204030204" pitchFamily="34" charset="0"/>
              </a:rPr>
              <a:t>………</a:t>
            </a:r>
            <a:r>
              <a:rPr lang="en-US" sz="1700" kern="100" dirty="0">
                <a:effectLst/>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09408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Calibri" panose="020F0502020204030204" pitchFamily="34" charset="0"/>
              </a:rPr>
              <a:t>Monitoring status and trends of changes, specially </a:t>
            </a:r>
            <a:r>
              <a:rPr lang="en-US" sz="2800" dirty="0">
                <a:latin typeface="Calibri" panose="020F0502020204030204" pitchFamily="34" charset="0"/>
                <a:ea typeface="Calibri" panose="020F0502020204030204" pitchFamily="34" charset="0"/>
                <a:cs typeface="Calibri" panose="020F0502020204030204" pitchFamily="34" charset="0"/>
              </a:rPr>
              <a:t>in the identified hot spots and monitoring stations</a:t>
            </a: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b="1" kern="100" dirty="0">
                <a:solidFill>
                  <a:schemeClr val="accent1"/>
                </a:solidFill>
                <a:latin typeface="Calibri" panose="020F0502020204030204" pitchFamily="34" charset="0"/>
                <a:ea typeface="Calibri" panose="020F0502020204030204" pitchFamily="34" charset="0"/>
                <a:cs typeface="Calibri" panose="020F0502020204030204" pitchFamily="34" charset="0"/>
              </a:rPr>
              <a:t>Marine Water Quality Index</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D122B973-FF54-2DFD-3E9A-354596BAA968}"/>
              </a:ext>
            </a:extLst>
          </p:cNvPr>
          <p:cNvGraphicFramePr>
            <a:graphicFrameLocks noGrp="1"/>
          </p:cNvGraphicFramePr>
          <p:nvPr>
            <p:extLst>
              <p:ext uri="{D42A27DB-BD31-4B8C-83A1-F6EECF244321}">
                <p14:modId xmlns:p14="http://schemas.microsoft.com/office/powerpoint/2010/main" val="3610697916"/>
              </p:ext>
            </p:extLst>
          </p:nvPr>
        </p:nvGraphicFramePr>
        <p:xfrm>
          <a:off x="3089645" y="2509863"/>
          <a:ext cx="6435356" cy="1534911"/>
        </p:xfrm>
        <a:graphic>
          <a:graphicData uri="http://schemas.openxmlformats.org/drawingml/2006/table">
            <a:tbl>
              <a:tblPr/>
              <a:tblGrid>
                <a:gridCol w="279479">
                  <a:extLst>
                    <a:ext uri="{9D8B030D-6E8A-4147-A177-3AD203B41FA5}">
                      <a16:colId xmlns:a16="http://schemas.microsoft.com/office/drawing/2014/main" val="1324493948"/>
                    </a:ext>
                  </a:extLst>
                </a:gridCol>
                <a:gridCol w="2832041">
                  <a:extLst>
                    <a:ext uri="{9D8B030D-6E8A-4147-A177-3AD203B41FA5}">
                      <a16:colId xmlns:a16="http://schemas.microsoft.com/office/drawing/2014/main" val="407464510"/>
                    </a:ext>
                  </a:extLst>
                </a:gridCol>
                <a:gridCol w="656016">
                  <a:extLst>
                    <a:ext uri="{9D8B030D-6E8A-4147-A177-3AD203B41FA5}">
                      <a16:colId xmlns:a16="http://schemas.microsoft.com/office/drawing/2014/main" val="2738333926"/>
                    </a:ext>
                  </a:extLst>
                </a:gridCol>
                <a:gridCol w="637793">
                  <a:extLst>
                    <a:ext uri="{9D8B030D-6E8A-4147-A177-3AD203B41FA5}">
                      <a16:colId xmlns:a16="http://schemas.microsoft.com/office/drawing/2014/main" val="3249654181"/>
                    </a:ext>
                  </a:extLst>
                </a:gridCol>
                <a:gridCol w="701573">
                  <a:extLst>
                    <a:ext uri="{9D8B030D-6E8A-4147-A177-3AD203B41FA5}">
                      <a16:colId xmlns:a16="http://schemas.microsoft.com/office/drawing/2014/main" val="2525612892"/>
                    </a:ext>
                  </a:extLst>
                </a:gridCol>
                <a:gridCol w="664227">
                  <a:extLst>
                    <a:ext uri="{9D8B030D-6E8A-4147-A177-3AD203B41FA5}">
                      <a16:colId xmlns:a16="http://schemas.microsoft.com/office/drawing/2014/main" val="2309588921"/>
                    </a:ext>
                  </a:extLst>
                </a:gridCol>
                <a:gridCol w="664227">
                  <a:extLst>
                    <a:ext uri="{9D8B030D-6E8A-4147-A177-3AD203B41FA5}">
                      <a16:colId xmlns:a16="http://schemas.microsoft.com/office/drawing/2014/main" val="2779593063"/>
                    </a:ext>
                  </a:extLst>
                </a:gridCol>
              </a:tblGrid>
              <a:tr h="141916">
                <a:tc>
                  <a:txBody>
                    <a:bodyPr/>
                    <a:lstStyle/>
                    <a:p>
                      <a:pPr algn="ctr" fontAlgn="ctr"/>
                      <a:r>
                        <a:rPr lang="en-ID" sz="1400" b="1" i="0" u="none" strike="noStrike" dirty="0">
                          <a:solidFill>
                            <a:srgbClr val="000000"/>
                          </a:solidFill>
                          <a:effectLst/>
                          <a:latin typeface="Calibri" panose="020F0502020204030204" pitchFamily="34" charset="0"/>
                        </a:rPr>
                        <a:t>No</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dirty="0">
                          <a:solidFill>
                            <a:srgbClr val="000000"/>
                          </a:solidFill>
                          <a:effectLst/>
                          <a:latin typeface="Calibri" panose="020F0502020204030204" pitchFamily="34" charset="0"/>
                        </a:rPr>
                        <a:t>Province</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dirty="0">
                          <a:solidFill>
                            <a:srgbClr val="000000"/>
                          </a:solidFill>
                          <a:effectLst/>
                          <a:latin typeface="Calibri" panose="020F0502020204030204" pitchFamily="34" charset="0"/>
                        </a:rPr>
                        <a:t>2019</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a:solidFill>
                            <a:srgbClr val="000000"/>
                          </a:solidFill>
                          <a:effectLst/>
                          <a:latin typeface="Calibri" panose="020F0502020204030204" pitchFamily="34" charset="0"/>
                        </a:rPr>
                        <a:t>2020</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a:solidFill>
                            <a:srgbClr val="000000"/>
                          </a:solidFill>
                          <a:effectLst/>
                          <a:latin typeface="Calibri" panose="020F0502020204030204" pitchFamily="34" charset="0"/>
                        </a:rPr>
                        <a:t>2021</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dirty="0">
                          <a:solidFill>
                            <a:srgbClr val="000000"/>
                          </a:solidFill>
                          <a:effectLst/>
                          <a:latin typeface="Calibri" panose="020F0502020204030204" pitchFamily="34" charset="0"/>
                        </a:rPr>
                        <a:t>2022</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ID" sz="1400" b="1" i="0" u="none" strike="noStrike" dirty="0">
                          <a:solidFill>
                            <a:srgbClr val="000000"/>
                          </a:solidFill>
                          <a:effectLst/>
                          <a:latin typeface="Calibri" panose="020F0502020204030204" pitchFamily="34" charset="0"/>
                        </a:rPr>
                        <a:t>2023</a:t>
                      </a:r>
                    </a:p>
                  </a:txBody>
                  <a:tcPr marL="5913" marR="5913" marT="591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39522207"/>
                  </a:ext>
                </a:extLst>
              </a:tr>
              <a:tr h="141916">
                <a:tc>
                  <a:txBody>
                    <a:bodyPr/>
                    <a:lstStyle/>
                    <a:p>
                      <a:pPr algn="r" fontAlgn="b"/>
                      <a:r>
                        <a:rPr lang="en-US" sz="1400" b="0" i="0" u="none" strike="noStrike" dirty="0">
                          <a:solidFill>
                            <a:srgbClr val="000000"/>
                          </a:solidFill>
                          <a:effectLst/>
                          <a:latin typeface="Calibri" panose="020F0502020204030204" pitchFamily="34" charset="0"/>
                        </a:rPr>
                        <a:t>1</a:t>
                      </a:r>
                      <a:endParaRPr lang="en-ID" sz="1400" b="0" i="0" u="none" strike="noStrike" dirty="0">
                        <a:solidFill>
                          <a:srgbClr val="000000"/>
                        </a:solidFill>
                        <a:effectLst/>
                        <a:latin typeface="Calibri" panose="020F0502020204030204" pitchFamily="34" charset="0"/>
                      </a:endParaRP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a:solidFill>
                            <a:srgbClr val="000000"/>
                          </a:solidFill>
                          <a:effectLst/>
                          <a:latin typeface="Calibri" panose="020F0502020204030204" pitchFamily="34" charset="0"/>
                        </a:rPr>
                        <a:t>Riau</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74.45</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71.97</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77.73</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83.95</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74.39</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5086221"/>
                  </a:ext>
                </a:extLst>
              </a:tr>
              <a:tr h="141916">
                <a:tc>
                  <a:txBody>
                    <a:bodyPr/>
                    <a:lstStyle/>
                    <a:p>
                      <a:pPr algn="r" fontAlgn="b"/>
                      <a:r>
                        <a:rPr lang="en-ID" sz="1400" b="0" i="0" u="none" strike="noStrike" dirty="0">
                          <a:solidFill>
                            <a:srgbClr val="000000"/>
                          </a:solidFill>
                          <a:effectLst/>
                          <a:latin typeface="Calibri" panose="020F0502020204030204" pitchFamily="34" charset="0"/>
                        </a:rPr>
                        <a:t>2</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a:solidFill>
                            <a:srgbClr val="000000"/>
                          </a:solidFill>
                          <a:effectLst/>
                          <a:latin typeface="Calibri" panose="020F0502020204030204" pitchFamily="34" charset="0"/>
                        </a:rPr>
                        <a:t>Jambi</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72.2</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79.58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83.58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81.67</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70.69</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37377212"/>
                  </a:ext>
                </a:extLst>
              </a:tr>
              <a:tr h="141916">
                <a:tc>
                  <a:txBody>
                    <a:bodyPr/>
                    <a:lstStyle/>
                    <a:p>
                      <a:pPr algn="r" fontAlgn="b"/>
                      <a:r>
                        <a:rPr lang="en-ID" sz="1400" b="0" i="0" u="none" strike="noStrike" dirty="0">
                          <a:solidFill>
                            <a:srgbClr val="000000"/>
                          </a:solidFill>
                          <a:effectLst/>
                          <a:latin typeface="Calibri" panose="020F0502020204030204" pitchFamily="34" charset="0"/>
                        </a:rPr>
                        <a:t>3</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a:solidFill>
                            <a:srgbClr val="000000"/>
                          </a:solidFill>
                          <a:effectLst/>
                          <a:latin typeface="Calibri" panose="020F0502020204030204" pitchFamily="34" charset="0"/>
                        </a:rPr>
                        <a:t>Sumatera Selatan</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71.58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63.75</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75.53</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81.03</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70.37</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21158364"/>
                  </a:ext>
                </a:extLst>
              </a:tr>
              <a:tr h="141916">
                <a:tc>
                  <a:txBody>
                    <a:bodyPr/>
                    <a:lstStyle/>
                    <a:p>
                      <a:pPr algn="r" fontAlgn="b"/>
                      <a:r>
                        <a:rPr lang="en-ID" sz="1400" b="0" i="0" u="none" strike="noStrike" dirty="0">
                          <a:solidFill>
                            <a:srgbClr val="000000"/>
                          </a:solidFill>
                          <a:effectLst/>
                          <a:latin typeface="Calibri" panose="020F0502020204030204" pitchFamily="34" charset="0"/>
                        </a:rPr>
                        <a:t>4</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err="1">
                          <a:solidFill>
                            <a:srgbClr val="000000"/>
                          </a:solidFill>
                          <a:effectLst/>
                          <a:latin typeface="Calibri" panose="020F0502020204030204" pitchFamily="34" charset="0"/>
                        </a:rPr>
                        <a:t>Kepulauan</a:t>
                      </a:r>
                      <a:r>
                        <a:rPr lang="en-ID" sz="1400" b="0" i="0" u="none" strike="noStrike" dirty="0">
                          <a:solidFill>
                            <a:srgbClr val="000000"/>
                          </a:solidFill>
                          <a:effectLst/>
                          <a:latin typeface="Calibri" panose="020F0502020204030204" pitchFamily="34" charset="0"/>
                        </a:rPr>
                        <a:t> Bangka Belitung</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67.56</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70.66</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82.71</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85.02</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82.57</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70705999"/>
                  </a:ext>
                </a:extLst>
              </a:tr>
              <a:tr h="212140">
                <a:tc>
                  <a:txBody>
                    <a:bodyPr/>
                    <a:lstStyle/>
                    <a:p>
                      <a:pPr algn="r" fontAlgn="b"/>
                      <a:r>
                        <a:rPr lang="en-ID" sz="1400" b="0" i="0" u="none" strike="noStrike" dirty="0">
                          <a:solidFill>
                            <a:srgbClr val="000000"/>
                          </a:solidFill>
                          <a:effectLst/>
                          <a:latin typeface="Calibri" panose="020F0502020204030204" pitchFamily="34" charset="0"/>
                        </a:rPr>
                        <a:t>5</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err="1">
                          <a:solidFill>
                            <a:srgbClr val="000000"/>
                          </a:solidFill>
                          <a:effectLst/>
                          <a:latin typeface="Calibri" panose="020F0502020204030204" pitchFamily="34" charset="0"/>
                        </a:rPr>
                        <a:t>Kepulauan</a:t>
                      </a:r>
                      <a:r>
                        <a:rPr lang="en-ID" sz="1400" b="0" i="0" u="none" strike="noStrike" dirty="0">
                          <a:solidFill>
                            <a:srgbClr val="000000"/>
                          </a:solidFill>
                          <a:effectLst/>
                          <a:latin typeface="Calibri" panose="020F0502020204030204" pitchFamily="34" charset="0"/>
                        </a:rPr>
                        <a:t> Riau</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81.09</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69.82</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75.68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85.56</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81.81</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87032354"/>
                  </a:ext>
                </a:extLst>
              </a:tr>
              <a:tr h="141916">
                <a:tc>
                  <a:txBody>
                    <a:bodyPr/>
                    <a:lstStyle/>
                    <a:p>
                      <a:pPr algn="r" fontAlgn="b"/>
                      <a:r>
                        <a:rPr lang="en-ID" sz="1400" b="0" i="0" u="none" strike="noStrike" dirty="0">
                          <a:solidFill>
                            <a:srgbClr val="000000"/>
                          </a:solidFill>
                          <a:effectLst/>
                          <a:latin typeface="Calibri" panose="020F0502020204030204" pitchFamily="34" charset="0"/>
                        </a:rPr>
                        <a:t>6</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n-ID" sz="1400" b="0" i="0" u="none" strike="noStrike" dirty="0">
                          <a:solidFill>
                            <a:srgbClr val="000000"/>
                          </a:solidFill>
                          <a:effectLst/>
                          <a:latin typeface="Calibri" panose="020F0502020204030204" pitchFamily="34" charset="0"/>
                        </a:rPr>
                        <a:t>DKI Jakarta</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61.59</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66.69</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75.18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80.08</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b"/>
                      <a:r>
                        <a:rPr lang="en-ID" sz="1400" b="0" i="0" u="none" strike="noStrike" dirty="0">
                          <a:solidFill>
                            <a:srgbClr val="000000"/>
                          </a:solidFill>
                          <a:effectLst/>
                          <a:latin typeface="Calibri" panose="020F0502020204030204" pitchFamily="34" charset="0"/>
                        </a:rPr>
                        <a:t>78.74</a:t>
                      </a:r>
                    </a:p>
                  </a:txBody>
                  <a:tcPr marL="5913" marR="5913" marT="591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73702205"/>
                  </a:ext>
                </a:extLst>
              </a:tr>
            </a:tbl>
          </a:graphicData>
        </a:graphic>
      </p:graphicFrame>
      <p:graphicFrame>
        <p:nvGraphicFramePr>
          <p:cNvPr id="5" name="Table 4">
            <a:extLst>
              <a:ext uri="{FF2B5EF4-FFF2-40B4-BE49-F238E27FC236}">
                <a16:creationId xmlns:a16="http://schemas.microsoft.com/office/drawing/2014/main" id="{70636959-FB27-4708-8E38-8BB7D8390D55}"/>
              </a:ext>
            </a:extLst>
          </p:cNvPr>
          <p:cNvGraphicFramePr>
            <a:graphicFrameLocks noGrp="1"/>
          </p:cNvGraphicFramePr>
          <p:nvPr>
            <p:extLst>
              <p:ext uri="{D42A27DB-BD31-4B8C-83A1-F6EECF244321}">
                <p14:modId xmlns:p14="http://schemas.microsoft.com/office/powerpoint/2010/main" val="2130861753"/>
              </p:ext>
            </p:extLst>
          </p:nvPr>
        </p:nvGraphicFramePr>
        <p:xfrm>
          <a:off x="3089645" y="4329188"/>
          <a:ext cx="4079876" cy="1482090"/>
        </p:xfrm>
        <a:graphic>
          <a:graphicData uri="http://schemas.openxmlformats.org/drawingml/2006/table">
            <a:tbl>
              <a:tblPr>
                <a:tableStyleId>{793D81CF-94F2-401A-BA57-92F5A7B2D0C5}</a:tableStyleId>
              </a:tblPr>
              <a:tblGrid>
                <a:gridCol w="2039938">
                  <a:extLst>
                    <a:ext uri="{9D8B030D-6E8A-4147-A177-3AD203B41FA5}">
                      <a16:colId xmlns:a16="http://schemas.microsoft.com/office/drawing/2014/main" val="3526428825"/>
                    </a:ext>
                  </a:extLst>
                </a:gridCol>
                <a:gridCol w="2039938">
                  <a:extLst>
                    <a:ext uri="{9D8B030D-6E8A-4147-A177-3AD203B41FA5}">
                      <a16:colId xmlns:a16="http://schemas.microsoft.com/office/drawing/2014/main" val="4184160846"/>
                    </a:ext>
                  </a:extLst>
                </a:gridCol>
              </a:tblGrid>
              <a:tr h="90412">
                <a:tc>
                  <a:txBody>
                    <a:bodyPr/>
                    <a:lstStyle/>
                    <a:p>
                      <a:pPr algn="ctr" fontAlgn="t"/>
                      <a:r>
                        <a:rPr lang="en-US" sz="1200" b="1" u="none" strike="noStrike" dirty="0">
                          <a:effectLst/>
                          <a:latin typeface="Calibri" panose="020F0502020204030204" pitchFamily="34" charset="0"/>
                          <a:ea typeface="Calibri" panose="020F0502020204030204" pitchFamily="34" charset="0"/>
                          <a:cs typeface="Calibri" panose="020F0502020204030204" pitchFamily="34" charset="0"/>
                        </a:rPr>
                        <a:t>Parameter for Water Quality Index</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Reasons for Determining Parameters</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1059350"/>
                  </a:ext>
                </a:extLst>
              </a:tr>
              <a:tr h="190500">
                <a:tc>
                  <a:txBody>
                    <a:bodyPr/>
                    <a:lstStyle/>
                    <a:p>
                      <a:pPr algn="ctr" fontAlgn="b"/>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Total Suspended Solid</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Associated with photosynthesis and aesthetics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2919908"/>
                  </a:ext>
                </a:extLst>
              </a:tr>
              <a:tr h="190500">
                <a:tc>
                  <a:txBody>
                    <a:bodyPr/>
                    <a:lstStyle/>
                    <a:p>
                      <a:pPr algn="ctr" fontAlgn="b"/>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Dissolved Oxygen</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Related to organic pollution, potential danger to biota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6552126"/>
                  </a:ext>
                </a:extLst>
              </a:tr>
              <a:tr h="190500">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Oil and Grease</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fontAlgn="b"/>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0732039"/>
                  </a:ext>
                </a:extLst>
              </a:tr>
              <a:tr h="190500">
                <a:tc>
                  <a:txBody>
                    <a:bodyPr/>
                    <a:lstStyle/>
                    <a:p>
                      <a:pPr algn="ctr" fontAlgn="b"/>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NH</a:t>
                      </a:r>
                      <a:r>
                        <a:rPr lang="en-US" sz="1100" u="none" strike="noStrike" baseline="-25000" dirty="0">
                          <a:effectLst/>
                          <a:latin typeface="Calibri" panose="020F0502020204030204" pitchFamily="34" charset="0"/>
                          <a:ea typeface="Calibri" panose="020F0502020204030204" pitchFamily="34" charset="0"/>
                          <a:cs typeface="Calibri" panose="020F0502020204030204" pitchFamily="34" charset="0"/>
                        </a:rPr>
                        <a:t>3</a:t>
                      </a:r>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-N (Ammonia)</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Toxic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8171451"/>
                  </a:ext>
                </a:extLst>
              </a:tr>
              <a:tr h="190500">
                <a:tc>
                  <a:txBody>
                    <a:bodyPr/>
                    <a:lstStyle/>
                    <a:p>
                      <a:pPr algn="ctr" fontAlgn="b"/>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PO</a:t>
                      </a:r>
                      <a:r>
                        <a:rPr lang="en-US" sz="1100" u="none" strike="noStrike" baseline="-25000" dirty="0">
                          <a:effectLst/>
                          <a:latin typeface="Calibri" panose="020F0502020204030204" pitchFamily="34" charset="0"/>
                          <a:ea typeface="Calibri" panose="020F0502020204030204" pitchFamily="34" charset="0"/>
                          <a:cs typeface="Calibri" panose="020F0502020204030204" pitchFamily="34" charset="0"/>
                        </a:rPr>
                        <a:t>4</a:t>
                      </a:r>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-P (</a:t>
                      </a:r>
                      <a:r>
                        <a:rPr lang="en-US" sz="1100" u="none" strike="noStrike" dirty="0" err="1">
                          <a:effectLst/>
                          <a:latin typeface="Calibri" panose="020F0502020204030204" pitchFamily="34" charset="0"/>
                          <a:ea typeface="Calibri" panose="020F0502020204030204" pitchFamily="34" charset="0"/>
                          <a:cs typeface="Calibri" panose="020F0502020204030204" pitchFamily="34" charset="0"/>
                        </a:rPr>
                        <a:t>Orthophospat</a:t>
                      </a:r>
                      <a:r>
                        <a:rPr lang="en-US" sz="1100" u="none" strike="noStrike" dirty="0">
                          <a:effectLst/>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Eutrofication</a:t>
                      </a: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potential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0053088"/>
                  </a:ext>
                </a:extLst>
              </a:tr>
            </a:tbl>
          </a:graphicData>
        </a:graphic>
      </p:graphicFrame>
      <p:graphicFrame>
        <p:nvGraphicFramePr>
          <p:cNvPr id="14" name="Table 13">
            <a:extLst>
              <a:ext uri="{FF2B5EF4-FFF2-40B4-BE49-F238E27FC236}">
                <a16:creationId xmlns:a16="http://schemas.microsoft.com/office/drawing/2014/main" id="{8C28A612-8BAA-42F4-A8ED-9849E17DFB0E}"/>
              </a:ext>
            </a:extLst>
          </p:cNvPr>
          <p:cNvGraphicFramePr>
            <a:graphicFrameLocks noGrp="1"/>
          </p:cNvGraphicFramePr>
          <p:nvPr>
            <p:extLst>
              <p:ext uri="{D42A27DB-BD31-4B8C-83A1-F6EECF244321}">
                <p14:modId xmlns:p14="http://schemas.microsoft.com/office/powerpoint/2010/main" val="1492712061"/>
              </p:ext>
            </p:extLst>
          </p:nvPr>
        </p:nvGraphicFramePr>
        <p:xfrm>
          <a:off x="7327315" y="4334026"/>
          <a:ext cx="4079877" cy="1144905"/>
        </p:xfrm>
        <a:graphic>
          <a:graphicData uri="http://schemas.openxmlformats.org/drawingml/2006/table">
            <a:tbl>
              <a:tblPr>
                <a:tableStyleId>{793D81CF-94F2-401A-BA57-92F5A7B2D0C5}</a:tableStyleId>
              </a:tblPr>
              <a:tblGrid>
                <a:gridCol w="606055">
                  <a:extLst>
                    <a:ext uri="{9D8B030D-6E8A-4147-A177-3AD203B41FA5}">
                      <a16:colId xmlns:a16="http://schemas.microsoft.com/office/drawing/2014/main" val="4050855554"/>
                    </a:ext>
                  </a:extLst>
                </a:gridCol>
                <a:gridCol w="1685925">
                  <a:extLst>
                    <a:ext uri="{9D8B030D-6E8A-4147-A177-3AD203B41FA5}">
                      <a16:colId xmlns:a16="http://schemas.microsoft.com/office/drawing/2014/main" val="3526428825"/>
                    </a:ext>
                  </a:extLst>
                </a:gridCol>
                <a:gridCol w="1787897">
                  <a:extLst>
                    <a:ext uri="{9D8B030D-6E8A-4147-A177-3AD203B41FA5}">
                      <a16:colId xmlns:a16="http://schemas.microsoft.com/office/drawing/2014/main" val="4184160846"/>
                    </a:ext>
                  </a:extLst>
                </a:gridCol>
              </a:tblGrid>
              <a:tr h="90412">
                <a:tc>
                  <a:txBody>
                    <a:bodyPr/>
                    <a:lstStyle/>
                    <a:p>
                      <a:pPr algn="ctr" fontAlgn="t"/>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200" b="1" u="none" strike="noStrike" dirty="0">
                          <a:effectLst/>
                          <a:latin typeface="Calibri" panose="020F0502020204030204" pitchFamily="34" charset="0"/>
                          <a:ea typeface="Calibri" panose="020F0502020204030204" pitchFamily="34" charset="0"/>
                          <a:cs typeface="Calibri" panose="020F0502020204030204" pitchFamily="34" charset="0"/>
                        </a:rPr>
                        <a:t>Category</a:t>
                      </a:r>
                      <a:endPar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Index Range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1059350"/>
                  </a:ext>
                </a:extLst>
              </a:tr>
              <a:tr h="190500">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Very Good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90 ≤ x ≤ 100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2919908"/>
                  </a:ext>
                </a:extLst>
              </a:tr>
              <a:tr h="190500">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Good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70 ≤ x &lt; 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6552126"/>
                  </a:ext>
                </a:extLst>
              </a:tr>
              <a:tr h="190500">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Medium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50 ≤ x &lt; 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0732039"/>
                  </a:ext>
                </a:extLst>
              </a:tr>
              <a:tr h="190500">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25 ≤ x &lt; 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8171451"/>
                  </a:ext>
                </a:extLst>
              </a:tr>
              <a:tr h="190500">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Very Bad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n-US" sz="11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0 ≤ x &lt; 25</a:t>
                      </a:r>
                      <a:endPar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0053088"/>
                  </a:ext>
                </a:extLst>
              </a:tr>
            </a:tbl>
          </a:graphicData>
        </a:graphic>
      </p:graphicFrame>
    </p:spTree>
    <p:extLst>
      <p:ext uri="{BB962C8B-B14F-4D97-AF65-F5344CB8AC3E}">
        <p14:creationId xmlns:p14="http://schemas.microsoft.com/office/powerpoint/2010/main" val="2516939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98;g2a7bee7e003_1_6">
            <a:extLst>
              <a:ext uri="{FF2B5EF4-FFF2-40B4-BE49-F238E27FC236}">
                <a16:creationId xmlns:a16="http://schemas.microsoft.com/office/drawing/2014/main" id="{5284F613-7C5B-9DD9-AF03-2E9E3F433FB5}"/>
              </a:ext>
            </a:extLst>
          </p:cNvPr>
          <p:cNvGrpSpPr/>
          <p:nvPr/>
        </p:nvGrpSpPr>
        <p:grpSpPr>
          <a:xfrm>
            <a:off x="0" y="0"/>
            <a:ext cx="2264127" cy="6858000"/>
            <a:chOff x="-5675" y="0"/>
            <a:chExt cx="2264127" cy="6858000"/>
          </a:xfrm>
        </p:grpSpPr>
        <p:pic>
          <p:nvPicPr>
            <p:cNvPr id="8" name="Google Shape;99;g2a7bee7e003_1_6">
              <a:extLst>
                <a:ext uri="{FF2B5EF4-FFF2-40B4-BE49-F238E27FC236}">
                  <a16:creationId xmlns:a16="http://schemas.microsoft.com/office/drawing/2014/main" id="{281324C7-BB81-3D76-BC38-1109B6FE087D}"/>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9" name="Google Shape;100;g2a7bee7e003_1_6">
              <a:extLst>
                <a:ext uri="{FF2B5EF4-FFF2-40B4-BE49-F238E27FC236}">
                  <a16:creationId xmlns:a16="http://schemas.microsoft.com/office/drawing/2014/main" id="{1967CF09-4BFB-A3C9-33D4-75351C8F625F}"/>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10" name="Google Shape;101;g2a7bee7e003_1_6">
              <a:extLst>
                <a:ext uri="{FF2B5EF4-FFF2-40B4-BE49-F238E27FC236}">
                  <a16:creationId xmlns:a16="http://schemas.microsoft.com/office/drawing/2014/main" id="{2505B342-59AA-919C-F0F9-61EB3AD1EF7F}"/>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11" name="Google Shape;102;g2a7bee7e003_1_6">
              <a:extLst>
                <a:ext uri="{FF2B5EF4-FFF2-40B4-BE49-F238E27FC236}">
                  <a16:creationId xmlns:a16="http://schemas.microsoft.com/office/drawing/2014/main" id="{2EAC8487-8F5F-26CF-11CC-C8123AF8F5E4}"/>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12" name="Title 5">
            <a:extLst>
              <a:ext uri="{FF2B5EF4-FFF2-40B4-BE49-F238E27FC236}">
                <a16:creationId xmlns:a16="http://schemas.microsoft.com/office/drawing/2014/main" id="{026F8B8F-2B92-CB82-FCFB-6B4B8BDABF4E}"/>
              </a:ext>
            </a:extLst>
          </p:cNvPr>
          <p:cNvSpPr txBox="1">
            <a:spLocks/>
          </p:cNvSpPr>
          <p:nvPr/>
        </p:nvSpPr>
        <p:spPr>
          <a:xfrm>
            <a:off x="2421924" y="136525"/>
            <a:ext cx="9562094" cy="798657"/>
          </a:xfrm>
          <a:prstGeom prst="rect">
            <a:avLst/>
          </a:prstGeom>
          <a:solidFill>
            <a:srgbClr val="BDEEFF"/>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Updates on </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related activities &amp; achievements for 2023-2024 (following the 1</a:t>
            </a:r>
            <a:r>
              <a:rPr kumimoji="0" lang="en-US" sz="2800" b="1" i="0" u="none" strike="noStrike" kern="1200" cap="none" spc="0" normalizeH="0" baseline="30000" noProof="0" dirty="0">
                <a:ln>
                  <a:noFill/>
                </a:ln>
                <a:solidFill>
                  <a:srgbClr val="4472C4"/>
                </a:solidFill>
                <a:effectLst/>
                <a:uLnTx/>
                <a:uFillTx/>
                <a:latin typeface="Arial"/>
                <a:ea typeface="+mj-ea"/>
                <a:cs typeface="Arial"/>
                <a:sym typeface="Arial"/>
              </a:rPr>
              <a:t>st</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RWG-</a:t>
            </a:r>
            <a:r>
              <a:rPr kumimoji="0" lang="en-US" sz="2800" b="1" i="0" u="none" strike="noStrike" kern="1200" cap="none" spc="0" normalizeH="0" baseline="0" noProof="0" dirty="0" err="1">
                <a:ln>
                  <a:noFill/>
                </a:ln>
                <a:solidFill>
                  <a:srgbClr val="4472C4"/>
                </a:solidFill>
                <a:effectLst/>
                <a:uLnTx/>
                <a:uFillTx/>
                <a:latin typeface="Arial"/>
                <a:ea typeface="+mj-ea"/>
                <a:cs typeface="Arial"/>
                <a:sym typeface="Arial"/>
              </a:rPr>
              <a:t>LbP</a:t>
            </a:r>
            <a:r>
              <a:rPr kumimoji="0" lang="en-US" sz="2800" b="1" i="0" u="none" strike="noStrike" kern="1200" cap="none" spc="0" normalizeH="0" baseline="0" noProof="0" dirty="0">
                <a:ln>
                  <a:noFill/>
                </a:ln>
                <a:solidFill>
                  <a:srgbClr val="4472C4"/>
                </a:solidFill>
                <a:effectLst/>
                <a:uLnTx/>
                <a:uFillTx/>
                <a:latin typeface="Arial"/>
                <a:ea typeface="+mj-ea"/>
                <a:cs typeface="Arial"/>
                <a:sym typeface="Arial"/>
              </a:rPr>
              <a:t> meeting)</a:t>
            </a:r>
          </a:p>
        </p:txBody>
      </p:sp>
      <p:sp>
        <p:nvSpPr>
          <p:cNvPr id="13" name="Content Placeholder 6">
            <a:extLst>
              <a:ext uri="{FF2B5EF4-FFF2-40B4-BE49-F238E27FC236}">
                <a16:creationId xmlns:a16="http://schemas.microsoft.com/office/drawing/2014/main" id="{BCDD3F98-05A8-04F4-A3C7-B6217BB94409}"/>
              </a:ext>
            </a:extLst>
          </p:cNvPr>
          <p:cNvSpPr txBox="1">
            <a:spLocks/>
          </p:cNvSpPr>
          <p:nvPr/>
        </p:nvSpPr>
        <p:spPr>
          <a:xfrm>
            <a:off x="2421921" y="1050768"/>
            <a:ext cx="9562097" cy="567070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Calibri" panose="020F0502020204030204" pitchFamily="34" charset="0"/>
              </a:rPr>
              <a:t>Monitoring status and trends of changes, specially </a:t>
            </a:r>
            <a:r>
              <a:rPr lang="en-US" sz="2800" dirty="0">
                <a:latin typeface="Calibri" panose="020F0502020204030204" pitchFamily="34" charset="0"/>
                <a:ea typeface="Calibri" panose="020F0502020204030204" pitchFamily="34" charset="0"/>
                <a:cs typeface="Calibri" panose="020F0502020204030204" pitchFamily="34" charset="0"/>
              </a:rPr>
              <a:t>in identified hot spots and monitoring stations</a:t>
            </a:r>
            <a:endParaRPr lang="en-US" kern="1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b="1" kern="100" dirty="0">
                <a:solidFill>
                  <a:schemeClr val="accent1"/>
                </a:solidFill>
                <a:latin typeface="Calibri" panose="020F0502020204030204" pitchFamily="34" charset="0"/>
                <a:ea typeface="Calibri" panose="020F0502020204030204" pitchFamily="34" charset="0"/>
                <a:cs typeface="Calibri" panose="020F0502020204030204" pitchFamily="34" charset="0"/>
              </a:rPr>
              <a:t>Marine Water Quality Monitoring Stations</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C9B5635-8E9E-480B-B62C-570A883EAEB3}"/>
              </a:ext>
            </a:extLst>
          </p:cNvPr>
          <p:cNvPicPr>
            <a:picLocks noChangeAspect="1"/>
          </p:cNvPicPr>
          <p:nvPr/>
        </p:nvPicPr>
        <p:blipFill>
          <a:blip r:embed="rId6"/>
          <a:stretch>
            <a:fillRect/>
          </a:stretch>
        </p:blipFill>
        <p:spPr>
          <a:xfrm>
            <a:off x="3092147" y="2233326"/>
            <a:ext cx="8221643" cy="4624674"/>
          </a:xfrm>
          <a:prstGeom prst="rect">
            <a:avLst/>
          </a:prstGeom>
        </p:spPr>
      </p:pic>
    </p:spTree>
    <p:extLst>
      <p:ext uri="{BB962C8B-B14F-4D97-AF65-F5344CB8AC3E}">
        <p14:creationId xmlns:p14="http://schemas.microsoft.com/office/powerpoint/2010/main" val="2371369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1" y="118335"/>
            <a:ext cx="9551336" cy="798657"/>
          </a:xfrm>
          <a:prstGeom prst="rect">
            <a:avLst/>
          </a:prstGeom>
          <a:solidFill>
            <a:srgbClr val="BDEE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b="1" dirty="0">
                <a:solidFill>
                  <a:srgbClr val="0070C0"/>
                </a:solidFill>
                <a:latin typeface="+mn-lt"/>
              </a:rPr>
              <a:t>Status on coordinating national activities and contributing regional activities for 2025-2026</a:t>
            </a:r>
            <a:endParaRPr kumimoji="0" lang="en-US" sz="2800" b="1" i="0" u="none" strike="noStrike" kern="1200" cap="none" spc="0" normalizeH="0" baseline="0" noProof="0" dirty="0">
              <a:ln>
                <a:noFill/>
              </a:ln>
              <a:solidFill>
                <a:sysClr val="windowText" lastClr="000000"/>
              </a:solidFill>
              <a:effectLst/>
              <a:uLnTx/>
              <a:uFillTx/>
              <a:latin typeface="+mn-lt"/>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18" y="971279"/>
            <a:ext cx="9551339" cy="570718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sz="2400" dirty="0">
                <a:latin typeface="Calibri" panose="020F0502020204030204" pitchFamily="34" charset="0"/>
                <a:ea typeface="Calibri" panose="020F0502020204030204" pitchFamily="34" charset="0"/>
                <a:cs typeface="Calibri" panose="020F0502020204030204" pitchFamily="34" charset="0"/>
                <a:sym typeface="Arial"/>
              </a:rPr>
              <a:t>Introduction of specialized executing agency on LBP</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latin typeface="Calibri" panose="020F0502020204030204" pitchFamily="34" charset="0"/>
                <a:ea typeface="Calibri" panose="020F0502020204030204" pitchFamily="34" charset="0"/>
                <a:cs typeface="Calibri" panose="020F0502020204030204" pitchFamily="34" charset="0"/>
              </a:rPr>
              <a:t>Specialized Executing Agency for </a:t>
            </a:r>
            <a:r>
              <a:rPr lang="en-US" sz="2000">
                <a:latin typeface="Calibri" panose="020F0502020204030204" pitchFamily="34" charset="0"/>
                <a:ea typeface="Calibri" panose="020F0502020204030204" pitchFamily="34" charset="0"/>
                <a:cs typeface="Calibri" panose="020F0502020204030204" pitchFamily="34" charset="0"/>
              </a:rPr>
              <a:t>LBP is </a:t>
            </a:r>
            <a:r>
              <a:rPr lang="en-US" sz="2000" dirty="0">
                <a:latin typeface="Calibri" panose="020F0502020204030204" pitchFamily="34" charset="0"/>
                <a:ea typeface="Calibri" panose="020F0502020204030204" pitchFamily="34" charset="0"/>
                <a:cs typeface="Calibri" panose="020F0502020204030204" pitchFamily="34" charset="0"/>
              </a:rPr>
              <a:t>CCMRS-IPB</a:t>
            </a:r>
            <a:endParaRPr lang="en-US" sz="2000" dirty="0">
              <a:latin typeface="Calibri" panose="020F0502020204030204" pitchFamily="34" charset="0"/>
              <a:ea typeface="Calibri" panose="020F0502020204030204" pitchFamily="34" charset="0"/>
              <a:cs typeface="Calibri" panose="020F0502020204030204" pitchFamily="34" charset="0"/>
              <a:sym typeface="Arial"/>
            </a:endParaRPr>
          </a:p>
          <a:p>
            <a:pPr marL="0" indent="0">
              <a:buClrTx/>
              <a:buNone/>
              <a:defRPr/>
            </a:pPr>
            <a:r>
              <a:rPr lang="en-US" sz="2000" b="1" dirty="0">
                <a:latin typeface="Calibri" panose="020F0502020204030204" pitchFamily="34" charset="0"/>
                <a:ea typeface="Calibri" panose="020F0502020204030204" pitchFamily="34" charset="0"/>
                <a:cs typeface="Calibri" panose="020F0502020204030204" pitchFamily="34" charset="0"/>
                <a:sym typeface="Arial"/>
              </a:rPr>
              <a:t>Outline on National Working Group on LBP (members, organizations)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B77947B4-592C-7D8B-71DC-F8435944401C}"/>
              </a:ext>
            </a:extLst>
          </p:cNvPr>
          <p:cNvSpPr/>
          <p:nvPr/>
        </p:nvSpPr>
        <p:spPr>
          <a:xfrm>
            <a:off x="2766950" y="3199377"/>
            <a:ext cx="2375065" cy="7125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Ministry of Environment</a:t>
            </a:r>
          </a:p>
          <a:p>
            <a:pPr algn="ctr"/>
            <a:r>
              <a:rPr lang="en-US" dirty="0">
                <a:solidFill>
                  <a:schemeClr val="tx1"/>
                </a:solidFill>
              </a:rPr>
              <a:t>National Technical  focal Point</a:t>
            </a:r>
            <a:endParaRPr lang="en-ID" dirty="0">
              <a:solidFill>
                <a:schemeClr val="tx1"/>
              </a:solidFill>
            </a:endParaRPr>
          </a:p>
        </p:txBody>
      </p:sp>
      <p:sp>
        <p:nvSpPr>
          <p:cNvPr id="10" name="Rectangle 9">
            <a:extLst>
              <a:ext uri="{FF2B5EF4-FFF2-40B4-BE49-F238E27FC236}">
                <a16:creationId xmlns:a16="http://schemas.microsoft.com/office/drawing/2014/main" id="{03D346C5-6050-6A0D-EA38-3214D26280B8}"/>
              </a:ext>
            </a:extLst>
          </p:cNvPr>
          <p:cNvSpPr/>
          <p:nvPr/>
        </p:nvSpPr>
        <p:spPr>
          <a:xfrm>
            <a:off x="2766950" y="4638843"/>
            <a:ext cx="2375065" cy="71251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CCMRS-IPB</a:t>
            </a:r>
          </a:p>
          <a:p>
            <a:pPr algn="ctr"/>
            <a:r>
              <a:rPr lang="en-US" dirty="0">
                <a:solidFill>
                  <a:schemeClr val="tx1"/>
                </a:solidFill>
              </a:rPr>
              <a:t>Special Executing Agency</a:t>
            </a:r>
            <a:endParaRPr lang="en-ID" dirty="0">
              <a:solidFill>
                <a:schemeClr val="tx1"/>
              </a:solidFill>
            </a:endParaRPr>
          </a:p>
        </p:txBody>
      </p:sp>
      <p:cxnSp>
        <p:nvCxnSpPr>
          <p:cNvPr id="12" name="Straight Connector 11">
            <a:extLst>
              <a:ext uri="{FF2B5EF4-FFF2-40B4-BE49-F238E27FC236}">
                <a16:creationId xmlns:a16="http://schemas.microsoft.com/office/drawing/2014/main" id="{A20C136E-3B78-86EE-4E34-810621739B6A}"/>
              </a:ext>
            </a:extLst>
          </p:cNvPr>
          <p:cNvCxnSpPr>
            <a:cxnSpLocks/>
          </p:cNvCxnSpPr>
          <p:nvPr/>
        </p:nvCxnSpPr>
        <p:spPr>
          <a:xfrm>
            <a:off x="5866410" y="2427913"/>
            <a:ext cx="7695" cy="3993710"/>
          </a:xfrm>
          <a:prstGeom prst="line">
            <a:avLst/>
          </a:prstGeom>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BE5E4AEB-C26B-61A9-93EB-1A0C844DCD64}"/>
              </a:ext>
            </a:extLst>
          </p:cNvPr>
          <p:cNvSpPr/>
          <p:nvPr/>
        </p:nvSpPr>
        <p:spPr>
          <a:xfrm>
            <a:off x="6259321" y="4984901"/>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Experts</a:t>
            </a:r>
            <a:endParaRPr lang="en-ID" dirty="0">
              <a:solidFill>
                <a:srgbClr val="FFFF00"/>
              </a:solidFill>
            </a:endParaRPr>
          </a:p>
        </p:txBody>
      </p:sp>
      <p:sp>
        <p:nvSpPr>
          <p:cNvPr id="14" name="Rectangle 13">
            <a:extLst>
              <a:ext uri="{FF2B5EF4-FFF2-40B4-BE49-F238E27FC236}">
                <a16:creationId xmlns:a16="http://schemas.microsoft.com/office/drawing/2014/main" id="{F8340A3E-0AE1-66B2-C636-FB8C11EC5515}"/>
              </a:ext>
            </a:extLst>
          </p:cNvPr>
          <p:cNvSpPr/>
          <p:nvPr/>
        </p:nvSpPr>
        <p:spPr>
          <a:xfrm>
            <a:off x="6243932" y="4416352"/>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Ministry of Public Works</a:t>
            </a:r>
            <a:endParaRPr lang="en-ID" dirty="0">
              <a:solidFill>
                <a:srgbClr val="FFFF00"/>
              </a:solidFill>
            </a:endParaRPr>
          </a:p>
        </p:txBody>
      </p:sp>
      <p:sp>
        <p:nvSpPr>
          <p:cNvPr id="15" name="Rectangle 14">
            <a:extLst>
              <a:ext uri="{FF2B5EF4-FFF2-40B4-BE49-F238E27FC236}">
                <a16:creationId xmlns:a16="http://schemas.microsoft.com/office/drawing/2014/main" id="{04A73B12-604A-8977-0EDC-4075EA593B56}"/>
              </a:ext>
            </a:extLst>
          </p:cNvPr>
          <p:cNvSpPr/>
          <p:nvPr/>
        </p:nvSpPr>
        <p:spPr>
          <a:xfrm>
            <a:off x="6243932" y="3868935"/>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DG of Water Pollution Control</a:t>
            </a:r>
          </a:p>
          <a:p>
            <a:pPr algn="ctr"/>
            <a:r>
              <a:rPr lang="en-US" dirty="0">
                <a:solidFill>
                  <a:srgbClr val="FFFF00"/>
                </a:solidFill>
              </a:rPr>
              <a:t>Ministry of Environment</a:t>
            </a:r>
            <a:endParaRPr lang="en-ID" dirty="0">
              <a:solidFill>
                <a:srgbClr val="FFFF00"/>
              </a:solidFill>
            </a:endParaRPr>
          </a:p>
        </p:txBody>
      </p:sp>
      <p:sp>
        <p:nvSpPr>
          <p:cNvPr id="16" name="Rectangle 15">
            <a:extLst>
              <a:ext uri="{FF2B5EF4-FFF2-40B4-BE49-F238E27FC236}">
                <a16:creationId xmlns:a16="http://schemas.microsoft.com/office/drawing/2014/main" id="{23D8532E-D7A0-3D10-4CDF-10C459791AD8}"/>
              </a:ext>
            </a:extLst>
          </p:cNvPr>
          <p:cNvSpPr/>
          <p:nvPr/>
        </p:nvSpPr>
        <p:spPr>
          <a:xfrm>
            <a:off x="6259321" y="2761108"/>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DG of </a:t>
            </a:r>
            <a:r>
              <a:rPr lang="en-US" dirty="0" err="1">
                <a:solidFill>
                  <a:srgbClr val="FFFF00"/>
                </a:solidFill>
              </a:rPr>
              <a:t>Marinee</a:t>
            </a:r>
            <a:r>
              <a:rPr lang="en-US" dirty="0">
                <a:solidFill>
                  <a:srgbClr val="FFFF00"/>
                </a:solidFill>
              </a:rPr>
              <a:t> Spatial Management</a:t>
            </a:r>
          </a:p>
          <a:p>
            <a:pPr algn="ctr"/>
            <a:r>
              <a:rPr lang="en-US" dirty="0">
                <a:solidFill>
                  <a:srgbClr val="FFFF00"/>
                </a:solidFill>
              </a:rPr>
              <a:t> Ministry of Maritime and Fisheries</a:t>
            </a:r>
            <a:endParaRPr lang="en-ID" dirty="0">
              <a:solidFill>
                <a:srgbClr val="FFFF00"/>
              </a:solidFill>
            </a:endParaRPr>
          </a:p>
        </p:txBody>
      </p:sp>
      <p:sp>
        <p:nvSpPr>
          <p:cNvPr id="19" name="Rectangle 18">
            <a:extLst>
              <a:ext uri="{FF2B5EF4-FFF2-40B4-BE49-F238E27FC236}">
                <a16:creationId xmlns:a16="http://schemas.microsoft.com/office/drawing/2014/main" id="{7353A4D1-B46E-B6D0-65F8-1019B4D53F6F}"/>
              </a:ext>
            </a:extLst>
          </p:cNvPr>
          <p:cNvSpPr/>
          <p:nvPr/>
        </p:nvSpPr>
        <p:spPr>
          <a:xfrm>
            <a:off x="6243932" y="3318131"/>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DG of Waste Mgt and </a:t>
            </a:r>
            <a:r>
              <a:rPr lang="en-US" dirty="0" err="1">
                <a:solidFill>
                  <a:srgbClr val="FFFF00"/>
                </a:solidFill>
              </a:rPr>
              <a:t>Hazardoust</a:t>
            </a:r>
            <a:r>
              <a:rPr lang="en-US" dirty="0">
                <a:solidFill>
                  <a:srgbClr val="FFFF00"/>
                </a:solidFill>
              </a:rPr>
              <a:t> Waste.</a:t>
            </a:r>
          </a:p>
          <a:p>
            <a:pPr algn="ctr"/>
            <a:r>
              <a:rPr lang="en-US" dirty="0">
                <a:solidFill>
                  <a:srgbClr val="FFFF00"/>
                </a:solidFill>
              </a:rPr>
              <a:t>Ministry of Environment</a:t>
            </a:r>
            <a:endParaRPr lang="en-ID" dirty="0">
              <a:solidFill>
                <a:srgbClr val="FFFF00"/>
              </a:solidFill>
            </a:endParaRPr>
          </a:p>
        </p:txBody>
      </p:sp>
      <p:sp>
        <p:nvSpPr>
          <p:cNvPr id="20" name="Rectangle 19">
            <a:extLst>
              <a:ext uri="{FF2B5EF4-FFF2-40B4-BE49-F238E27FC236}">
                <a16:creationId xmlns:a16="http://schemas.microsoft.com/office/drawing/2014/main" id="{F996D3B3-D8C2-B461-1774-A993568744F1}"/>
              </a:ext>
            </a:extLst>
          </p:cNvPr>
          <p:cNvSpPr/>
          <p:nvPr/>
        </p:nvSpPr>
        <p:spPr>
          <a:xfrm>
            <a:off x="6259321" y="2180751"/>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DG of Sea Transportation</a:t>
            </a:r>
          </a:p>
          <a:p>
            <a:pPr algn="ctr"/>
            <a:r>
              <a:rPr lang="en-US" dirty="0">
                <a:solidFill>
                  <a:srgbClr val="FFFF00"/>
                </a:solidFill>
              </a:rPr>
              <a:t>Ministry of Transportation</a:t>
            </a:r>
            <a:endParaRPr lang="en-ID" dirty="0">
              <a:solidFill>
                <a:srgbClr val="FFFF00"/>
              </a:solidFill>
            </a:endParaRPr>
          </a:p>
        </p:txBody>
      </p:sp>
      <p:sp>
        <p:nvSpPr>
          <p:cNvPr id="21" name="Rectangle 20">
            <a:extLst>
              <a:ext uri="{FF2B5EF4-FFF2-40B4-BE49-F238E27FC236}">
                <a16:creationId xmlns:a16="http://schemas.microsoft.com/office/drawing/2014/main" id="{A17EBA65-6932-CF4E-61AD-938A6DF39F93}"/>
              </a:ext>
            </a:extLst>
          </p:cNvPr>
          <p:cNvSpPr/>
          <p:nvPr/>
        </p:nvSpPr>
        <p:spPr>
          <a:xfrm>
            <a:off x="6259321" y="5561678"/>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Community Group</a:t>
            </a:r>
            <a:endParaRPr lang="en-ID" dirty="0">
              <a:solidFill>
                <a:srgbClr val="FFFF00"/>
              </a:solidFill>
            </a:endParaRPr>
          </a:p>
        </p:txBody>
      </p:sp>
      <p:cxnSp>
        <p:nvCxnSpPr>
          <p:cNvPr id="24" name="Straight Connector 23">
            <a:extLst>
              <a:ext uri="{FF2B5EF4-FFF2-40B4-BE49-F238E27FC236}">
                <a16:creationId xmlns:a16="http://schemas.microsoft.com/office/drawing/2014/main" id="{F502E002-F9F6-A0D6-93C5-7CFD66D7A955}"/>
              </a:ext>
            </a:extLst>
          </p:cNvPr>
          <p:cNvCxnSpPr>
            <a:endCxn id="20" idx="1"/>
          </p:cNvCxnSpPr>
          <p:nvPr/>
        </p:nvCxnSpPr>
        <p:spPr>
          <a:xfrm>
            <a:off x="5866410" y="2418257"/>
            <a:ext cx="392911"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D255662-50BB-7D87-888D-453F51577982}"/>
              </a:ext>
            </a:extLst>
          </p:cNvPr>
          <p:cNvCxnSpPr/>
          <p:nvPr/>
        </p:nvCxnSpPr>
        <p:spPr>
          <a:xfrm>
            <a:off x="5866410" y="2998614"/>
            <a:ext cx="3775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7A04557-E382-5A53-9931-06C2897601B9}"/>
              </a:ext>
            </a:extLst>
          </p:cNvPr>
          <p:cNvCxnSpPr>
            <a:endCxn id="15" idx="1"/>
          </p:cNvCxnSpPr>
          <p:nvPr/>
        </p:nvCxnSpPr>
        <p:spPr>
          <a:xfrm>
            <a:off x="5866410" y="4106378"/>
            <a:ext cx="377522" cy="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3E2C6C2-6137-48D9-931A-EAD670BDF7EB}"/>
              </a:ext>
            </a:extLst>
          </p:cNvPr>
          <p:cNvCxnSpPr/>
          <p:nvPr/>
        </p:nvCxnSpPr>
        <p:spPr>
          <a:xfrm flipV="1">
            <a:off x="5866410" y="4638843"/>
            <a:ext cx="377522" cy="1501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3056A97-A59C-2C3E-EF39-FF6E02A6153C}"/>
              </a:ext>
            </a:extLst>
          </p:cNvPr>
          <p:cNvCxnSpPr/>
          <p:nvPr/>
        </p:nvCxnSpPr>
        <p:spPr>
          <a:xfrm>
            <a:off x="5874105" y="5219014"/>
            <a:ext cx="3698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ED15F92-829D-FF36-F08A-101BE4FCB2BE}"/>
              </a:ext>
            </a:extLst>
          </p:cNvPr>
          <p:cNvCxnSpPr/>
          <p:nvPr/>
        </p:nvCxnSpPr>
        <p:spPr>
          <a:xfrm>
            <a:off x="5866410" y="5794499"/>
            <a:ext cx="3775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DCCD4B8F-C1FB-D84B-9C0D-0BC18AC1370A}"/>
              </a:ext>
            </a:extLst>
          </p:cNvPr>
          <p:cNvCxnSpPr/>
          <p:nvPr/>
        </p:nvCxnSpPr>
        <p:spPr>
          <a:xfrm flipV="1">
            <a:off x="3633849" y="3941948"/>
            <a:ext cx="0" cy="6968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7C2EBFB-819C-3265-0011-F3616F525BF0}"/>
              </a:ext>
            </a:extLst>
          </p:cNvPr>
          <p:cNvCxnSpPr/>
          <p:nvPr/>
        </p:nvCxnSpPr>
        <p:spPr>
          <a:xfrm>
            <a:off x="3954482" y="3941948"/>
            <a:ext cx="0" cy="6968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6830BBD-9215-4EFC-055D-C027CCE94414}"/>
              </a:ext>
            </a:extLst>
          </p:cNvPr>
          <p:cNvCxnSpPr>
            <a:stCxn id="9" idx="3"/>
            <a:endCxn id="19" idx="1"/>
          </p:cNvCxnSpPr>
          <p:nvPr/>
        </p:nvCxnSpPr>
        <p:spPr>
          <a:xfrm>
            <a:off x="5142015" y="3555637"/>
            <a:ext cx="1101917" cy="1"/>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D042F71-6656-466C-05EB-87D9299659E2}"/>
              </a:ext>
            </a:extLst>
          </p:cNvPr>
          <p:cNvSpPr/>
          <p:nvPr/>
        </p:nvSpPr>
        <p:spPr>
          <a:xfrm>
            <a:off x="6279641" y="6165132"/>
            <a:ext cx="3990104" cy="475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Local Governments of the hotspot area</a:t>
            </a:r>
            <a:endParaRPr lang="en-ID" dirty="0">
              <a:solidFill>
                <a:srgbClr val="FFFF00"/>
              </a:solidFill>
            </a:endParaRPr>
          </a:p>
        </p:txBody>
      </p:sp>
      <p:cxnSp>
        <p:nvCxnSpPr>
          <p:cNvPr id="18" name="Straight Connector 17">
            <a:extLst>
              <a:ext uri="{FF2B5EF4-FFF2-40B4-BE49-F238E27FC236}">
                <a16:creationId xmlns:a16="http://schemas.microsoft.com/office/drawing/2014/main" id="{4C3679B7-B4D1-EF62-933D-038DFC8C051D}"/>
              </a:ext>
            </a:extLst>
          </p:cNvPr>
          <p:cNvCxnSpPr/>
          <p:nvPr/>
        </p:nvCxnSpPr>
        <p:spPr>
          <a:xfrm>
            <a:off x="5876570" y="6414259"/>
            <a:ext cx="37752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792408"/>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1282</TotalTime>
  <Words>2476</Words>
  <Application>Microsoft Office PowerPoint</Application>
  <PresentationFormat>Widescreen</PresentationFormat>
  <Paragraphs>207</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inherit</vt:lpstr>
      <vt:lpstr>Symbol</vt:lpstr>
      <vt:lpstr>Times New Roman</vt:lpstr>
      <vt:lpstr>Twentieth Century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 Tuan Vo</dc:creator>
  <cp:lastModifiedBy>Molina Reynaldo</cp:lastModifiedBy>
  <cp:revision>64</cp:revision>
  <dcterms:created xsi:type="dcterms:W3CDTF">2021-06-17T13:22:27Z</dcterms:created>
  <dcterms:modified xsi:type="dcterms:W3CDTF">2024-10-30T11:27:50Z</dcterms:modified>
</cp:coreProperties>
</file>