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9" r:id="rId4"/>
    <p:sldId id="259" r:id="rId5"/>
    <p:sldId id="268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qPtPHz8WjxPpkOOXY0t4hNsYT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20787" b="74"/>
          <a:stretch/>
        </p:blipFill>
        <p:spPr>
          <a:xfrm>
            <a:off x="376163" y="1161766"/>
            <a:ext cx="11439674" cy="4780167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919458" y="2399779"/>
            <a:ext cx="10446534" cy="199627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300" b="1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Second Meeting of the Regional Working Group on Land-Based Pollution (RWG-LBP) </a:t>
            </a:r>
            <a:endParaRPr sz="23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900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11-12 November </a:t>
            </a:r>
            <a:r>
              <a:rPr lang="en-US" sz="19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2024, Shenzhen, China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lang="en-US" sz="1900" b="0" i="0" u="none" strike="noStrike" cap="none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Status of Preparation and Implementation </a:t>
            </a: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Land-Based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Pollution Activities</a:t>
            </a:r>
          </a:p>
        </p:txBody>
      </p:sp>
      <p:sp>
        <p:nvSpPr>
          <p:cNvPr id="89" name="Google Shape;89;p1"/>
          <p:cNvSpPr/>
          <p:nvPr/>
        </p:nvSpPr>
        <p:spPr>
          <a:xfrm>
            <a:off x="1171113" y="177475"/>
            <a:ext cx="9918000" cy="878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47325" y="232075"/>
            <a:ext cx="1169336" cy="7695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2582550" y="149125"/>
            <a:ext cx="84303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 b="1" i="0" u="none" strike="noStrike" cap="none" dirty="0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     </a:t>
            </a:r>
            <a:r>
              <a:rPr lang="en-US" sz="2200" b="0" i="0" u="none" strike="noStrike" cap="none" dirty="0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</a:t>
            </a:r>
            <a:endParaRPr sz="1400" b="0" i="0" u="none" strike="noStrike" cap="none" dirty="0">
              <a:solidFill>
                <a:srgbClr val="274E1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274E1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42A784FD-C25A-2225-55E8-65BDA1106C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7138" y="5941934"/>
            <a:ext cx="916066" cy="916066"/>
          </a:xfrm>
          <a:prstGeom prst="rect">
            <a:avLst/>
          </a:prstGeom>
        </p:spPr>
      </p:pic>
      <p:pic>
        <p:nvPicPr>
          <p:cNvPr id="5" name="Picture 4" descr="A blue and green logo&#10;&#10;Description automatically generated">
            <a:extLst>
              <a:ext uri="{FF2B5EF4-FFF2-40B4-BE49-F238E27FC236}">
                <a16:creationId xmlns:a16="http://schemas.microsoft.com/office/drawing/2014/main" id="{C7BB7495-D297-4BB5-80F1-F183CABB5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8265" y="6035039"/>
            <a:ext cx="860107" cy="809512"/>
          </a:xfrm>
          <a:prstGeom prst="rect">
            <a:avLst/>
          </a:prstGeom>
        </p:spPr>
      </p:pic>
      <p:pic>
        <p:nvPicPr>
          <p:cNvPr id="7" name="Picture 6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8FEAAFD6-5FAD-4B8A-2FEA-19D9B4E1D5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719" y="6059978"/>
            <a:ext cx="1274272" cy="707929"/>
          </a:xfrm>
          <a:prstGeom prst="rect">
            <a:avLst/>
          </a:prstGeom>
        </p:spPr>
      </p:pic>
      <p:sp>
        <p:nvSpPr>
          <p:cNvPr id="4" name="Google Shape;89;p1">
            <a:extLst>
              <a:ext uri="{FF2B5EF4-FFF2-40B4-BE49-F238E27FC236}">
                <a16:creationId xmlns:a16="http://schemas.microsoft.com/office/drawing/2014/main" id="{EE016642-763E-610D-0D57-99507D0F1739}"/>
              </a:ext>
            </a:extLst>
          </p:cNvPr>
          <p:cNvSpPr txBox="1"/>
          <p:nvPr/>
        </p:nvSpPr>
        <p:spPr>
          <a:xfrm>
            <a:off x="3060067" y="4664786"/>
            <a:ext cx="6636609" cy="830758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[COUNTRY]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Name of LBP Focal Point, Organization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9A7298DC-F7F3-C6BF-6039-42F6C60ABDDC}"/>
              </a:ext>
            </a:extLst>
          </p:cNvPr>
          <p:cNvSpPr txBox="1">
            <a:spLocks/>
          </p:cNvSpPr>
          <p:nvPr/>
        </p:nvSpPr>
        <p:spPr>
          <a:xfrm>
            <a:off x="2421924" y="119949"/>
            <a:ext cx="9562094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Updates on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LbP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related activities &amp; achievements for 2023-2024 (following the 1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st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RWG-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LbP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meeting)</a:t>
            </a: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F0F42EE2-DD5A-4733-2BFC-85CA7370ABA2}"/>
              </a:ext>
            </a:extLst>
          </p:cNvPr>
          <p:cNvSpPr txBox="1">
            <a:spLocks/>
          </p:cNvSpPr>
          <p:nvPr/>
        </p:nvSpPr>
        <p:spPr>
          <a:xfrm>
            <a:off x="2421921" y="1050768"/>
            <a:ext cx="9562097" cy="5687283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Legal &amp; institutional matters (new or revised/updated policies, regulation and institutional/financial arrangement…)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ClrTx/>
              <a:buNone/>
              <a:defRPr/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Research and Assessment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68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oogle Shape;98;g2a7bee7e003_1_6">
            <a:extLst>
              <a:ext uri="{FF2B5EF4-FFF2-40B4-BE49-F238E27FC236}">
                <a16:creationId xmlns:a16="http://schemas.microsoft.com/office/drawing/2014/main" id="{5284F613-7C5B-9DD9-AF03-2E9E3F433FB5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8" name="Google Shape;99;g2a7bee7e003_1_6">
              <a:extLst>
                <a:ext uri="{FF2B5EF4-FFF2-40B4-BE49-F238E27FC236}">
                  <a16:creationId xmlns:a16="http://schemas.microsoft.com/office/drawing/2014/main" id="{281324C7-BB81-3D76-BC38-1109B6FE087D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oogle Shape;100;g2a7bee7e003_1_6">
              <a:extLst>
                <a:ext uri="{FF2B5EF4-FFF2-40B4-BE49-F238E27FC236}">
                  <a16:creationId xmlns:a16="http://schemas.microsoft.com/office/drawing/2014/main" id="{1967CF09-4BFB-A3C9-33D4-75351C8F625F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101;g2a7bee7e003_1_6">
              <a:extLst>
                <a:ext uri="{FF2B5EF4-FFF2-40B4-BE49-F238E27FC236}">
                  <a16:creationId xmlns:a16="http://schemas.microsoft.com/office/drawing/2014/main" id="{2505B342-59AA-919C-F0F9-61EB3AD1EF7F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102;g2a7bee7e003_1_6">
              <a:extLst>
                <a:ext uri="{FF2B5EF4-FFF2-40B4-BE49-F238E27FC236}">
                  <a16:creationId xmlns:a16="http://schemas.microsoft.com/office/drawing/2014/main" id="{2EAC8487-8F5F-26CF-11CC-C8123AF8F5E4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" name="Title 5">
            <a:extLst>
              <a:ext uri="{FF2B5EF4-FFF2-40B4-BE49-F238E27FC236}">
                <a16:creationId xmlns:a16="http://schemas.microsoft.com/office/drawing/2014/main" id="{026F8B8F-2B92-CB82-FCFB-6B4B8BDABF4E}"/>
              </a:ext>
            </a:extLst>
          </p:cNvPr>
          <p:cNvSpPr txBox="1">
            <a:spLocks/>
          </p:cNvSpPr>
          <p:nvPr/>
        </p:nvSpPr>
        <p:spPr>
          <a:xfrm>
            <a:off x="2421924" y="136525"/>
            <a:ext cx="9562094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j-ea"/>
                <a:cs typeface="Arial"/>
                <a:sym typeface="Arial"/>
              </a:rPr>
              <a:t>Updates on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j-ea"/>
                <a:cs typeface="Arial"/>
                <a:sym typeface="Arial"/>
              </a:rPr>
              <a:t>LbP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j-ea"/>
                <a:cs typeface="Arial"/>
                <a:sym typeface="Arial"/>
              </a:rPr>
              <a:t> related activities &amp; achievements for 2023-2024 (following the 1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j-ea"/>
                <a:cs typeface="Arial"/>
                <a:sym typeface="Arial"/>
              </a:rPr>
              <a:t>st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j-ea"/>
                <a:cs typeface="Arial"/>
                <a:sym typeface="Arial"/>
              </a:rPr>
              <a:t> RWG-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j-ea"/>
                <a:cs typeface="Arial"/>
                <a:sym typeface="Arial"/>
              </a:rPr>
              <a:t>LbP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j-ea"/>
                <a:cs typeface="Arial"/>
                <a:sym typeface="Arial"/>
              </a:rPr>
              <a:t> meeting)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BCDD3F98-05A8-04F4-A3C7-B6217BB94409}"/>
              </a:ext>
            </a:extLst>
          </p:cNvPr>
          <p:cNvSpPr txBox="1">
            <a:spLocks/>
          </p:cNvSpPr>
          <p:nvPr/>
        </p:nvSpPr>
        <p:spPr>
          <a:xfrm>
            <a:off x="2421921" y="1050768"/>
            <a:ext cx="9562097" cy="567070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Monitoring status and trends of changes, specially 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identified hot spots and monitoring stations</a:t>
            </a: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Data/Database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39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C8021D2C-08C1-31E8-E4D7-2092C921CBAD}"/>
              </a:ext>
            </a:extLst>
          </p:cNvPr>
          <p:cNvSpPr txBox="1">
            <a:spLocks/>
          </p:cNvSpPr>
          <p:nvPr/>
        </p:nvSpPr>
        <p:spPr>
          <a:xfrm>
            <a:off x="2421921" y="118335"/>
            <a:ext cx="9551336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0070C0"/>
                </a:solidFill>
                <a:latin typeface="+mn-lt"/>
              </a:rPr>
              <a:t>Status on coordinating national activities and contributing regional activities for 2025-2026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D0EFAE39-056D-359E-9BF7-4C1725EDA6D0}"/>
              </a:ext>
            </a:extLst>
          </p:cNvPr>
          <p:cNvSpPr txBox="1">
            <a:spLocks/>
          </p:cNvSpPr>
          <p:nvPr/>
        </p:nvSpPr>
        <p:spPr>
          <a:xfrm>
            <a:off x="2421918" y="1032480"/>
            <a:ext cx="9551339" cy="5707185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Introduction of specialized executing agency on LBP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ClrTx/>
              <a:buNone/>
              <a:defRPr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Outline on National Working Group on LBP (members, organizations)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Expert/s to join TDA team</a:t>
            </a:r>
          </a:p>
        </p:txBody>
      </p:sp>
    </p:spTree>
    <p:extLst>
      <p:ext uri="{BB962C8B-B14F-4D97-AF65-F5344CB8AC3E}">
        <p14:creationId xmlns:p14="http://schemas.microsoft.com/office/powerpoint/2010/main" val="3728792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AABE9BC8-C34F-DC48-8A6A-FF0532966FAF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9A4AF740-E3F1-AD6E-94D0-84B4C4296833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1D30CA6A-6A2C-00D5-D2EB-1574C399538D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BEC1C41D-0350-6D03-3183-8D147057499D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942C4833-5D58-B659-788B-F596E7AF7DB9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Title 5">
            <a:extLst>
              <a:ext uri="{FF2B5EF4-FFF2-40B4-BE49-F238E27FC236}">
                <a16:creationId xmlns:a16="http://schemas.microsoft.com/office/drawing/2014/main" id="{5534E634-AF46-F1DE-1D7F-4F01F9533F49}"/>
              </a:ext>
            </a:extLst>
          </p:cNvPr>
          <p:cNvSpPr txBox="1">
            <a:spLocks/>
          </p:cNvSpPr>
          <p:nvPr/>
        </p:nvSpPr>
        <p:spPr>
          <a:xfrm>
            <a:off x="2421921" y="138139"/>
            <a:ext cx="9551336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0070C0"/>
                </a:solidFill>
                <a:latin typeface="+mn-lt"/>
              </a:rPr>
              <a:t>Challenges and recommendations for implementing </a:t>
            </a:r>
            <a:r>
              <a:rPr lang="en-US" sz="2800" b="1" dirty="0" err="1">
                <a:solidFill>
                  <a:srgbClr val="0070C0"/>
                </a:solidFill>
                <a:latin typeface="+mn-lt"/>
              </a:rPr>
              <a:t>LbP</a:t>
            </a:r>
            <a:r>
              <a:rPr lang="en-US" sz="2800" b="1" dirty="0">
                <a:solidFill>
                  <a:srgbClr val="0070C0"/>
                </a:solidFill>
                <a:latin typeface="+mn-lt"/>
              </a:rPr>
              <a:t> activities for 2024-2026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6D1F6B64-2DEF-5A80-C021-5958DCCA6CE7}"/>
              </a:ext>
            </a:extLst>
          </p:cNvPr>
          <p:cNvSpPr txBox="1">
            <a:spLocks/>
          </p:cNvSpPr>
          <p:nvPr/>
        </p:nvSpPr>
        <p:spPr>
          <a:xfrm>
            <a:off x="2421921" y="1059912"/>
            <a:ext cx="9551339" cy="5659949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schedule for signing and implementing new/amended PCA/GSAs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ClrTx/>
              <a:buNone/>
              <a:defRPr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Challenges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52117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190</Words>
  <Application>Microsoft Office PowerPoint</Application>
  <PresentationFormat>Widescreen</PresentationFormat>
  <Paragraphs>43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Twentieth Century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 Tuan Vo</dc:creator>
  <cp:lastModifiedBy>Molina Reynaldo</cp:lastModifiedBy>
  <cp:revision>38</cp:revision>
  <dcterms:created xsi:type="dcterms:W3CDTF">2021-06-17T13:22:27Z</dcterms:created>
  <dcterms:modified xsi:type="dcterms:W3CDTF">2024-10-23T02:39:14Z</dcterms:modified>
</cp:coreProperties>
</file>