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86" r:id="rId3"/>
    <p:sldId id="278" r:id="rId4"/>
    <p:sldId id="289" r:id="rId5"/>
    <p:sldId id="300" r:id="rId6"/>
    <p:sldId id="29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7" d="100"/>
          <a:sy n="67" d="100"/>
        </p:scale>
        <p:origin x="57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8591A-A1FB-4971-8470-4737C699C332}" type="datetimeFigureOut">
              <a:rPr lang="en-US" smtClean="0"/>
              <a:t>9/10/2025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912F1F-19A4-4A5F-B506-E65B0E9E689B}" type="slidenum">
              <a:rPr lang="en-US" smtClean="0"/>
              <a:t>‹#›</a:t>
            </a:fld>
            <a:endParaRPr lang="en-US"/>
          </a:p>
        </p:txBody>
      </p:sp>
    </p:spTree>
    <p:extLst>
      <p:ext uri="{BB962C8B-B14F-4D97-AF65-F5344CB8AC3E}">
        <p14:creationId xmlns:p14="http://schemas.microsoft.com/office/powerpoint/2010/main" val="2597385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438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2072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0157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9615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FB0CC-A10C-7333-BEDB-49BC3E5110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56C115F-68C3-0667-06A3-521A5B602B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424507D-5078-49A3-2B0B-BD3DCE736E07}"/>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5" name="Footer Placeholder 4">
            <a:extLst>
              <a:ext uri="{FF2B5EF4-FFF2-40B4-BE49-F238E27FC236}">
                <a16:creationId xmlns:a16="http://schemas.microsoft.com/office/drawing/2014/main" id="{FDB1997D-24D7-C408-9102-04A3FAC1E7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7EFFB6-6CDC-3258-A6F3-8B8791BD657A}"/>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2671371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BB39A-AF14-3155-FBE4-0DA45E9F4B3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4A271C-6A8C-B177-2123-10CA0B22E5C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917502-0B39-4FA1-7441-D295DD0EA602}"/>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5" name="Footer Placeholder 4">
            <a:extLst>
              <a:ext uri="{FF2B5EF4-FFF2-40B4-BE49-F238E27FC236}">
                <a16:creationId xmlns:a16="http://schemas.microsoft.com/office/drawing/2014/main" id="{C83ABCCD-CDE6-5FEC-583E-D673B8FA3C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3A8579-531D-E7A4-C7A9-AE01B136B519}"/>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1626214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F841B6-7392-DFF3-1EE5-085B94F4B6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D823E2-D908-8CDF-AE8C-9DEB034342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215686-A60D-8A5D-2913-2FA52EF61ABF}"/>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5" name="Footer Placeholder 4">
            <a:extLst>
              <a:ext uri="{FF2B5EF4-FFF2-40B4-BE49-F238E27FC236}">
                <a16:creationId xmlns:a16="http://schemas.microsoft.com/office/drawing/2014/main" id="{54EC8561-0040-C4B2-E924-6339089D3F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76CE05-F650-1337-382B-1B26D403A9CD}"/>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74841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E859A-005E-0217-130F-9B43748FEA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78B4F2-35FA-41C2-300A-6D73763BC9E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9240DE-189F-850A-EDFE-03BBA2C138C8}"/>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5" name="Footer Placeholder 4">
            <a:extLst>
              <a:ext uri="{FF2B5EF4-FFF2-40B4-BE49-F238E27FC236}">
                <a16:creationId xmlns:a16="http://schemas.microsoft.com/office/drawing/2014/main" id="{31BDC691-A17B-2E3C-3750-21BB5136F8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CF6F09-52B2-AF52-AC89-1DB2BC842639}"/>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329503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5822C-C7FF-372B-E7C8-8508F3728E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9D1813D-C80D-FB23-1EBE-9B42CE12FA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6B82D54-E2D1-0D82-DFF0-243AE72F0E17}"/>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5" name="Footer Placeholder 4">
            <a:extLst>
              <a:ext uri="{FF2B5EF4-FFF2-40B4-BE49-F238E27FC236}">
                <a16:creationId xmlns:a16="http://schemas.microsoft.com/office/drawing/2014/main" id="{D9BC1159-8812-FF2B-B4E7-30411E26D3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866214-6395-8E9F-B809-76572DCC6D89}"/>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3546748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93F0E-111E-04D1-F94C-D416F1B3D2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0912E9-98F6-FD74-22BD-5BF011F78E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974F7D-682C-AFB3-E13B-5B8B608E8B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BF806F-70F3-8E79-964F-9C0EDFC11842}"/>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6" name="Footer Placeholder 5">
            <a:extLst>
              <a:ext uri="{FF2B5EF4-FFF2-40B4-BE49-F238E27FC236}">
                <a16:creationId xmlns:a16="http://schemas.microsoft.com/office/drawing/2014/main" id="{E91FE8A9-36ED-3A26-636D-210AFDD4DC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597475-88FA-4DB1-45FF-A2E37EBAF1C8}"/>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19596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2DAC3-BFCA-143F-19BA-64DCAACE96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54A5512-BF20-4BCE-E7A9-C85952D2D0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F3D446B-A18A-FA24-7E2A-5E409CFD68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490350-EB4A-E61E-6121-536C79A268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B98A60-7D2D-37F0-FD70-50926330A9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DD22B3-E766-D3A2-114C-C8D9DD3BB2C1}"/>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8" name="Footer Placeholder 7">
            <a:extLst>
              <a:ext uri="{FF2B5EF4-FFF2-40B4-BE49-F238E27FC236}">
                <a16:creationId xmlns:a16="http://schemas.microsoft.com/office/drawing/2014/main" id="{34B1A4B3-6C7E-B3FC-265C-82C10B676BF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23537EA-3923-7BBB-F2E3-47D59CCF2BA8}"/>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2476699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CBC88-DB64-487A-E6B7-1F6A9FBEC7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644C7A-0C93-3261-A018-05C518CD8AA7}"/>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4" name="Footer Placeholder 3">
            <a:extLst>
              <a:ext uri="{FF2B5EF4-FFF2-40B4-BE49-F238E27FC236}">
                <a16:creationId xmlns:a16="http://schemas.microsoft.com/office/drawing/2014/main" id="{91B8BDC4-2580-381C-96E8-424E0D1826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7D5CF1-892F-8D00-CB5B-373C9C0CBBD5}"/>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2347349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72D3CC-4026-5F2E-E142-6B2465C844F9}"/>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3" name="Footer Placeholder 2">
            <a:extLst>
              <a:ext uri="{FF2B5EF4-FFF2-40B4-BE49-F238E27FC236}">
                <a16:creationId xmlns:a16="http://schemas.microsoft.com/office/drawing/2014/main" id="{D77EB1F8-835C-B28C-D42A-2892E48C77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A75329A-3A95-7856-3733-946DAB28E568}"/>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2675323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A298-CFBA-E77D-FEBF-CC6FF73253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71A77A-A795-D1C7-BF75-505F1D39C2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5A63194-8789-FB5E-D0BA-2C872A886C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F5FF63-C6CD-78A7-5A8F-44FB9FDA3D7E}"/>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6" name="Footer Placeholder 5">
            <a:extLst>
              <a:ext uri="{FF2B5EF4-FFF2-40B4-BE49-F238E27FC236}">
                <a16:creationId xmlns:a16="http://schemas.microsoft.com/office/drawing/2014/main" id="{243315CE-705F-29E9-762D-76C95A10AA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D1D47D-03DA-D4B1-77A0-929BC69C1B0A}"/>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635473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15972-E81A-8EEB-913C-5C07680B4B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E5B267-583F-0F95-C6E9-05B76C0C86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5E059F-8336-B298-D12D-9F204AE5B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0622C1-32E9-1CE7-9CC3-75441424045D}"/>
              </a:ext>
            </a:extLst>
          </p:cNvPr>
          <p:cNvSpPr>
            <a:spLocks noGrp="1"/>
          </p:cNvSpPr>
          <p:nvPr>
            <p:ph type="dt" sz="half" idx="10"/>
          </p:nvPr>
        </p:nvSpPr>
        <p:spPr/>
        <p:txBody>
          <a:bodyPr/>
          <a:lstStyle/>
          <a:p>
            <a:fld id="{1FE5496C-208B-4029-8870-37DF18CD8235}" type="datetimeFigureOut">
              <a:rPr lang="en-US" smtClean="0"/>
              <a:t>9/10/2025</a:t>
            </a:fld>
            <a:endParaRPr lang="en-US"/>
          </a:p>
        </p:txBody>
      </p:sp>
      <p:sp>
        <p:nvSpPr>
          <p:cNvPr id="6" name="Footer Placeholder 5">
            <a:extLst>
              <a:ext uri="{FF2B5EF4-FFF2-40B4-BE49-F238E27FC236}">
                <a16:creationId xmlns:a16="http://schemas.microsoft.com/office/drawing/2014/main" id="{DE82CD8A-B780-83D0-DEB1-F4B3327E63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BB4837-FD4C-AECB-A281-7F4AEFC2318E}"/>
              </a:ext>
            </a:extLst>
          </p:cNvPr>
          <p:cNvSpPr>
            <a:spLocks noGrp="1"/>
          </p:cNvSpPr>
          <p:nvPr>
            <p:ph type="sldNum" sz="quarter" idx="12"/>
          </p:nvPr>
        </p:nvSpPr>
        <p:spPr/>
        <p:txBody>
          <a:bodyPr/>
          <a:lstStyle/>
          <a:p>
            <a:fld id="{070520E3-5690-481F-9D9A-DF562C3D3818}" type="slidenum">
              <a:rPr lang="en-US" smtClean="0"/>
              <a:t>‹#›</a:t>
            </a:fld>
            <a:endParaRPr lang="en-US"/>
          </a:p>
        </p:txBody>
      </p:sp>
    </p:spTree>
    <p:extLst>
      <p:ext uri="{BB962C8B-B14F-4D97-AF65-F5344CB8AC3E}">
        <p14:creationId xmlns:p14="http://schemas.microsoft.com/office/powerpoint/2010/main" val="1945491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3BADC7-E0DB-9E4E-6B18-6112B1F047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03C3815-CDB6-589F-706D-7486F6E891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90EAF9-67C8-E812-17DB-AF2CEC4131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5496C-208B-4029-8870-37DF18CD8235}" type="datetimeFigureOut">
              <a:rPr lang="en-US" smtClean="0"/>
              <a:t>9/10/2025</a:t>
            </a:fld>
            <a:endParaRPr lang="en-US"/>
          </a:p>
        </p:txBody>
      </p:sp>
      <p:sp>
        <p:nvSpPr>
          <p:cNvPr id="5" name="Footer Placeholder 4">
            <a:extLst>
              <a:ext uri="{FF2B5EF4-FFF2-40B4-BE49-F238E27FC236}">
                <a16:creationId xmlns:a16="http://schemas.microsoft.com/office/drawing/2014/main" id="{3E35FAC3-2248-4055-6502-2C939670D8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F329E2D-0A25-F7E6-4C66-A5BC905D9D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520E3-5690-481F-9D9A-DF562C3D3818}" type="slidenum">
              <a:rPr lang="en-US" smtClean="0"/>
              <a:t>‹#›</a:t>
            </a:fld>
            <a:endParaRPr lang="en-US"/>
          </a:p>
        </p:txBody>
      </p:sp>
    </p:spTree>
    <p:extLst>
      <p:ext uri="{BB962C8B-B14F-4D97-AF65-F5344CB8AC3E}">
        <p14:creationId xmlns:p14="http://schemas.microsoft.com/office/powerpoint/2010/main" val="815671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t="10912" b="27598"/>
          <a:stretch/>
        </p:blipFill>
        <p:spPr>
          <a:xfrm>
            <a:off x="407624" y="0"/>
            <a:ext cx="11314323" cy="5215161"/>
          </a:xfrm>
          <a:prstGeom prst="rect">
            <a:avLst/>
          </a:prstGeom>
          <a:noFill/>
          <a:ln>
            <a:noFill/>
          </a:ln>
        </p:spPr>
      </p:pic>
      <p:sp>
        <p:nvSpPr>
          <p:cNvPr id="85" name="Google Shape;85;p1"/>
          <p:cNvSpPr txBox="1"/>
          <p:nvPr/>
        </p:nvSpPr>
        <p:spPr>
          <a:xfrm>
            <a:off x="2034060" y="644542"/>
            <a:ext cx="9687887"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a:solidFill>
                  <a:schemeClr val="lt1"/>
                </a:solidFill>
                <a:latin typeface="Twentieth Century"/>
                <a:ea typeface="Twentieth Century"/>
                <a:cs typeface="Twentieth Century"/>
                <a:sym typeface="Twentieth Century"/>
              </a:rPr>
              <a:t>Implementing the Strategic Action Programme for THE SOUTH CHINA SEA AND GULF OF THAILAND (SCS SAP) Project</a:t>
            </a:r>
            <a:endParaRPr/>
          </a:p>
        </p:txBody>
      </p:sp>
      <p:pic>
        <p:nvPicPr>
          <p:cNvPr id="86" name="Google Shape;86;p1"/>
          <p:cNvPicPr preferRelativeResize="0"/>
          <p:nvPr/>
        </p:nvPicPr>
        <p:blipFill rotWithShape="1">
          <a:blip r:embed="rId4">
            <a:alphaModFix/>
          </a:blip>
          <a:srcRect/>
          <a:stretch/>
        </p:blipFill>
        <p:spPr>
          <a:xfrm>
            <a:off x="943971" y="560572"/>
            <a:ext cx="1090089" cy="717355"/>
          </a:xfrm>
          <a:prstGeom prst="rect">
            <a:avLst/>
          </a:prstGeom>
          <a:noFill/>
          <a:ln>
            <a:noFill/>
          </a:ln>
        </p:spPr>
      </p:pic>
      <p:sp>
        <p:nvSpPr>
          <p:cNvPr id="87" name="Google Shape;87;p1"/>
          <p:cNvSpPr txBox="1"/>
          <p:nvPr/>
        </p:nvSpPr>
        <p:spPr>
          <a:xfrm>
            <a:off x="1318354" y="1392396"/>
            <a:ext cx="9492861" cy="217809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Second Roundtable of Local Representatives</a:t>
            </a:r>
          </a:p>
          <a:p>
            <a:pPr marL="0" marR="0" lvl="0" indent="0" algn="ctr" rtl="0">
              <a:lnSpc>
                <a:spcPct val="107000"/>
              </a:lnSpc>
              <a:spcBef>
                <a:spcPts val="0"/>
              </a:spcBef>
              <a:spcAft>
                <a:spcPts val="0"/>
              </a:spcAft>
              <a:buNone/>
            </a:pPr>
            <a:r>
              <a:rPr lang="en-US" sz="1800" b="1" dirty="0">
                <a:solidFill>
                  <a:srgbClr val="FFFFFF"/>
                </a:solidFill>
                <a:latin typeface="Twentieth Century"/>
                <a:ea typeface="Twentieth Century"/>
                <a:cs typeface="Twentieth Century"/>
                <a:sym typeface="Twentieth Century"/>
              </a:rPr>
              <a:t>of the SCS SAP Project </a:t>
            </a:r>
          </a:p>
          <a:p>
            <a:pPr algn="ctr">
              <a:lnSpc>
                <a:spcPct val="107000"/>
              </a:lnSpc>
            </a:pPr>
            <a:r>
              <a:rPr lang="en-US" sz="1800" dirty="0">
                <a:solidFill>
                  <a:schemeClr val="bg1"/>
                </a:solidFill>
                <a:effectLst/>
                <a:latin typeface="Times New Roman" panose="02020603050405020304" pitchFamily="18" charset="0"/>
                <a:ea typeface="Times New Roman" panose="02020603050405020304" pitchFamily="18" charset="0"/>
              </a:rPr>
              <a:t>17 September, 2025, Jakarta, Indonesia</a:t>
            </a:r>
          </a:p>
          <a:p>
            <a:pPr algn="ctr">
              <a:lnSpc>
                <a:spcPct val="107000"/>
              </a:lnSpc>
            </a:pPr>
            <a:endParaRPr sz="1800" dirty="0">
              <a:solidFill>
                <a:schemeClr val="bg1"/>
              </a:solidFill>
              <a:latin typeface="Calibri"/>
              <a:ea typeface="Calibri"/>
              <a:cs typeface="Calibri"/>
              <a:sym typeface="Calibri"/>
            </a:endParaRPr>
          </a:p>
          <a:p>
            <a:pPr marL="0" marR="0" lvl="0" indent="0" algn="ctr" rtl="0">
              <a:lnSpc>
                <a:spcPct val="107000"/>
              </a:lnSpc>
              <a:spcBef>
                <a:spcPts val="600"/>
              </a:spcBef>
              <a:spcAft>
                <a:spcPts val="0"/>
              </a:spcAft>
              <a:buNone/>
            </a:pP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Chart on </a:t>
            </a:r>
            <a:r>
              <a:rPr lang="en-US"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t>
            </a: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ractices and Lessons </a:t>
            </a:r>
            <a:r>
              <a:rPr lang="en-US"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a:t>
            </a: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earnt at the Site/local Level</a:t>
            </a:r>
            <a:endParaRPr lang="en-US" sz="2400" dirty="0">
              <a:solidFill>
                <a:schemeClr val="bg1"/>
              </a:solidFill>
              <a:effectLst/>
              <a:latin typeface="Times New Roman" panose="02020603050405020304" pitchFamily="18" charset="0"/>
              <a:cs typeface="Times New Roman" panose="02020603050405020304" pitchFamily="18" charset="0"/>
            </a:endParaRPr>
          </a:p>
          <a:p>
            <a:pPr marL="0" marR="0" lvl="0" indent="0" algn="ctr" rtl="0">
              <a:lnSpc>
                <a:spcPct val="107000"/>
              </a:lnSpc>
              <a:spcBef>
                <a:spcPts val="600"/>
              </a:spcBef>
              <a:spcAft>
                <a:spcPts val="0"/>
              </a:spcAft>
              <a:buNone/>
            </a:pPr>
            <a:endParaRPr sz="1200" dirty="0"/>
          </a:p>
        </p:txBody>
      </p:sp>
      <p:sp>
        <p:nvSpPr>
          <p:cNvPr id="89" name="Google Shape;89;p1"/>
          <p:cNvSpPr txBox="1"/>
          <p:nvPr/>
        </p:nvSpPr>
        <p:spPr>
          <a:xfrm>
            <a:off x="2746479" y="3684959"/>
            <a:ext cx="7354124" cy="1140259"/>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800" b="1" dirty="0">
                <a:solidFill>
                  <a:srgbClr val="FFFFFF"/>
                </a:solidFill>
                <a:latin typeface="Twentieth Century"/>
                <a:ea typeface="Twentieth Century"/>
                <a:cs typeface="Twentieth Century"/>
                <a:sym typeface="Twentieth Century"/>
              </a:rPr>
              <a:t>[</a:t>
            </a:r>
            <a:r>
              <a:rPr lang="en-US" sz="2800" b="1" dirty="0" err="1">
                <a:solidFill>
                  <a:srgbClr val="FFFFFF"/>
                </a:solidFill>
                <a:latin typeface="Twentieth Century"/>
                <a:ea typeface="Twentieth Century"/>
                <a:cs typeface="Twentieth Century"/>
                <a:sym typeface="Twentieth Century"/>
              </a:rPr>
              <a:t>Bintan</a:t>
            </a:r>
            <a:r>
              <a:rPr lang="en-US" sz="2800" b="1" dirty="0">
                <a:solidFill>
                  <a:srgbClr val="FFFFFF"/>
                </a:solidFill>
                <a:latin typeface="Twentieth Century"/>
                <a:ea typeface="Twentieth Century"/>
                <a:cs typeface="Twentieth Century"/>
                <a:sym typeface="Twentieth Century"/>
              </a:rPr>
              <a:t> and </a:t>
            </a:r>
            <a:r>
              <a:rPr lang="en-US" sz="2800" b="1" dirty="0" err="1">
                <a:solidFill>
                  <a:srgbClr val="FFFFFF"/>
                </a:solidFill>
                <a:latin typeface="Twentieth Century"/>
                <a:ea typeface="Twentieth Century"/>
                <a:cs typeface="Twentieth Century"/>
                <a:sym typeface="Twentieth Century"/>
              </a:rPr>
              <a:t>Mapur</a:t>
            </a:r>
            <a:r>
              <a:rPr lang="en-US" sz="2800" b="1" dirty="0">
                <a:solidFill>
                  <a:srgbClr val="FFFFFF"/>
                </a:solidFill>
                <a:latin typeface="Twentieth Century"/>
                <a:ea typeface="Twentieth Century"/>
                <a:cs typeface="Twentieth Century"/>
                <a:sym typeface="Twentieth Century"/>
              </a:rPr>
              <a:t> Seagrass &amp; Indonesia]</a:t>
            </a:r>
          </a:p>
          <a:p>
            <a:pPr lvl="0" algn="ctr">
              <a:lnSpc>
                <a:spcPct val="107000"/>
              </a:lnSpc>
            </a:pPr>
            <a:r>
              <a:rPr lang="en-US" sz="1600" b="1" dirty="0">
                <a:solidFill>
                  <a:srgbClr val="FFFFFF"/>
                </a:solidFill>
                <a:latin typeface="Twentieth Century"/>
                <a:sym typeface="Twentieth Century"/>
              </a:rPr>
              <a:t>[MUIN SINAGA</a:t>
            </a:r>
            <a:r>
              <a:rPr lang="en-US" sz="800" b="1" dirty="0">
                <a:solidFill>
                  <a:srgbClr val="FFFFFF"/>
                </a:solidFill>
                <a:latin typeface="Twentieth Century"/>
                <a:ea typeface="Twentieth Century"/>
                <a:cs typeface="Twentieth Century"/>
                <a:sym typeface="Twentieth Century"/>
              </a:rPr>
              <a:t> </a:t>
            </a:r>
            <a:r>
              <a:rPr lang="en-US" sz="1600" b="1" dirty="0">
                <a:solidFill>
                  <a:srgbClr val="FFFFFF"/>
                </a:solidFill>
                <a:latin typeface="Twentieth Century"/>
                <a:ea typeface="Twentieth Century"/>
                <a:cs typeface="Twentieth Century"/>
                <a:sym typeface="Twentieth Century"/>
              </a:rPr>
              <a:t>]</a:t>
            </a:r>
            <a:endParaRPr sz="1600" dirty="0"/>
          </a:p>
          <a:p>
            <a:pPr marL="0" marR="0" lvl="0" indent="0" algn="ctr" rtl="0">
              <a:lnSpc>
                <a:spcPct val="107000"/>
              </a:lnSpc>
              <a:spcBef>
                <a:spcPts val="1800"/>
              </a:spcBef>
              <a:spcAft>
                <a:spcPts val="0"/>
              </a:spcAft>
              <a:buNone/>
            </a:pPr>
            <a:endParaRPr sz="1000" dirty="0">
              <a:solidFill>
                <a:srgbClr val="FFFFFF"/>
              </a:solidFill>
              <a:latin typeface="Twentieth Century"/>
              <a:ea typeface="Twentieth Century"/>
              <a:cs typeface="Twentieth Century"/>
              <a:sym typeface="Twentieth Century"/>
            </a:endParaRPr>
          </a:p>
        </p:txBody>
      </p:sp>
      <p:pic>
        <p:nvPicPr>
          <p:cNvPr id="2" name="image1.png">
            <a:extLst>
              <a:ext uri="{FF2B5EF4-FFF2-40B4-BE49-F238E27FC236}">
                <a16:creationId xmlns:a16="http://schemas.microsoft.com/office/drawing/2014/main" id="{977A06EB-9669-1F33-CF11-D34AF7953BD5}"/>
              </a:ext>
            </a:extLst>
          </p:cNvPr>
          <p:cNvPicPr/>
          <p:nvPr/>
        </p:nvPicPr>
        <p:blipFill>
          <a:blip r:embed="rId5"/>
          <a:srcRect/>
          <a:stretch>
            <a:fillRect/>
          </a:stretch>
        </p:blipFill>
        <p:spPr>
          <a:xfrm>
            <a:off x="3956729" y="5977484"/>
            <a:ext cx="4509770" cy="676275"/>
          </a:xfrm>
          <a:prstGeom prst="rect">
            <a:avLst/>
          </a:prstGeom>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1" y="1568"/>
            <a:ext cx="1117599" cy="6858000"/>
          </a:xfrm>
          <a:prstGeom prst="rect">
            <a:avLst/>
          </a:prstGeom>
          <a:noFill/>
          <a:ln>
            <a:noFill/>
          </a:ln>
        </p:spPr>
      </p:pic>
      <p:sp>
        <p:nvSpPr>
          <p:cNvPr id="5" name="TextBox 4">
            <a:extLst>
              <a:ext uri="{FF2B5EF4-FFF2-40B4-BE49-F238E27FC236}">
                <a16:creationId xmlns:a16="http://schemas.microsoft.com/office/drawing/2014/main" id="{66A02CE8-34BB-4F40-529E-6AC9466F36D3}"/>
              </a:ext>
            </a:extLst>
          </p:cNvPr>
          <p:cNvSpPr txBox="1"/>
          <p:nvPr/>
        </p:nvSpPr>
        <p:spPr>
          <a:xfrm>
            <a:off x="7474820" y="206816"/>
            <a:ext cx="4422539" cy="923330"/>
          </a:xfrm>
          <a:prstGeom prst="rect">
            <a:avLst/>
          </a:prstGeom>
          <a:noFill/>
        </p:spPr>
        <p:txBody>
          <a:bodyPr wrap="square" rtlCol="0">
            <a:spAutoFit/>
          </a:bodyPr>
          <a:lstStyle/>
          <a:p>
            <a:r>
              <a:rPr lang="en-US" dirty="0">
                <a:solidFill>
                  <a:srgbClr val="FF0000"/>
                </a:solidFill>
              </a:rPr>
              <a:t>Map indicating site location &amp; habitats (mangroves, coral reefs, seagrasses, coastal wetlands) distribution, if any</a:t>
            </a:r>
          </a:p>
        </p:txBody>
      </p:sp>
      <p:sp>
        <p:nvSpPr>
          <p:cNvPr id="8" name="TextBox 7">
            <a:extLst>
              <a:ext uri="{FF2B5EF4-FFF2-40B4-BE49-F238E27FC236}">
                <a16:creationId xmlns:a16="http://schemas.microsoft.com/office/drawing/2014/main" id="{B01414CB-F60E-9C91-60F4-F4BBDBD863B7}"/>
              </a:ext>
            </a:extLst>
          </p:cNvPr>
          <p:cNvSpPr txBox="1"/>
          <p:nvPr/>
        </p:nvSpPr>
        <p:spPr>
          <a:xfrm>
            <a:off x="1605280" y="345440"/>
            <a:ext cx="5869540" cy="7478970"/>
          </a:xfrm>
          <a:prstGeom prst="rect">
            <a:avLst/>
          </a:prstGeom>
          <a:noFill/>
        </p:spPr>
        <p:txBody>
          <a:bodyPr wrap="square" rtlCol="0">
            <a:spAutoFit/>
          </a:bodyPr>
          <a:lstStyle/>
          <a:p>
            <a:r>
              <a:rPr lang="en-US" sz="2400" b="1" dirty="0">
                <a:solidFill>
                  <a:srgbClr val="000099"/>
                </a:solidFill>
              </a:rPr>
              <a:t>About my site</a:t>
            </a:r>
          </a:p>
          <a:p>
            <a:endParaRPr lang="en-US" dirty="0"/>
          </a:p>
          <a:p>
            <a:r>
              <a:rPr lang="en-US" sz="2000" dirty="0"/>
              <a:t>Area of </a:t>
            </a:r>
            <a:r>
              <a:rPr lang="en-US" sz="2000" dirty="0" err="1"/>
              <a:t>Bintan</a:t>
            </a:r>
            <a:r>
              <a:rPr lang="en-US" sz="2000" dirty="0"/>
              <a:t> Regency is 1.318,21 (km2) </a:t>
            </a:r>
          </a:p>
          <a:p>
            <a:r>
              <a:rPr lang="en-US" sz="2000" dirty="0" err="1"/>
              <a:t>Pengudang</a:t>
            </a:r>
            <a:r>
              <a:rPr lang="en-US" sz="2000" dirty="0"/>
              <a:t> (</a:t>
            </a:r>
            <a:r>
              <a:rPr lang="en-US" sz="2000" dirty="0" err="1"/>
              <a:t>Teluk</a:t>
            </a:r>
            <a:r>
              <a:rPr lang="en-US" sz="2000" dirty="0"/>
              <a:t> </a:t>
            </a:r>
            <a:r>
              <a:rPr lang="en-US" sz="2000" dirty="0" err="1"/>
              <a:t>Sebong</a:t>
            </a:r>
            <a:r>
              <a:rPr lang="en-US" sz="2000" dirty="0"/>
              <a:t> </a:t>
            </a:r>
            <a:r>
              <a:rPr lang="en-US" sz="2000" dirty="0" err="1"/>
              <a:t>Disktrict</a:t>
            </a:r>
            <a:r>
              <a:rPr lang="en-US" sz="2000" dirty="0"/>
              <a:t>) 285,72 Km2</a:t>
            </a:r>
          </a:p>
          <a:p>
            <a:r>
              <a:rPr lang="en-US" sz="2000" dirty="0" err="1"/>
              <a:t>Mapur</a:t>
            </a:r>
            <a:r>
              <a:rPr lang="en-US" sz="2000" dirty="0"/>
              <a:t> (</a:t>
            </a:r>
            <a:r>
              <a:rPr lang="en-US" sz="2000" dirty="0" err="1"/>
              <a:t>Bintan</a:t>
            </a:r>
            <a:r>
              <a:rPr lang="en-US" sz="2000" dirty="0"/>
              <a:t> </a:t>
            </a:r>
            <a:r>
              <a:rPr lang="en-US" sz="2000" dirty="0" err="1"/>
              <a:t>Pesisir</a:t>
            </a:r>
            <a:r>
              <a:rPr lang="en-US" sz="2000" dirty="0"/>
              <a:t> District) 116,11 Km2</a:t>
            </a:r>
          </a:p>
          <a:p>
            <a:endParaRPr lang="en-US" sz="2000" dirty="0"/>
          </a:p>
          <a:p>
            <a:r>
              <a:rPr lang="en-US" sz="2000" dirty="0"/>
              <a:t>Population is about 170.460 </a:t>
            </a:r>
            <a:r>
              <a:rPr lang="en-US" sz="2000" dirty="0" err="1"/>
              <a:t>Jiwa</a:t>
            </a:r>
            <a:endParaRPr lang="en-US" sz="2000" dirty="0"/>
          </a:p>
          <a:p>
            <a:r>
              <a:rPr lang="en-US" sz="2000" dirty="0" err="1"/>
              <a:t>Pengudang</a:t>
            </a:r>
            <a:r>
              <a:rPr lang="en-US" sz="2000" dirty="0"/>
              <a:t> (</a:t>
            </a:r>
            <a:r>
              <a:rPr lang="en-US" sz="2000" dirty="0" err="1"/>
              <a:t>Teluk</a:t>
            </a:r>
            <a:r>
              <a:rPr lang="en-US" sz="2000" dirty="0"/>
              <a:t> </a:t>
            </a:r>
            <a:r>
              <a:rPr lang="en-US" sz="2000" dirty="0" err="1"/>
              <a:t>Sebong</a:t>
            </a:r>
            <a:r>
              <a:rPr lang="en-US" sz="2000" dirty="0"/>
              <a:t> </a:t>
            </a:r>
            <a:r>
              <a:rPr lang="en-US" sz="2000" dirty="0" err="1"/>
              <a:t>Disktrict</a:t>
            </a:r>
            <a:r>
              <a:rPr lang="en-US" sz="2000" dirty="0"/>
              <a:t>) 19.510 people</a:t>
            </a:r>
          </a:p>
          <a:p>
            <a:r>
              <a:rPr lang="en-US" sz="2000" dirty="0" err="1"/>
              <a:t>Mapur</a:t>
            </a:r>
            <a:r>
              <a:rPr lang="en-US" sz="2000" dirty="0"/>
              <a:t> (</a:t>
            </a:r>
            <a:r>
              <a:rPr lang="en-US" sz="2000" dirty="0" err="1"/>
              <a:t>Bintan</a:t>
            </a:r>
            <a:r>
              <a:rPr lang="en-US" sz="2000" dirty="0"/>
              <a:t> </a:t>
            </a:r>
            <a:r>
              <a:rPr lang="en-US" sz="2000" dirty="0" err="1"/>
              <a:t>Pesisir</a:t>
            </a:r>
            <a:r>
              <a:rPr lang="en-US" sz="2000" dirty="0"/>
              <a:t> District) 6.890 people</a:t>
            </a:r>
          </a:p>
          <a:p>
            <a:endParaRPr lang="en-US" sz="2000" dirty="0"/>
          </a:p>
          <a:p>
            <a:r>
              <a:rPr lang="en-US" sz="2000" dirty="0"/>
              <a:t>Specific indigenous feature, Turtle and Dugong</a:t>
            </a:r>
          </a:p>
          <a:p>
            <a:endParaRPr lang="en-US" sz="2000" dirty="0"/>
          </a:p>
          <a:p>
            <a:r>
              <a:rPr lang="en-US" sz="2000" dirty="0"/>
              <a:t>Area (ha) of critical habitats</a:t>
            </a:r>
          </a:p>
          <a:p>
            <a:r>
              <a:rPr lang="en-US" sz="2000" dirty="0"/>
              <a:t>Seagrass in </a:t>
            </a:r>
            <a:r>
              <a:rPr lang="en-US" sz="2000" dirty="0" err="1"/>
              <a:t>Pengudang</a:t>
            </a:r>
            <a:r>
              <a:rPr lang="en-US" sz="2000" dirty="0"/>
              <a:t> 319,08 </a:t>
            </a:r>
            <a:r>
              <a:rPr lang="en-US" sz="2000" dirty="0" err="1"/>
              <a:t>hectar</a:t>
            </a:r>
            <a:endParaRPr lang="en-US" sz="2000" dirty="0"/>
          </a:p>
          <a:p>
            <a:r>
              <a:rPr lang="en-US" sz="2000" dirty="0"/>
              <a:t>Seagrass in </a:t>
            </a:r>
            <a:r>
              <a:rPr lang="en-US" sz="2000" dirty="0" err="1"/>
              <a:t>Mapur</a:t>
            </a:r>
            <a:r>
              <a:rPr lang="en-US" sz="2000" dirty="0"/>
              <a:t>  375,17 </a:t>
            </a:r>
            <a:r>
              <a:rPr lang="en-US" sz="2000" dirty="0" err="1"/>
              <a:t>hectar</a:t>
            </a:r>
            <a:endParaRPr lang="en-US" sz="2000" dirty="0"/>
          </a:p>
          <a:p>
            <a:endParaRPr lang="en-US" sz="2000" dirty="0"/>
          </a:p>
          <a:p>
            <a:r>
              <a:rPr lang="en-US" sz="2000" dirty="0"/>
              <a:t>Main economic activities Fisherman</a:t>
            </a:r>
          </a:p>
          <a:p>
            <a:r>
              <a:rPr lang="en-US" sz="2000" dirty="0"/>
              <a:t>Threats to coastal habitats </a:t>
            </a:r>
          </a:p>
          <a:p>
            <a:r>
              <a:rPr lang="en-GB" sz="2000" dirty="0"/>
              <a:t>Land clearing and development in main land</a:t>
            </a:r>
          </a:p>
          <a:p>
            <a:r>
              <a:rPr lang="en-US" sz="2000" dirty="0"/>
              <a:t>Collecting Fish product (</a:t>
            </a:r>
            <a:r>
              <a:rPr lang="en-GB" sz="2000" dirty="0"/>
              <a:t>shellfish</a:t>
            </a:r>
            <a:r>
              <a:rPr lang="en-US" sz="2000" dirty="0"/>
              <a:t>, </a:t>
            </a:r>
            <a:r>
              <a:rPr lang="en-US" sz="2000" dirty="0" err="1"/>
              <a:t>Gonggong</a:t>
            </a:r>
            <a:r>
              <a:rPr lang="en-US" sz="2000" dirty="0"/>
              <a:t>, Cucumber </a:t>
            </a:r>
            <a:r>
              <a:rPr lang="en-US" sz="2000" dirty="0" err="1"/>
              <a:t>etc</a:t>
            </a:r>
            <a:r>
              <a:rPr lang="en-US" sz="2000" dirty="0"/>
              <a:t>)</a:t>
            </a:r>
          </a:p>
          <a:p>
            <a:endParaRPr lang="en-US" sz="2000" b="1" dirty="0"/>
          </a:p>
          <a:p>
            <a:endParaRPr lang="en-US" sz="2000" dirty="0"/>
          </a:p>
          <a:p>
            <a:endParaRPr lang="en-US" dirty="0"/>
          </a:p>
        </p:txBody>
      </p:sp>
      <p:sp>
        <p:nvSpPr>
          <p:cNvPr id="2" name="TextBox 1"/>
          <p:cNvSpPr txBox="1"/>
          <p:nvPr/>
        </p:nvSpPr>
        <p:spPr>
          <a:xfrm>
            <a:off x="7365905" y="5147965"/>
            <a:ext cx="4314092" cy="1200329"/>
          </a:xfrm>
          <a:prstGeom prst="rect">
            <a:avLst/>
          </a:prstGeom>
          <a:noFill/>
        </p:spPr>
        <p:txBody>
          <a:bodyPr wrap="square" rtlCol="0">
            <a:spAutoFit/>
          </a:bodyPr>
          <a:lstStyle/>
          <a:p>
            <a:r>
              <a:rPr lang="en-US" b="1" dirty="0"/>
              <a:t>Environment concerns (pollution, habitat loss and degradation, resource decline…)</a:t>
            </a:r>
          </a:p>
          <a:p>
            <a:pPr marL="285750" indent="-285750">
              <a:buFontTx/>
              <a:buChar char="-"/>
            </a:pPr>
            <a:r>
              <a:rPr lang="en-US" dirty="0"/>
              <a:t>Sludge Oil</a:t>
            </a:r>
          </a:p>
          <a:p>
            <a:pPr marL="285750" indent="-285750">
              <a:buFontTx/>
              <a:buChar char="-"/>
            </a:pPr>
            <a:r>
              <a:rPr lang="en-US" dirty="0"/>
              <a:t>Seagrass habitat loss and degradation</a:t>
            </a:r>
            <a:endParaRPr lang="en-GB" dirty="0"/>
          </a:p>
        </p:txBody>
      </p:sp>
      <p:pic>
        <p:nvPicPr>
          <p:cNvPr id="3" name="Picture 2"/>
          <p:cNvPicPr>
            <a:picLocks noChangeAspect="1"/>
          </p:cNvPicPr>
          <p:nvPr/>
        </p:nvPicPr>
        <p:blipFill>
          <a:blip r:embed="rId4"/>
          <a:stretch>
            <a:fillRect/>
          </a:stretch>
        </p:blipFill>
        <p:spPr>
          <a:xfrm>
            <a:off x="6945187" y="206816"/>
            <a:ext cx="5214190" cy="3717484"/>
          </a:xfrm>
          <a:prstGeom prst="rect">
            <a:avLst/>
          </a:prstGeom>
        </p:spPr>
      </p:pic>
    </p:spTree>
    <p:extLst>
      <p:ext uri="{BB962C8B-B14F-4D97-AF65-F5344CB8AC3E}">
        <p14:creationId xmlns:p14="http://schemas.microsoft.com/office/powerpoint/2010/main" val="4173721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5" name="Google Shape;95;p2"/>
          <p:cNvPicPr preferRelativeResize="0"/>
          <p:nvPr/>
        </p:nvPicPr>
        <p:blipFill rotWithShape="1">
          <a:blip r:embed="rId3">
            <a:alphaModFix/>
          </a:blip>
          <a:srcRect/>
          <a:stretch/>
        </p:blipFill>
        <p:spPr>
          <a:xfrm>
            <a:off x="1" y="1568"/>
            <a:ext cx="944880" cy="6858000"/>
          </a:xfrm>
          <a:prstGeom prst="rect">
            <a:avLst/>
          </a:prstGeom>
          <a:noFill/>
          <a:ln>
            <a:noFill/>
          </a:ln>
        </p:spPr>
      </p:pic>
      <p:sp>
        <p:nvSpPr>
          <p:cNvPr id="6" name="Google Shape;103;p3"/>
          <p:cNvSpPr txBox="1">
            <a:spLocks/>
          </p:cNvSpPr>
          <p:nvPr/>
        </p:nvSpPr>
        <p:spPr>
          <a:xfrm>
            <a:off x="1337936" y="218038"/>
            <a:ext cx="10478143" cy="633516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400" b="1" dirty="0">
                <a:solidFill>
                  <a:schemeClr val="accent1"/>
                </a:solidFill>
                <a:latin typeface="Arial"/>
                <a:ea typeface="Arial"/>
                <a:cs typeface="Arial"/>
                <a:sym typeface="Arial"/>
              </a:rPr>
              <a:t>Highlights of key activities for conservation &amp; sustainable use of coastal habitat and/or fisheries &amp; land-based pollution management </a:t>
            </a:r>
            <a:r>
              <a:rPr lang="en-US" sz="2000" dirty="0">
                <a:solidFill>
                  <a:srgbClr val="FF0000"/>
                </a:solidFill>
                <a:latin typeface="Arial"/>
                <a:ea typeface="Arial"/>
                <a:cs typeface="Arial"/>
                <a:sym typeface="Arial"/>
              </a:rPr>
              <a:t>(please list </a:t>
            </a:r>
            <a:r>
              <a:rPr lang="en-US" sz="2000" dirty="0" err="1">
                <a:solidFill>
                  <a:srgbClr val="FF0000"/>
                </a:solidFill>
                <a:latin typeface="Arial"/>
                <a:ea typeface="Arial"/>
                <a:cs typeface="Arial"/>
                <a:sym typeface="Arial"/>
              </a:rPr>
              <a:t>maine</a:t>
            </a:r>
            <a:r>
              <a:rPr lang="en-US" sz="2000" dirty="0">
                <a:solidFill>
                  <a:srgbClr val="FF0000"/>
                </a:solidFill>
                <a:latin typeface="Arial"/>
                <a:ea typeface="Arial"/>
                <a:cs typeface="Arial"/>
                <a:sym typeface="Arial"/>
              </a:rPr>
              <a:t> activities, projects, programs conducted in recent 15 years)</a:t>
            </a:r>
          </a:p>
          <a:p>
            <a:pPr marL="95250" indent="0">
              <a:spcBef>
                <a:spcPts val="0"/>
              </a:spcBef>
              <a:buSzPts val="2100"/>
              <a:buNone/>
            </a:pPr>
            <a:endParaRPr lang="en-US" sz="2400" b="1" dirty="0">
              <a:solidFill>
                <a:schemeClr val="accent1"/>
              </a:solidFill>
              <a:latin typeface="Arial"/>
              <a:ea typeface="Arial"/>
              <a:cs typeface="Arial"/>
              <a:sym typeface="Arial"/>
            </a:endParaRPr>
          </a:p>
          <a:p>
            <a:pPr marL="552450" indent="-457200">
              <a:spcBef>
                <a:spcPts val="0"/>
              </a:spcBef>
              <a:buSzPts val="2100"/>
              <a:buAutoNum type="arabicPeriod"/>
            </a:pPr>
            <a:r>
              <a:rPr lang="en-US" sz="2400" dirty="0"/>
              <a:t>Initiation of a Seagrass Conservation Program integrated with Coral Reef Rehabilitation in 2010, with the proposed area reserved for submission to the Minister of Marine Affairs and Fisheries</a:t>
            </a:r>
          </a:p>
          <a:p>
            <a:pPr marL="552450" indent="-457200">
              <a:spcBef>
                <a:spcPts val="0"/>
              </a:spcBef>
              <a:buSzPts val="2100"/>
              <a:buAutoNum type="arabicPeriod"/>
            </a:pPr>
            <a:r>
              <a:rPr lang="en-US" sz="2400" dirty="0"/>
              <a:t>Establishment of community groups for coastal ecosystem monitoring, including seagrass bed</a:t>
            </a:r>
          </a:p>
          <a:p>
            <a:pPr marL="552450" indent="-457200">
              <a:spcBef>
                <a:spcPts val="0"/>
              </a:spcBef>
              <a:buSzPts val="2100"/>
              <a:buAutoNum type="arabicPeriod"/>
            </a:pPr>
            <a:r>
              <a:rPr lang="en-US" sz="2400" dirty="0"/>
              <a:t>Public awareness on the role and function of seagrass for life through the installation of announcement boards and radio advertisements on RRI since 2010</a:t>
            </a:r>
          </a:p>
          <a:p>
            <a:pPr marL="552450" indent="-457200">
              <a:spcBef>
                <a:spcPts val="0"/>
              </a:spcBef>
              <a:buSzPts val="2100"/>
              <a:buAutoNum type="arabicPeriod"/>
            </a:pPr>
            <a:r>
              <a:rPr lang="en-US" sz="2400" dirty="0"/>
              <a:t>Designation of Regional Conservation Area by the Minister of Marine Affairs and Fisheries of the Republic of Indonesia No. 18 of 2022 </a:t>
            </a:r>
            <a:r>
              <a:rPr lang="en-US" sz="2400" dirty="0">
                <a:latin typeface="Arial"/>
                <a:ea typeface="Arial"/>
                <a:cs typeface="Arial"/>
                <a:sym typeface="Arial"/>
              </a:rPr>
              <a:t>(include </a:t>
            </a:r>
            <a:r>
              <a:rPr lang="en-US" sz="2400" dirty="0" err="1">
                <a:latin typeface="Arial"/>
                <a:ea typeface="Arial"/>
                <a:cs typeface="Arial"/>
                <a:sym typeface="Arial"/>
              </a:rPr>
              <a:t>Seagras</a:t>
            </a:r>
            <a:r>
              <a:rPr lang="en-US" sz="2400" dirty="0">
                <a:latin typeface="Arial"/>
                <a:ea typeface="Arial"/>
                <a:cs typeface="Arial"/>
                <a:sym typeface="Arial"/>
              </a:rPr>
              <a:t>)</a:t>
            </a:r>
          </a:p>
          <a:p>
            <a:pPr marL="552450" indent="-457200">
              <a:spcBef>
                <a:spcPts val="0"/>
              </a:spcBef>
              <a:buSzPts val="2100"/>
              <a:buAutoNum type="arabicPeriod"/>
            </a:pPr>
            <a:r>
              <a:rPr lang="en-US" sz="2400" dirty="0"/>
              <a:t>Optimizing the role of stakeholders in the implementation of Marine Protected Area by establishing a Provincial Technical Unit for Marine Protected Area Management in 2025</a:t>
            </a:r>
          </a:p>
          <a:p>
            <a:pPr marL="552450" indent="-457200">
              <a:spcBef>
                <a:spcPts val="0"/>
              </a:spcBef>
              <a:buSzPts val="2100"/>
              <a:buAutoNum type="arabicPeriod"/>
            </a:pPr>
            <a:r>
              <a:rPr lang="en-US" sz="2400" dirty="0"/>
              <a:t>Optimizing the Management Plan of the Marine Protected Area that has been prepared</a:t>
            </a:r>
            <a:endParaRPr lang="en-US" sz="2400" dirty="0">
              <a:latin typeface="Arial"/>
              <a:ea typeface="Arial"/>
              <a:cs typeface="Arial"/>
              <a:sym typeface="Arial"/>
            </a:endParaRPr>
          </a:p>
          <a:p>
            <a:pPr marL="95250" indent="0">
              <a:spcBef>
                <a:spcPts val="0"/>
              </a:spcBef>
              <a:buSzPts val="2100"/>
              <a:buNone/>
            </a:pPr>
            <a:endParaRPr lang="en-US" sz="2400" dirty="0">
              <a:latin typeface="Arial"/>
              <a:ea typeface="Arial"/>
              <a:cs typeface="Arial"/>
              <a:sym typeface="Arial"/>
            </a:endParaRPr>
          </a:p>
        </p:txBody>
      </p:sp>
    </p:spTree>
    <p:extLst>
      <p:ext uri="{BB962C8B-B14F-4D97-AF65-F5344CB8AC3E}">
        <p14:creationId xmlns:p14="http://schemas.microsoft.com/office/powerpoint/2010/main" val="284111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oogle Shape;95;p2">
            <a:extLst>
              <a:ext uri="{FF2B5EF4-FFF2-40B4-BE49-F238E27FC236}">
                <a16:creationId xmlns:a16="http://schemas.microsoft.com/office/drawing/2014/main" id="{7B00E30D-6338-4F95-32AC-41E32AF7626D}"/>
              </a:ext>
            </a:extLst>
          </p:cNvPr>
          <p:cNvPicPr preferRelativeResize="0"/>
          <p:nvPr/>
        </p:nvPicPr>
        <p:blipFill rotWithShape="1">
          <a:blip r:embed="rId3">
            <a:alphaModFix/>
          </a:blip>
          <a:srcRect/>
          <a:stretch/>
        </p:blipFill>
        <p:spPr>
          <a:xfrm>
            <a:off x="1" y="1568"/>
            <a:ext cx="1198880" cy="6858000"/>
          </a:xfrm>
          <a:prstGeom prst="rect">
            <a:avLst/>
          </a:prstGeom>
          <a:noFill/>
          <a:ln>
            <a:noFill/>
          </a:ln>
        </p:spPr>
      </p:pic>
      <p:sp>
        <p:nvSpPr>
          <p:cNvPr id="13" name="Google Shape;103;p3">
            <a:extLst>
              <a:ext uri="{FF2B5EF4-FFF2-40B4-BE49-F238E27FC236}">
                <a16:creationId xmlns:a16="http://schemas.microsoft.com/office/drawing/2014/main" id="{1EDACB82-6F77-CDFD-4FE9-E5AAC71C9D35}"/>
              </a:ext>
            </a:extLst>
          </p:cNvPr>
          <p:cNvSpPr txBox="1">
            <a:spLocks/>
          </p:cNvSpPr>
          <p:nvPr/>
        </p:nvSpPr>
        <p:spPr>
          <a:xfrm>
            <a:off x="1198880" y="147353"/>
            <a:ext cx="10667999" cy="5841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400" b="1" dirty="0">
                <a:solidFill>
                  <a:schemeClr val="accent1"/>
                </a:solidFill>
                <a:latin typeface="Arial"/>
                <a:ea typeface="Arial"/>
                <a:cs typeface="Arial"/>
                <a:sym typeface="Arial"/>
              </a:rPr>
              <a:t>Highlights of key achievements</a:t>
            </a:r>
            <a:endParaRPr lang="en-GB" sz="1800" dirty="0">
              <a:latin typeface="+mn-lt"/>
            </a:endParaRPr>
          </a:p>
          <a:p>
            <a:pPr marL="95250" indent="0">
              <a:spcBef>
                <a:spcPts val="0"/>
              </a:spcBef>
              <a:buSzPts val="2100"/>
              <a:buNone/>
            </a:pPr>
            <a:endParaRPr lang="en-US" sz="1800" dirty="0">
              <a:latin typeface="Arial"/>
              <a:ea typeface="Arial"/>
              <a:cs typeface="Arial"/>
              <a:sym typeface="Arial"/>
            </a:endParaRPr>
          </a:p>
        </p:txBody>
      </p:sp>
      <p:sp>
        <p:nvSpPr>
          <p:cNvPr id="4" name="TextBox 3">
            <a:extLst>
              <a:ext uri="{FF2B5EF4-FFF2-40B4-BE49-F238E27FC236}">
                <a16:creationId xmlns:a16="http://schemas.microsoft.com/office/drawing/2014/main" id="{146C9FA6-4F56-4065-0FAF-BE744B5341FA}"/>
              </a:ext>
            </a:extLst>
          </p:cNvPr>
          <p:cNvSpPr txBox="1"/>
          <p:nvPr/>
        </p:nvSpPr>
        <p:spPr>
          <a:xfrm>
            <a:off x="1198880" y="731520"/>
            <a:ext cx="10911840" cy="5078313"/>
          </a:xfrm>
          <a:prstGeom prst="rect">
            <a:avLst/>
          </a:prstGeom>
          <a:noFill/>
        </p:spPr>
        <p:txBody>
          <a:bodyPr wrap="square" rtlCol="0">
            <a:spAutoFit/>
          </a:bodyPr>
          <a:lstStyle/>
          <a:p>
            <a:pPr marL="95250">
              <a:buSzPts val="2100"/>
            </a:pPr>
            <a:r>
              <a:rPr lang="en-US" dirty="0"/>
              <a:t>1/ Establishment and management of Protected Areas (PAs) of all categories (nature reserve, sanctuary, fisheries management, community-based, Ramsar site…)</a:t>
            </a:r>
          </a:p>
          <a:p>
            <a:pPr marL="95250">
              <a:buSzPts val="2100"/>
            </a:pPr>
            <a:r>
              <a:rPr lang="en-US" dirty="0"/>
              <a:t>Designation of Regional Conservation Area by the Minister of Marine Affairs and Fisheries of the Republic of Indonesia No. 18 of 2022 </a:t>
            </a:r>
            <a:r>
              <a:rPr lang="en-US" b="1" dirty="0"/>
              <a:t>On the Marine Protected Area in the Eastern parts of </a:t>
            </a:r>
            <a:r>
              <a:rPr lang="en-US" b="1" dirty="0" err="1"/>
              <a:t>Bintan</a:t>
            </a:r>
            <a:r>
              <a:rPr lang="en-US" b="1" dirty="0"/>
              <a:t> Island, Riau Islands Province</a:t>
            </a:r>
            <a:endParaRPr lang="en-US" dirty="0"/>
          </a:p>
          <a:p>
            <a:pPr marL="95250">
              <a:buSzPts val="2100"/>
            </a:pPr>
            <a:r>
              <a:rPr lang="en-US" dirty="0"/>
              <a:t>Habitat area 138.561,42 (ha) under protection, </a:t>
            </a:r>
          </a:p>
          <a:p>
            <a:pPr marL="95250">
              <a:buSzPts val="2100"/>
            </a:pPr>
            <a:r>
              <a:rPr lang="en-US" dirty="0"/>
              <a:t>new management approach</a:t>
            </a:r>
            <a:r>
              <a:rPr lang="en-US" dirty="0">
                <a:solidFill>
                  <a:srgbClr val="FF0000"/>
                </a:solidFill>
              </a:rPr>
              <a:t> </a:t>
            </a:r>
            <a:r>
              <a:rPr lang="en-US" dirty="0"/>
              <a:t>Set up Organization to Manage </a:t>
            </a:r>
            <a:r>
              <a:rPr lang="en-US" dirty="0" err="1"/>
              <a:t>Conservatioa</a:t>
            </a:r>
            <a:r>
              <a:rPr lang="en-US" dirty="0"/>
              <a:t> area</a:t>
            </a:r>
            <a:r>
              <a:rPr lang="en-US" dirty="0">
                <a:solidFill>
                  <a:srgbClr val="FF0000"/>
                </a:solidFill>
              </a:rPr>
              <a:t>]</a:t>
            </a:r>
          </a:p>
          <a:p>
            <a:pPr marL="95250">
              <a:buSzPts val="2100"/>
            </a:pPr>
            <a:endParaRPr lang="en-US" dirty="0"/>
          </a:p>
          <a:p>
            <a:pPr marL="95250">
              <a:buSzPts val="2100"/>
            </a:pPr>
            <a:r>
              <a:rPr lang="en-US" dirty="0">
                <a:ea typeface="Arial"/>
                <a:cs typeface="Arial"/>
                <a:sym typeface="Arial"/>
              </a:rPr>
              <a:t>2/ Approval and implementation of plans for sustainable resources management &amp; use, and land-based pollution management</a:t>
            </a:r>
            <a:endParaRPr lang="en-GB" kern="100" dirty="0">
              <a:solidFill>
                <a:srgbClr val="000000"/>
              </a:solidFill>
              <a:ea typeface="Calibri" panose="020F0502020204030204" pitchFamily="34" charset="0"/>
              <a:cs typeface="Arial" panose="020B0604020202020204" pitchFamily="34" charset="0"/>
            </a:endParaRPr>
          </a:p>
          <a:p>
            <a:pPr marL="95250">
              <a:buSzPts val="2100"/>
            </a:pPr>
            <a:r>
              <a:rPr lang="en-US" dirty="0"/>
              <a:t>year of approval 2022, management target Coastal zone , critical habitat area Coral reef 6.120,70  ha and Seagrass bed 2.903,66 ha</a:t>
            </a:r>
          </a:p>
          <a:p>
            <a:pPr marL="95250">
              <a:buSzPts val="2100"/>
            </a:pPr>
            <a:endParaRPr lang="en-US" dirty="0"/>
          </a:p>
          <a:p>
            <a:pPr marL="95250">
              <a:buSzPts val="2100"/>
            </a:pPr>
            <a:r>
              <a:rPr lang="en-GB" kern="100" dirty="0">
                <a:solidFill>
                  <a:srgbClr val="000000"/>
                </a:solidFill>
                <a:ea typeface="Calibri" panose="020F0502020204030204" pitchFamily="34" charset="0"/>
                <a:cs typeface="Arial" panose="020B0604020202020204" pitchFamily="34" charset="0"/>
              </a:rPr>
              <a:t>3/ Reform of laws/regulations or management approach for ecosystem sustainable use and land-based pollution prevention </a:t>
            </a:r>
          </a:p>
          <a:p>
            <a:pPr marL="95250">
              <a:buSzPts val="2100"/>
            </a:pPr>
            <a:r>
              <a:rPr lang="en-GB" kern="100" dirty="0">
                <a:ea typeface="Calibri" panose="020F0502020204030204" pitchFamily="34" charset="0"/>
                <a:cs typeface="Arial" panose="020B0604020202020204" pitchFamily="34" charset="0"/>
              </a:rPr>
              <a:t>[reformed subjects &amp; year in 2022, impacts of reforms: critical habitat area </a:t>
            </a:r>
            <a:r>
              <a:rPr lang="en-US" dirty="0"/>
              <a:t>, critical habitat area Coral reef 6.120,70  ha and Seagrass bed 2.903,66 ha</a:t>
            </a:r>
          </a:p>
          <a:p>
            <a:pPr marL="95250">
              <a:buSzPts val="2100"/>
            </a:pPr>
            <a:endParaRPr lang="en-GB" kern="100" dirty="0">
              <a:solidFill>
                <a:srgbClr val="000000"/>
              </a:solidFill>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59526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215" y="874602"/>
            <a:ext cx="9936479" cy="5416868"/>
          </a:xfrm>
          <a:prstGeom prst="rect">
            <a:avLst/>
          </a:prstGeom>
        </p:spPr>
        <p:txBody>
          <a:bodyPr wrap="square">
            <a:spAutoFit/>
          </a:bodyPr>
          <a:lstStyle/>
          <a:p>
            <a:pPr marL="95250">
              <a:buSzPts val="2100"/>
            </a:pPr>
            <a:r>
              <a:rPr lang="en-GB" kern="100" dirty="0">
                <a:solidFill>
                  <a:srgbClr val="000000"/>
                </a:solidFill>
                <a:ea typeface="Times New Roman" panose="02020603050405020304" pitchFamily="18" charset="0"/>
                <a:cs typeface="Arial" panose="020B0604020202020204" pitchFamily="34" charset="0"/>
              </a:rPr>
              <a:t>4/ Engagement of related stakeholders</a:t>
            </a:r>
          </a:p>
          <a:p>
            <a:pPr marL="95250">
              <a:buSzPts val="2100"/>
            </a:pPr>
            <a:r>
              <a:rPr lang="en-GB" kern="100" dirty="0">
                <a:solidFill>
                  <a:srgbClr val="FF0000"/>
                </a:solidFill>
                <a:ea typeface="Times New Roman" panose="02020603050405020304" pitchFamily="18" charset="0"/>
                <a:cs typeface="Arial" panose="020B0604020202020204" pitchFamily="34" charset="0"/>
              </a:rPr>
              <a:t> 	</a:t>
            </a:r>
            <a:r>
              <a:rPr lang="en-GB" sz="2000" kern="100" dirty="0">
                <a:latin typeface="Arial Rounded MT Bold" panose="020F0704030504030204" pitchFamily="34" charset="0"/>
                <a:ea typeface="Times New Roman" panose="02020603050405020304" pitchFamily="18" charset="0"/>
                <a:cs typeface="Arial" panose="020B0604020202020204" pitchFamily="34" charset="0"/>
              </a:rPr>
              <a:t>- </a:t>
            </a:r>
            <a:r>
              <a:rPr lang="en-GB" sz="2000" kern="100" dirty="0" err="1">
                <a:latin typeface="Arial Rounded MT Bold" panose="020F0704030504030204" pitchFamily="34" charset="0"/>
                <a:ea typeface="Times New Roman" panose="02020603050405020304" pitchFamily="18" charset="0"/>
                <a:cs typeface="Arial" panose="020B0604020202020204" pitchFamily="34" charset="0"/>
              </a:rPr>
              <a:t>Goverment</a:t>
            </a:r>
            <a:r>
              <a:rPr lang="en-GB" sz="2000" kern="100" dirty="0">
                <a:latin typeface="Arial Rounded MT Bold" panose="020F0704030504030204" pitchFamily="34" charset="0"/>
                <a:ea typeface="Times New Roman" panose="02020603050405020304" pitchFamily="18" charset="0"/>
                <a:cs typeface="Arial" panose="020B0604020202020204" pitchFamily="34" charset="0"/>
              </a:rPr>
              <a:t>, </a:t>
            </a:r>
            <a:r>
              <a:rPr lang="en-GB" sz="2000" kern="100">
                <a:latin typeface="Arial Rounded MT Bold" panose="020F0704030504030204" pitchFamily="34" charset="0"/>
                <a:ea typeface="Times New Roman" panose="02020603050405020304" pitchFamily="18" charset="0"/>
                <a:cs typeface="Arial" panose="020B0604020202020204" pitchFamily="34" charset="0"/>
              </a:rPr>
              <a:t>as Regulator and  </a:t>
            </a:r>
            <a:r>
              <a:rPr lang="en-GB" sz="2000" kern="100" dirty="0">
                <a:latin typeface="Arial Rounded MT Bold" panose="020F0704030504030204" pitchFamily="34" charset="0"/>
                <a:ea typeface="Times New Roman" panose="02020603050405020304" pitchFamily="18" charset="0"/>
                <a:cs typeface="Arial" panose="020B0604020202020204" pitchFamily="34" charset="0"/>
              </a:rPr>
              <a:t>motivator </a:t>
            </a:r>
          </a:p>
          <a:p>
            <a:pPr marL="95250">
              <a:buSzPts val="2100"/>
            </a:pPr>
            <a:r>
              <a:rPr lang="en-GB" sz="2000" kern="100" dirty="0">
                <a:latin typeface="Arial Rounded MT Bold" panose="020F0704030504030204" pitchFamily="34" charset="0"/>
                <a:ea typeface="Times New Roman" panose="02020603050405020304" pitchFamily="18" charset="0"/>
                <a:cs typeface="Arial" panose="020B0604020202020204" pitchFamily="34" charset="0"/>
              </a:rPr>
              <a:t>	- Local Community as User</a:t>
            </a:r>
          </a:p>
          <a:p>
            <a:pPr marL="95250">
              <a:buSzPts val="2100"/>
            </a:pPr>
            <a:r>
              <a:rPr lang="en-GB" sz="2000" kern="100" dirty="0">
                <a:latin typeface="Arial Rounded MT Bold" panose="020F0704030504030204" pitchFamily="34" charset="0"/>
                <a:ea typeface="Times New Roman" panose="02020603050405020304" pitchFamily="18" charset="0"/>
                <a:cs typeface="Arial" panose="020B0604020202020204" pitchFamily="34" charset="0"/>
              </a:rPr>
              <a:t>	- Academic as Scientific Brief</a:t>
            </a:r>
          </a:p>
          <a:p>
            <a:pPr marL="95250">
              <a:buSzPts val="2100"/>
            </a:pPr>
            <a:r>
              <a:rPr lang="en-GB" sz="2000" kern="100" dirty="0">
                <a:latin typeface="Arial Rounded MT Bold" panose="020F0704030504030204" pitchFamily="34" charset="0"/>
                <a:ea typeface="Times New Roman" panose="02020603050405020304" pitchFamily="18" charset="0"/>
                <a:cs typeface="Arial" panose="020B0604020202020204" pitchFamily="34" charset="0"/>
              </a:rPr>
              <a:t>	- Private Sector as Developed Area</a:t>
            </a:r>
          </a:p>
          <a:p>
            <a:pPr marL="95250">
              <a:buSzPts val="2100"/>
            </a:pPr>
            <a:endParaRPr lang="en-GB" kern="100" dirty="0">
              <a:solidFill>
                <a:srgbClr val="000000"/>
              </a:solidFill>
              <a:ea typeface="Times New Roman" panose="02020603050405020304" pitchFamily="18" charset="0"/>
              <a:cs typeface="Arial" panose="020B0604020202020204" pitchFamily="34" charset="0"/>
            </a:endParaRPr>
          </a:p>
          <a:p>
            <a:pPr marL="95250">
              <a:buSzPts val="2100"/>
            </a:pPr>
            <a:r>
              <a:rPr lang="en-GB" kern="100" dirty="0">
                <a:solidFill>
                  <a:srgbClr val="000000"/>
                </a:solidFill>
                <a:ea typeface="Times New Roman" panose="02020603050405020304" pitchFamily="18" charset="0"/>
                <a:cs typeface="Arial" panose="020B0604020202020204" pitchFamily="34" charset="0"/>
              </a:rPr>
              <a:t>5/ Enforcement mechanism and effectiveness</a:t>
            </a:r>
          </a:p>
          <a:p>
            <a:pPr marL="95250">
              <a:buSzPts val="2100"/>
            </a:pPr>
            <a:r>
              <a:rPr lang="en-GB" kern="100" dirty="0">
                <a:solidFill>
                  <a:srgbClr val="FF0000"/>
                </a:solidFill>
                <a:ea typeface="Times New Roman" panose="02020603050405020304" pitchFamily="18" charset="0"/>
                <a:cs typeface="Arial" panose="020B0604020202020204" pitchFamily="34" charset="0"/>
              </a:rPr>
              <a:t>[how enforcement arranged? Evidence in improvement]</a:t>
            </a:r>
          </a:p>
          <a:p>
            <a:pPr marL="552450" lvl="1">
              <a:buSzPts val="2100"/>
            </a:pPr>
            <a:r>
              <a:rPr lang="en-US" sz="2000" dirty="0">
                <a:latin typeface="Arial Rounded MT Bold" panose="020F0704030504030204" pitchFamily="34" charset="0"/>
              </a:rPr>
              <a:t>Law enforcement is carried out through mechanisms stipulated in the Decree of the Minister of Marine Affairs and Fisheries, implemented by Marine and Fisheries Resource Law Enforcement, and in collaboration with the community through Community Monitoring Groups</a:t>
            </a:r>
            <a:endParaRPr lang="en-GB" sz="2000" kern="100" dirty="0">
              <a:latin typeface="Arial Rounded MT Bold" panose="020F0704030504030204" pitchFamily="34" charset="0"/>
              <a:ea typeface="Times New Roman" panose="02020603050405020304" pitchFamily="18" charset="0"/>
              <a:cs typeface="Arial" panose="020B0604020202020204" pitchFamily="34" charset="0"/>
            </a:endParaRPr>
          </a:p>
          <a:p>
            <a:pPr marL="95250">
              <a:buSzPts val="2100"/>
            </a:pPr>
            <a:endParaRPr lang="en-GB" kern="100" dirty="0">
              <a:solidFill>
                <a:srgbClr val="000000"/>
              </a:solidFill>
              <a:ea typeface="Times New Roman" panose="02020603050405020304" pitchFamily="18" charset="0"/>
              <a:cs typeface="Arial" panose="020B0604020202020204" pitchFamily="34" charset="0"/>
            </a:endParaRPr>
          </a:p>
          <a:p>
            <a:pPr marL="95250">
              <a:buSzPts val="2100"/>
            </a:pPr>
            <a:r>
              <a:rPr lang="en-GB" kern="100" dirty="0">
                <a:solidFill>
                  <a:srgbClr val="000000"/>
                </a:solidFill>
                <a:ea typeface="Times New Roman" panose="02020603050405020304" pitchFamily="18" charset="0"/>
                <a:cs typeface="Arial" panose="020B0604020202020204" pitchFamily="34" charset="0"/>
              </a:rPr>
              <a:t>6/ Financial mechanism for sustaining conservation and management</a:t>
            </a:r>
          </a:p>
          <a:p>
            <a:r>
              <a:rPr lang="en-US" dirty="0">
                <a:solidFill>
                  <a:srgbClr val="FF0000"/>
                </a:solidFill>
              </a:rPr>
              <a:t>[funding sources, way to mobilize budget, private sector contribution, fee payment]</a:t>
            </a:r>
          </a:p>
          <a:p>
            <a:pPr marL="285750" indent="-285750">
              <a:buFontTx/>
              <a:buChar char="-"/>
            </a:pPr>
            <a:r>
              <a:rPr lang="en-US" sz="2000" dirty="0">
                <a:latin typeface="Arial Rounded MT Bold" panose="020F0704030504030204" pitchFamily="34" charset="0"/>
              </a:rPr>
              <a:t>Funding sources from Central </a:t>
            </a:r>
            <a:r>
              <a:rPr lang="en-US" sz="2000" dirty="0" err="1">
                <a:latin typeface="Arial Rounded MT Bold" panose="020F0704030504030204" pitchFamily="34" charset="0"/>
              </a:rPr>
              <a:t>Goverment</a:t>
            </a:r>
            <a:r>
              <a:rPr lang="en-US" sz="2000" dirty="0">
                <a:latin typeface="Arial Rounded MT Bold" panose="020F0704030504030204" pitchFamily="34" charset="0"/>
              </a:rPr>
              <a:t> and Local </a:t>
            </a:r>
            <a:r>
              <a:rPr lang="en-US" sz="2000" dirty="0" err="1">
                <a:latin typeface="Arial Rounded MT Bold" panose="020F0704030504030204" pitchFamily="34" charset="0"/>
              </a:rPr>
              <a:t>Goverment</a:t>
            </a:r>
            <a:endParaRPr lang="en-US" sz="2000" dirty="0">
              <a:latin typeface="Arial Rounded MT Bold" panose="020F0704030504030204" pitchFamily="34" charset="0"/>
            </a:endParaRPr>
          </a:p>
          <a:p>
            <a:pPr marL="285750" indent="-285750">
              <a:buFontTx/>
              <a:buChar char="-"/>
            </a:pPr>
            <a:r>
              <a:rPr lang="en-US" sz="2000" dirty="0">
                <a:latin typeface="Arial Rounded MT Bold" panose="020F0704030504030204" pitchFamily="34" charset="0"/>
              </a:rPr>
              <a:t>Private Sector with their CSR</a:t>
            </a:r>
          </a:p>
          <a:p>
            <a:pPr marL="285750" indent="-285750">
              <a:buFontTx/>
              <a:buChar char="-"/>
            </a:pPr>
            <a:r>
              <a:rPr lang="en-US" sz="2000" dirty="0">
                <a:latin typeface="Arial Rounded MT Bold" panose="020F0704030504030204" pitchFamily="34" charset="0"/>
              </a:rPr>
              <a:t>NGO and other resources</a:t>
            </a:r>
          </a:p>
        </p:txBody>
      </p:sp>
      <p:pic>
        <p:nvPicPr>
          <p:cNvPr id="3" name="Google Shape;95;p2">
            <a:extLst>
              <a:ext uri="{FF2B5EF4-FFF2-40B4-BE49-F238E27FC236}">
                <a16:creationId xmlns:a16="http://schemas.microsoft.com/office/drawing/2014/main" id="{7B00E30D-6338-4F95-32AC-41E32AF7626D}"/>
              </a:ext>
            </a:extLst>
          </p:cNvPr>
          <p:cNvPicPr preferRelativeResize="0"/>
          <p:nvPr/>
        </p:nvPicPr>
        <p:blipFill rotWithShape="1">
          <a:blip r:embed="rId2">
            <a:alphaModFix/>
          </a:blip>
          <a:srcRect/>
          <a:stretch/>
        </p:blipFill>
        <p:spPr>
          <a:xfrm>
            <a:off x="1" y="1568"/>
            <a:ext cx="1198880" cy="6858000"/>
          </a:xfrm>
          <a:prstGeom prst="rect">
            <a:avLst/>
          </a:prstGeom>
          <a:noFill/>
          <a:ln>
            <a:noFill/>
          </a:ln>
        </p:spPr>
      </p:pic>
    </p:spTree>
    <p:extLst>
      <p:ext uri="{BB962C8B-B14F-4D97-AF65-F5344CB8AC3E}">
        <p14:creationId xmlns:p14="http://schemas.microsoft.com/office/powerpoint/2010/main" val="3210410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95;p2">
            <a:extLst>
              <a:ext uri="{FF2B5EF4-FFF2-40B4-BE49-F238E27FC236}">
                <a16:creationId xmlns:a16="http://schemas.microsoft.com/office/drawing/2014/main" id="{8E0ADFD4-6795-A3C9-BF79-32425FD7ABB7}"/>
              </a:ext>
            </a:extLst>
          </p:cNvPr>
          <p:cNvPicPr preferRelativeResize="0"/>
          <p:nvPr/>
        </p:nvPicPr>
        <p:blipFill rotWithShape="1">
          <a:blip r:embed="rId2">
            <a:alphaModFix/>
          </a:blip>
          <a:srcRect/>
          <a:stretch/>
        </p:blipFill>
        <p:spPr>
          <a:xfrm>
            <a:off x="1" y="1568"/>
            <a:ext cx="1158240" cy="6858000"/>
          </a:xfrm>
          <a:prstGeom prst="rect">
            <a:avLst/>
          </a:prstGeom>
          <a:noFill/>
          <a:ln>
            <a:noFill/>
          </a:ln>
        </p:spPr>
      </p:pic>
      <p:sp>
        <p:nvSpPr>
          <p:cNvPr id="3" name="Google Shape;103;p3">
            <a:extLst>
              <a:ext uri="{FF2B5EF4-FFF2-40B4-BE49-F238E27FC236}">
                <a16:creationId xmlns:a16="http://schemas.microsoft.com/office/drawing/2014/main" id="{2D8BE1A0-D054-E341-A829-EBE8E774965B}"/>
              </a:ext>
            </a:extLst>
          </p:cNvPr>
          <p:cNvSpPr txBox="1">
            <a:spLocks/>
          </p:cNvSpPr>
          <p:nvPr/>
        </p:nvSpPr>
        <p:spPr>
          <a:xfrm>
            <a:off x="1246497" y="194999"/>
            <a:ext cx="10630543" cy="63812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95250" indent="0">
              <a:spcBef>
                <a:spcPts val="0"/>
              </a:spcBef>
              <a:buSzPts val="2100"/>
              <a:buNone/>
            </a:pPr>
            <a:r>
              <a:rPr lang="en-US" sz="2400" b="1" dirty="0">
                <a:solidFill>
                  <a:schemeClr val="accent1"/>
                </a:solidFill>
                <a:latin typeface="Arial"/>
                <a:ea typeface="Arial"/>
                <a:cs typeface="Arial"/>
                <a:sym typeface="Arial"/>
              </a:rPr>
              <a:t>Lesson learnt (challenges and solution to address challenges)</a:t>
            </a:r>
            <a:endParaRPr lang="en-GB" sz="2000" kern="100" dirty="0">
              <a:solidFill>
                <a:srgbClr val="000000"/>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US" sz="1800" dirty="0">
              <a:latin typeface="Arial"/>
              <a:ea typeface="Arial"/>
              <a:cs typeface="Arial"/>
              <a:sym typeface="Arial"/>
            </a:endParaRPr>
          </a:p>
        </p:txBody>
      </p:sp>
      <p:sp>
        <p:nvSpPr>
          <p:cNvPr id="4" name="Google Shape;103;p3">
            <a:extLst>
              <a:ext uri="{FF2B5EF4-FFF2-40B4-BE49-F238E27FC236}">
                <a16:creationId xmlns:a16="http://schemas.microsoft.com/office/drawing/2014/main" id="{2D8BE1A0-D054-E341-A829-EBE8E774965B}"/>
              </a:ext>
            </a:extLst>
          </p:cNvPr>
          <p:cNvSpPr txBox="1">
            <a:spLocks/>
          </p:cNvSpPr>
          <p:nvPr/>
        </p:nvSpPr>
        <p:spPr>
          <a:xfrm>
            <a:off x="1246497" y="833120"/>
            <a:ext cx="10630543" cy="4498535"/>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52450" indent="-457200">
              <a:lnSpc>
                <a:spcPct val="150000"/>
              </a:lnSpc>
              <a:spcBef>
                <a:spcPts val="0"/>
              </a:spcBef>
              <a:buSzPts val="2100"/>
              <a:buAutoNum type="arabicPeriod"/>
            </a:pPr>
            <a:r>
              <a:rPr lang="en-US" sz="2400" dirty="0"/>
              <a:t>Management of Regional Marine Protected Areas must involve all stakeholders; </a:t>
            </a:r>
          </a:p>
          <a:p>
            <a:pPr marL="552450" indent="-457200">
              <a:lnSpc>
                <a:spcPct val="150000"/>
              </a:lnSpc>
              <a:spcBef>
                <a:spcPts val="0"/>
              </a:spcBef>
              <a:buSzPts val="2100"/>
              <a:buAutoNum type="arabicPeriod"/>
            </a:pPr>
            <a:r>
              <a:rPr lang="en-US" sz="2400" dirty="0"/>
              <a:t>Community assistance is needed for those engaged in the implementation of Regional Marine Protected Area management;</a:t>
            </a:r>
            <a:endParaRPr lang="en-US" sz="2400" b="1" kern="100" dirty="0">
              <a:solidFill>
                <a:schemeClr val="tx1"/>
              </a:solidFill>
              <a:effectLst/>
              <a:latin typeface="Arial"/>
              <a:ea typeface="Calibri" panose="020F0502020204030204" pitchFamily="34" charset="0"/>
              <a:cs typeface="Arial"/>
              <a:sym typeface="Arial"/>
            </a:endParaRPr>
          </a:p>
          <a:p>
            <a:pPr marL="552450" indent="-457200">
              <a:lnSpc>
                <a:spcPct val="150000"/>
              </a:lnSpc>
              <a:spcBef>
                <a:spcPts val="0"/>
              </a:spcBef>
              <a:buSzPts val="2100"/>
              <a:buAutoNum type="arabicPeriod"/>
            </a:pPr>
            <a:r>
              <a:rPr lang="en-US" sz="2400" dirty="0"/>
              <a:t>Public awareness among communities around the Regional Marine Protected Areas should be carried out continuously;</a:t>
            </a:r>
            <a:endParaRPr lang="en-US" sz="2400" b="1" kern="100" dirty="0">
              <a:solidFill>
                <a:schemeClr val="tx1"/>
              </a:solidFill>
              <a:latin typeface="Arial"/>
              <a:ea typeface="Calibri" panose="020F0502020204030204" pitchFamily="34" charset="0"/>
              <a:cs typeface="Arial"/>
              <a:sym typeface="Arial"/>
            </a:endParaRPr>
          </a:p>
          <a:p>
            <a:pPr marL="552450" indent="-457200">
              <a:lnSpc>
                <a:spcPct val="150000"/>
              </a:lnSpc>
              <a:spcBef>
                <a:spcPts val="0"/>
              </a:spcBef>
              <a:buSzPts val="2100"/>
              <a:buAutoNum type="arabicPeriod"/>
            </a:pPr>
            <a:r>
              <a:rPr lang="en-US" sz="2400" dirty="0"/>
              <a:t>Regular monitoring of coastal ecosystems, including seagrass, is necessary to assess the impacts of implemented programs</a:t>
            </a:r>
            <a:r>
              <a:rPr lang="en-US" sz="2400" b="1" kern="100" dirty="0">
                <a:solidFill>
                  <a:schemeClr val="tx1"/>
                </a:solidFill>
                <a:effectLst/>
                <a:latin typeface="Arial"/>
                <a:ea typeface="Calibri" panose="020F0502020204030204" pitchFamily="34" charset="0"/>
                <a:cs typeface="Arial"/>
                <a:sym typeface="Arial"/>
              </a:rPr>
              <a:t>.</a:t>
            </a:r>
            <a:endParaRPr lang="en-GB" sz="2000" kern="100" dirty="0">
              <a:solidFill>
                <a:schemeClr val="tx1"/>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endParaRPr lang="en-US" sz="2000" dirty="0">
              <a:solidFill>
                <a:srgbClr val="000000"/>
              </a:solidFill>
              <a:effectLst/>
              <a:latin typeface="+mn-lt"/>
              <a:ea typeface="Calibri" panose="020F0502020204030204" pitchFamily="34" charset="0"/>
              <a:cs typeface="Times New Roman" panose="02020603050405020304" pitchFamily="18" charset="0"/>
            </a:endParaRPr>
          </a:p>
          <a:p>
            <a:pPr marL="95250" indent="0">
              <a:spcBef>
                <a:spcPts val="0"/>
              </a:spcBef>
              <a:buSzPts val="2100"/>
              <a:buNone/>
            </a:pPr>
            <a:endParaRPr lang="en-US" sz="1800" dirty="0">
              <a:latin typeface="Arial"/>
              <a:ea typeface="Arial"/>
              <a:cs typeface="Arial"/>
              <a:sym typeface="Arial"/>
            </a:endParaRPr>
          </a:p>
        </p:txBody>
      </p:sp>
    </p:spTree>
    <p:extLst>
      <p:ext uri="{BB962C8B-B14F-4D97-AF65-F5344CB8AC3E}">
        <p14:creationId xmlns:p14="http://schemas.microsoft.com/office/powerpoint/2010/main" val="34637347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TotalTime>
  <Words>746</Words>
  <Application>Microsoft Office PowerPoint</Application>
  <PresentationFormat>Widescreen</PresentationFormat>
  <Paragraphs>73</Paragraphs>
  <Slides>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Arial Rounded MT Bold</vt:lpstr>
      <vt:lpstr>Calibri</vt:lpstr>
      <vt:lpstr>Calibri Light</vt:lpstr>
      <vt:lpstr>Times New Roman</vt:lpstr>
      <vt:lpstr>Twentieth Century</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 Tuan Vo</dc:creator>
  <cp:lastModifiedBy>Molina Reynaldo</cp:lastModifiedBy>
  <cp:revision>30</cp:revision>
  <dcterms:created xsi:type="dcterms:W3CDTF">2025-08-16T00:46:32Z</dcterms:created>
  <dcterms:modified xsi:type="dcterms:W3CDTF">2025-09-10T05:08:30Z</dcterms:modified>
</cp:coreProperties>
</file>