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86" r:id="rId3"/>
    <p:sldId id="278" r:id="rId4"/>
    <p:sldId id="293" r:id="rId5"/>
    <p:sldId id="296" r:id="rId6"/>
    <p:sldId id="294" r:id="rId7"/>
    <p:sldId id="289" r:id="rId8"/>
    <p:sldId id="301" r:id="rId9"/>
    <p:sldId id="290" r:id="rId10"/>
    <p:sldId id="298" r:id="rId11"/>
    <p:sldId id="299" r:id="rId12"/>
    <p:sldId id="300" r:id="rId13"/>
    <p:sldId id="295" r:id="rId14"/>
    <p:sldId id="288"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7776" autoAdjust="0"/>
  </p:normalViewPr>
  <p:slideViewPr>
    <p:cSldViewPr snapToGrid="0">
      <p:cViewPr varScale="1">
        <p:scale>
          <a:sx n="74" d="100"/>
          <a:sy n="74" d="100"/>
        </p:scale>
        <p:origin x="902" y="4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latin typeface="Arial"/>
                <a:ea typeface="Arial"/>
                <a:cs typeface="Arial"/>
                <a:sym typeface="Arial"/>
              </a:rPr>
              <a:t>Present the table to introduce SAP targets on coastal wetlands per regional output and summary of achievements in implementing the SAP targets on wetlands from 2008-202</a:t>
            </a:r>
          </a:p>
          <a:p>
            <a:pPr indent="-361950">
              <a:spcBef>
                <a:spcPts val="0"/>
              </a:spcBef>
              <a:buSzPts val="2100"/>
              <a:buFont typeface="Arial"/>
              <a:buChar char="❖"/>
            </a:pPr>
            <a:r>
              <a:rPr lang="en-US" sz="1100" dirty="0">
                <a:latin typeface="Arial"/>
                <a:ea typeface="Arial"/>
                <a:cs typeface="Arial"/>
                <a:sym typeface="Arial"/>
              </a:rPr>
              <a:t>Present the estimated funding and source for wetland activities during 2008-2021 including the implementing agencies and partners</a:t>
            </a:r>
          </a:p>
          <a:p>
            <a:pPr indent="-361950">
              <a:spcBef>
                <a:spcPts val="0"/>
              </a:spcBef>
              <a:buSzPts val="2100"/>
              <a:buFont typeface="Arial"/>
              <a:buChar char="❖"/>
            </a:pPr>
            <a:r>
              <a:rPr lang="en-US" sz="1100" dirty="0">
                <a:latin typeface="Arial"/>
                <a:ea typeface="Arial"/>
                <a:cs typeface="Arial"/>
                <a:sym typeface="Arial"/>
              </a:rPr>
              <a:t>------------------------------</a:t>
            </a:r>
          </a:p>
          <a:p>
            <a:pPr indent="-361950">
              <a:spcBef>
                <a:spcPts val="0"/>
              </a:spcBef>
              <a:buSzPts val="2100"/>
              <a:buFont typeface="Arial"/>
              <a:buChar char="❖"/>
            </a:pPr>
            <a:endParaRPr lang="en-US" sz="1100" dirty="0">
              <a:latin typeface="Arial"/>
              <a:ea typeface="Arial"/>
              <a:cs typeface="Arial"/>
              <a:sym typeface="Arial"/>
            </a:endParaRPr>
          </a:p>
          <a:p>
            <a:r>
              <a:rPr lang="x-none" dirty="0"/>
              <a:t>Thale Noi Non-hunting area as part of peat swamp with 45,700 ha, and Khao Sam Roi Yot National Park as non-peat swamp (9,808 ha) were the SAP target</a:t>
            </a:r>
          </a:p>
          <a:p>
            <a:r>
              <a:rPr lang="x-none" dirty="0"/>
              <a:t>These 2 sites have been protected and managed by Department of National Park Wildlife and Plant Conservation (DNP)</a:t>
            </a:r>
          </a:p>
          <a:p>
            <a:r>
              <a:rPr lang="x-none" dirty="0"/>
              <a:t>Declaration of protection status for priority wetland areas: new Ramsar sites including Koh Ra-Prathong and Koh Kra</a:t>
            </a:r>
          </a:p>
          <a:p>
            <a:r>
              <a:rPr lang="x-none" dirty="0"/>
              <a:t>Don Hoi Lot is also a Ramsar site and will be implementing site for wetland – effort to manage Don Hoi Lot area from both DMCR and DoF, commiteed to invest 2.4 million US with the aim to </a:t>
            </a:r>
          </a:p>
          <a:p>
            <a:pPr lvl="1"/>
            <a:r>
              <a:rPr lang="en-US" dirty="0"/>
              <a:t>E</a:t>
            </a:r>
            <a:r>
              <a:rPr lang="x-none" dirty="0"/>
              <a:t>nhance local participation in sustainable harvesting of razor clams</a:t>
            </a:r>
          </a:p>
          <a:p>
            <a:pPr lvl="1"/>
            <a:r>
              <a:rPr lang="x-none" dirty="0"/>
              <a:t>Provide artificial reefs to rehabilitate spawning groupd for marine species</a:t>
            </a:r>
          </a:p>
          <a:p>
            <a:pPr lvl="1"/>
            <a:r>
              <a:rPr lang="en-US" dirty="0"/>
              <a:t>S</a:t>
            </a:r>
            <a:r>
              <a:rPr lang="x-none" dirty="0"/>
              <a:t>upport local and provincial regulations for sustainable use of resources</a:t>
            </a:r>
          </a:p>
          <a:p>
            <a:pPr lvl="1"/>
            <a:r>
              <a:rPr lang="x-none" dirty="0"/>
              <a:t>Build on initial efforts by local conservation groups in the area to establish no take zone for Razor Clam</a:t>
            </a:r>
          </a:p>
        </p:txBody>
      </p:sp>
    </p:spTree>
    <p:extLst>
      <p:ext uri="{BB962C8B-B14F-4D97-AF65-F5344CB8AC3E}">
        <p14:creationId xmlns:p14="http://schemas.microsoft.com/office/powerpoint/2010/main" val="2424723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latin typeface="Arial"/>
                <a:ea typeface="Arial"/>
                <a:cs typeface="Arial"/>
                <a:sym typeface="Arial"/>
              </a:rPr>
              <a:t>Present the table to introduce SAP targets on coastal wetlands per regional output and summary of achievements in implementing the SAP targets on wetlands from 2008-202</a:t>
            </a:r>
          </a:p>
          <a:p>
            <a:pPr indent="-361950">
              <a:spcBef>
                <a:spcPts val="0"/>
              </a:spcBef>
              <a:buSzPts val="2100"/>
              <a:buFont typeface="Arial"/>
              <a:buChar char="❖"/>
            </a:pPr>
            <a:r>
              <a:rPr lang="en-US" sz="1100" dirty="0">
                <a:latin typeface="Arial"/>
                <a:ea typeface="Arial"/>
                <a:cs typeface="Arial"/>
                <a:sym typeface="Arial"/>
              </a:rPr>
              <a:t>Present the estimated funding and source for wetland activities during 2008-2021 including the implementing agencies and partners</a:t>
            </a:r>
          </a:p>
          <a:p>
            <a:pPr indent="-361950">
              <a:spcBef>
                <a:spcPts val="0"/>
              </a:spcBef>
              <a:buSzPts val="2100"/>
              <a:buFont typeface="Arial"/>
              <a:buChar char="❖"/>
            </a:pPr>
            <a:r>
              <a:rPr lang="en-US" sz="1100" dirty="0">
                <a:latin typeface="Arial"/>
                <a:ea typeface="Arial"/>
                <a:cs typeface="Arial"/>
                <a:sym typeface="Arial"/>
              </a:rPr>
              <a:t>------------------------------</a:t>
            </a:r>
          </a:p>
          <a:p>
            <a:pPr indent="-361950">
              <a:spcBef>
                <a:spcPts val="0"/>
              </a:spcBef>
              <a:buSzPts val="2100"/>
              <a:buFont typeface="Arial"/>
              <a:buChar char="❖"/>
            </a:pPr>
            <a:endParaRPr lang="en-US" sz="1100" dirty="0">
              <a:latin typeface="Arial"/>
              <a:ea typeface="Arial"/>
              <a:cs typeface="Arial"/>
              <a:sym typeface="Arial"/>
            </a:endParaRP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Wetlands in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Thale</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Wildlife Non-Hunting Area was responsible by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Thale</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Wildlife Non-Hunting Area, Department of National Park Wildlife and Plant Conservation (DNP) with 97 staff. The management and enforcement were adequate. There new management plan and regulation established at the site by Marine Protected Area Management Effectiveness Assessment Tool (MPA) in 2017 by Office of Natural Resources and Environmental Policy and Planning (ONEP) and WILD ANIMAL</a:t>
            </a:r>
            <a:r>
              <a:rPr lang="en-US" sz="1800" dirty="0">
                <a:solidFill>
                  <a:srgbClr val="2F5496"/>
                </a:solidFill>
                <a:effectLst/>
                <a:latin typeface="Calibri Light" panose="020F0302020204030204" pitchFamily="34" charset="0"/>
                <a:ea typeface="Yu Gothic Light" panose="020B0300000000000000" pitchFamily="34" charset="-128"/>
                <a:cs typeface="Cordia New" panose="020B0304020202020204" pitchFamily="34" charset="-34"/>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CONSERVATION AND PROTECTION ACT, B.E. 2562 (2019) with the Secondary Legislation. At least 3 participation of communities are 1) network of forest protection volunteer. 2) DNP volunteer. and  3) Advisory Committee for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Thalay</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Non-Hunting Area (PAC).</a:t>
            </a: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Khao Sam Roi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National Park was responsible by Khao Sam Roi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National Park, Department of National Park Wildlife and Plant Conservation (DNP) with 98 staff.  The management and enforcement were adequate. There new management plan and regulation established at the site by Marine Protected Area Management Effectiveness Assessment Tool (MPA) in 2017 by ONEP and NATIONAL PARKS ACT, B.E. 2562 (2019). There are mutual agreement between Khao Sam Roi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National Park and the tourist boat operators such as the group of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Thung</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Sam Roi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Khao Daeng Canal Group, Bang Pu Beach Group, etc., are the community surrounding the National Park.</a:t>
            </a: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endParaRPr lang="en-US" sz="1100" dirty="0">
              <a:latin typeface="Arial"/>
              <a:ea typeface="Arial"/>
              <a:cs typeface="Arial"/>
              <a:sym typeface="Arial"/>
            </a:endParaRPr>
          </a:p>
          <a:p>
            <a:r>
              <a:rPr lang="x-none" dirty="0"/>
              <a:t>Don Hoi Lot is also a Ramsar site and will be implementing site for wetland – effort to manage Don Hoi Lot area from both DMCR and DoF, commiteed to invest 2.4 million US with the aim to </a:t>
            </a:r>
          </a:p>
          <a:p>
            <a:pPr lvl="1"/>
            <a:r>
              <a:rPr lang="en-US" dirty="0"/>
              <a:t>E</a:t>
            </a:r>
            <a:r>
              <a:rPr lang="x-none" dirty="0"/>
              <a:t>nhance local participation in sustainable harvesting of razor clams</a:t>
            </a:r>
          </a:p>
          <a:p>
            <a:pPr lvl="1"/>
            <a:r>
              <a:rPr lang="x-none" dirty="0"/>
              <a:t>Provide artificial reefs to rehabilitate spawning groupd for marine species</a:t>
            </a:r>
          </a:p>
          <a:p>
            <a:pPr lvl="1"/>
            <a:r>
              <a:rPr lang="en-US" dirty="0"/>
              <a:t>S</a:t>
            </a:r>
            <a:r>
              <a:rPr lang="x-none" dirty="0"/>
              <a:t>upport local and provincial regulations for sustainable use of resources</a:t>
            </a:r>
          </a:p>
          <a:p>
            <a:pPr lvl="1"/>
            <a:r>
              <a:rPr lang="x-none" dirty="0"/>
              <a:t>Build on initial efforts by local conservation groups in the area to establish no take zone for Razor Clam</a:t>
            </a:r>
          </a:p>
        </p:txBody>
      </p:sp>
    </p:spTree>
    <p:extLst>
      <p:ext uri="{BB962C8B-B14F-4D97-AF65-F5344CB8AC3E}">
        <p14:creationId xmlns:p14="http://schemas.microsoft.com/office/powerpoint/2010/main" val="2823812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latin typeface="Arial"/>
                <a:ea typeface="Arial"/>
                <a:cs typeface="Arial"/>
                <a:sym typeface="Arial"/>
              </a:rPr>
              <a:t>Present the table to introduce SAP targets on coastal wetlands per regional output and summary of achievements in implementing the SAP targets on wetlands from 2008-202</a:t>
            </a:r>
          </a:p>
          <a:p>
            <a:pPr indent="-361950">
              <a:spcBef>
                <a:spcPts val="0"/>
              </a:spcBef>
              <a:buSzPts val="2100"/>
              <a:buFont typeface="Arial"/>
              <a:buChar char="❖"/>
            </a:pPr>
            <a:r>
              <a:rPr lang="en-US" sz="1100" dirty="0">
                <a:latin typeface="Arial"/>
                <a:ea typeface="Arial"/>
                <a:cs typeface="Arial"/>
                <a:sym typeface="Arial"/>
              </a:rPr>
              <a:t>Present the estimated funding and source for wetland activities during 2008-2021 including the implementing agencies and partners</a:t>
            </a:r>
          </a:p>
          <a:p>
            <a:pPr indent="-361950">
              <a:spcBef>
                <a:spcPts val="0"/>
              </a:spcBef>
              <a:buSzPts val="2100"/>
              <a:buFont typeface="Arial"/>
              <a:buChar char="❖"/>
            </a:pPr>
            <a:r>
              <a:rPr lang="en-US" sz="1100" dirty="0">
                <a:latin typeface="Arial"/>
                <a:ea typeface="Arial"/>
                <a:cs typeface="Arial"/>
                <a:sym typeface="Arial"/>
              </a:rPr>
              <a:t>------------------------------</a:t>
            </a: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Ko Ra-</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Prathong</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has been established under Ramsar site Management Effectiveness Tracking Tool (R-METT) and MPA to be RAMSAR site. Enforcements are under various laws such as Forestry Act B.E. 2484 (1941), National Reserved Forest Act B.E. 2507 (1964) and Act Promulgating the land code B.E. 2497 (1954)</a:t>
            </a: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endParaRPr lang="x-none" sz="1800" dirty="0">
              <a:solidFill>
                <a:srgbClr val="000000"/>
              </a:solidFill>
              <a:effectLst/>
              <a:latin typeface="Times New Roman" panose="02020603050405020304" pitchFamily="18" charset="0"/>
              <a:ea typeface="Times New Roman" panose="02020603050405020304" pitchFamily="18" charset="0"/>
              <a:cs typeface="Cordia New" panose="020B0304020202020204" pitchFamily="34" charset="-34"/>
            </a:endParaRPr>
          </a:p>
          <a:p>
            <a:pPr marL="457200" marR="0" lvl="0" indent="-361950" algn="l" defTabSz="914400" rtl="0" eaLnBrk="1" fontAlgn="auto" latinLnBrk="0" hangingPunct="1">
              <a:lnSpc>
                <a:spcPct val="100000"/>
              </a:lnSpc>
              <a:spcBef>
                <a:spcPts val="0"/>
              </a:spcBef>
              <a:spcAft>
                <a:spcPts val="0"/>
              </a:spcAft>
              <a:buClr>
                <a:srgbClr val="000000"/>
              </a:buClr>
              <a:buSzPts val="2100"/>
              <a:buFont typeface="Arial"/>
              <a:buChar char="❖"/>
              <a:tabLst/>
              <a:defRP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Ko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Kra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has been established under R-METT and MPA to be RAMSAR site. Department of Marine and Coastal Resources is processing on law and regulation to support the Cabinet Resolution  Marine Resources Protected Area Announcement.</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p>
            <a:pPr indent="-361950">
              <a:spcBef>
                <a:spcPts val="0"/>
              </a:spcBef>
              <a:buSzPts val="2100"/>
              <a:buFont typeface="Arial"/>
              <a:buChar char="❖"/>
            </a:pPr>
            <a:endParaRPr lang="en-US" sz="1100" dirty="0">
              <a:latin typeface="Arial"/>
              <a:ea typeface="Arial"/>
              <a:cs typeface="Arial"/>
              <a:sym typeface="Arial"/>
            </a:endParaRPr>
          </a:p>
          <a:p>
            <a:r>
              <a:rPr lang="x-none" dirty="0"/>
              <a:t>Don Hoi Lot is also a Ramsar site and will be implementing site for wetland – effort to manage Don Hoi Lot area from both DMCR and DoF, commiteed to invest 2.4 million US with the aim to </a:t>
            </a:r>
          </a:p>
          <a:p>
            <a:pPr lvl="1"/>
            <a:r>
              <a:rPr lang="en-US" dirty="0"/>
              <a:t>E</a:t>
            </a:r>
            <a:r>
              <a:rPr lang="x-none" dirty="0"/>
              <a:t>nhance local participation in sustainable harvesting of razor clams</a:t>
            </a:r>
          </a:p>
          <a:p>
            <a:pPr lvl="1"/>
            <a:r>
              <a:rPr lang="x-none" dirty="0"/>
              <a:t>Provide artificial reefs to rehabilitate spawning groud for marine species</a:t>
            </a:r>
          </a:p>
          <a:p>
            <a:pPr lvl="1"/>
            <a:r>
              <a:rPr lang="en-US" dirty="0"/>
              <a:t>S</a:t>
            </a:r>
            <a:r>
              <a:rPr lang="x-none" dirty="0"/>
              <a:t>upport local and provincial regulations for sustainable use of resources</a:t>
            </a:r>
          </a:p>
          <a:p>
            <a:pPr lvl="1"/>
            <a:r>
              <a:rPr lang="x-none" dirty="0"/>
              <a:t>Build on initial efforts by local conservation groups in the area to establish no take zone for Razor Clam</a:t>
            </a:r>
          </a:p>
        </p:txBody>
      </p:sp>
    </p:spTree>
    <p:extLst>
      <p:ext uri="{BB962C8B-B14F-4D97-AF65-F5344CB8AC3E}">
        <p14:creationId xmlns:p14="http://schemas.microsoft.com/office/powerpoint/2010/main" val="1120682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4372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indent="-361950">
              <a:spcBef>
                <a:spcPts val="0"/>
              </a:spcBef>
              <a:buSzPts val="2100"/>
              <a:buFont typeface="Arial"/>
              <a:buChar char="❖"/>
            </a:pPr>
            <a:r>
              <a:rPr lang="en-US" sz="1100" dirty="0">
                <a:latin typeface="Arial"/>
                <a:ea typeface="Arial"/>
                <a:cs typeface="Arial"/>
                <a:sym typeface="Arial"/>
              </a:rPr>
              <a:t>Present recommendations to further the implementation and achievement of the SAP and targets</a:t>
            </a:r>
          </a:p>
          <a:p>
            <a:pPr indent="-361950">
              <a:spcBef>
                <a:spcPts val="0"/>
              </a:spcBef>
              <a:buSzPts val="2100"/>
              <a:buFont typeface="Arial"/>
              <a:buChar char="❖"/>
            </a:pPr>
            <a:r>
              <a:rPr lang="en-US" sz="1100" dirty="0">
                <a:latin typeface="Arial"/>
                <a:ea typeface="Arial"/>
                <a:cs typeface="Arial"/>
                <a:sym typeface="Arial"/>
              </a:rPr>
              <a:t>Present overall summary of achievements in implementing the SAP including funding and implementing agencies and partners</a:t>
            </a:r>
          </a:p>
          <a:p>
            <a:pPr indent="-361950">
              <a:spcBef>
                <a:spcPts val="0"/>
              </a:spcBef>
              <a:buSzPts val="2100"/>
              <a:buFont typeface="Arial"/>
              <a:buChar char="❖"/>
            </a:pPr>
            <a:r>
              <a:rPr lang="en-US" sz="1100" dirty="0">
                <a:latin typeface="Arial"/>
                <a:ea typeface="Arial"/>
                <a:cs typeface="Arial"/>
                <a:sym typeface="Arial"/>
              </a:rPr>
              <a:t>Present ways forward to achieve SAP targets during SCS SAP Project in next 2 years</a:t>
            </a:r>
          </a:p>
          <a:p>
            <a:pPr indent="-361950">
              <a:spcBef>
                <a:spcPts val="0"/>
              </a:spcBef>
              <a:buSzPts val="2100"/>
              <a:buFont typeface="Arial"/>
              <a:buChar char="❖"/>
            </a:pPr>
            <a:r>
              <a:rPr lang="en-US" sz="1100" dirty="0">
                <a:latin typeface="Arial"/>
                <a:ea typeface="Arial"/>
                <a:cs typeface="Arial"/>
                <a:sym typeface="Arial"/>
              </a:rPr>
              <a: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RECOMMENDATIONS:</a:t>
            </a:r>
          </a:p>
          <a:p>
            <a:pPr marL="171450" lvl="0" indent="-171450" algn="l" rtl="0">
              <a:spcBef>
                <a:spcPts val="0"/>
              </a:spcBef>
              <a:spcAft>
                <a:spcPts val="0"/>
              </a:spcAft>
            </a:pPr>
            <a:r>
              <a:rPr lang="en-US" dirty="0"/>
              <a:t>E</a:t>
            </a:r>
            <a:r>
              <a:rPr lang="x-none" dirty="0"/>
              <a:t>stablishing mechanism for the monitoring of management, ecological, and socio-economic indicators for all habitats</a:t>
            </a:r>
          </a:p>
          <a:p>
            <a:pPr marL="171450" lvl="0" indent="-171450" algn="l" rtl="0">
              <a:spcBef>
                <a:spcPts val="0"/>
              </a:spcBef>
              <a:spcAft>
                <a:spcPts val="0"/>
              </a:spcAft>
            </a:pPr>
            <a:r>
              <a:rPr lang="x-none" dirty="0"/>
              <a:t>Partnering with local communities, business, and relevant agenceies in the project sites – ensure progress</a:t>
            </a:r>
          </a:p>
          <a:p>
            <a:pPr marL="171450" lvl="0" indent="-171450" algn="l" rtl="0">
              <a:spcBef>
                <a:spcPts val="0"/>
              </a:spcBef>
              <a:spcAft>
                <a:spcPts val="0"/>
              </a:spcAft>
            </a:pPr>
            <a:r>
              <a:rPr lang="x-none" dirty="0"/>
              <a:t>Focusing more on proper management tools and approaches</a:t>
            </a:r>
          </a:p>
          <a:p>
            <a:pPr marL="171450" lvl="0" indent="-171450" algn="l" rtl="0">
              <a:spcBef>
                <a:spcPts val="0"/>
              </a:spcBef>
              <a:spcAft>
                <a:spcPts val="0"/>
              </a:spcAft>
            </a:pPr>
            <a:r>
              <a:rPr lang="x-none" dirty="0"/>
              <a:t>Ensuring long-term </a:t>
            </a:r>
            <a:r>
              <a:rPr lang="en-US" dirty="0"/>
              <a:t>sustainability of actions beyond project life</a:t>
            </a:r>
          </a:p>
          <a:p>
            <a:pPr marL="171450" lvl="0" indent="-171450" algn="l" rtl="0">
              <a:spcBef>
                <a:spcPts val="0"/>
              </a:spcBef>
              <a:spcAft>
                <a:spcPts val="0"/>
              </a:spcAft>
            </a:pPr>
            <a:endParaRPr lang="x-none" dirty="0"/>
          </a:p>
          <a:p>
            <a:pPr marL="0" lvl="0" indent="0" algn="l" rtl="0">
              <a:spcBef>
                <a:spcPts val="0"/>
              </a:spcBef>
              <a:spcAft>
                <a:spcPts val="0"/>
              </a:spcAft>
              <a:buNone/>
            </a:pPr>
            <a:r>
              <a:rPr lang="x-none" dirty="0"/>
              <a:t>CONCLUSION:</a:t>
            </a:r>
          </a:p>
          <a:p>
            <a:pPr marL="171450" lvl="0" indent="-171450" algn="l" rtl="0">
              <a:spcBef>
                <a:spcPts val="0"/>
              </a:spcBef>
              <a:spcAft>
                <a:spcPts val="0"/>
              </a:spcAft>
            </a:pPr>
            <a:r>
              <a:rPr lang="x-none" dirty="0"/>
              <a:t>Thailand achieved SAP targets in terms of declaration of mangrove area as National Park/Protected area, declration of wetland with protection status, management apporach and tools</a:t>
            </a:r>
          </a:p>
          <a:p>
            <a:pPr marL="171450" lvl="0" indent="-171450" algn="l" rtl="0">
              <a:spcBef>
                <a:spcPts val="0"/>
              </a:spcBef>
              <a:spcAft>
                <a:spcPts val="0"/>
              </a:spcAft>
            </a:pPr>
            <a:r>
              <a:rPr lang="x-none" dirty="0"/>
              <a:t>Contribute to regional SAP output for seagrass as TH did not have SAP target in previous phase</a:t>
            </a:r>
          </a:p>
          <a:p>
            <a:pPr marL="171450" lvl="0" indent="-171450" algn="l" rtl="0">
              <a:spcBef>
                <a:spcPts val="0"/>
              </a:spcBef>
              <a:spcAft>
                <a:spcPts val="0"/>
              </a:spcAft>
            </a:pPr>
            <a:r>
              <a:rPr lang="x-none" dirty="0"/>
              <a:t>However, TH did not focus much on biodiversity increased (for mangrove) and mechanism to monitroing indicators</a:t>
            </a:r>
          </a:p>
          <a:p>
            <a:pPr marL="171450" lvl="0" indent="-171450" algn="l" rtl="0">
              <a:spcBef>
                <a:spcPts val="0"/>
              </a:spcBef>
              <a:spcAft>
                <a:spcPts val="0"/>
              </a:spcAft>
            </a:pPr>
            <a:r>
              <a:rPr lang="x-none" dirty="0"/>
              <a:t>Way forward: DMCR will execute implementation following the workplan and activities mentioned in the PCA</a:t>
            </a:r>
          </a:p>
          <a:p>
            <a:pPr marL="171450" lvl="0" indent="-171450" algn="l" rtl="0">
              <a:spcBef>
                <a:spcPts val="0"/>
              </a:spcBef>
              <a:spcAft>
                <a:spcPts val="0"/>
              </a:spcAft>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207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US" sz="1100" dirty="0">
                <a:latin typeface="Arial"/>
                <a:ea typeface="Arial"/>
                <a:cs typeface="Arial"/>
                <a:sym typeface="Arial"/>
              </a:rPr>
              <a:t>Present background of country participation and involvement in the projects (past SCS and current SCSSAP) and habitats</a:t>
            </a:r>
          </a:p>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800" dirty="0">
                <a:latin typeface="Arial"/>
                <a:ea typeface="Arial"/>
                <a:cs typeface="Arial"/>
                <a:sym typeface="Arial"/>
              </a:rPr>
              <a:t>Present the table to introduce SAP targets on mangroves per regional output and summary of achievements in implementing the SAP targets on mangroves from 2008-2021</a:t>
            </a:r>
          </a:p>
          <a:p>
            <a:pPr indent="-361950">
              <a:spcBef>
                <a:spcPts val="0"/>
              </a:spcBef>
              <a:buSzPts val="2100"/>
              <a:buFont typeface="Arial"/>
              <a:buChar char="❖"/>
            </a:pPr>
            <a:r>
              <a:rPr lang="en-US" sz="1800" dirty="0">
                <a:latin typeface="Arial"/>
                <a:ea typeface="Arial"/>
                <a:cs typeface="Arial"/>
                <a:sym typeface="Arial"/>
              </a:rPr>
              <a:t>Present the estimated funding and source for mangrove activities during 2008-2021 including the implementing agencies and partner</a:t>
            </a:r>
            <a:endParaRPr lang="en-GB" sz="1800" i="1" dirty="0">
              <a:effectLst/>
              <a:latin typeface="Times New Roman" panose="02020603050405020304" pitchFamily="18" charset="0"/>
              <a:ea typeface="Yu Gothic Light" panose="020B0300000000000000" pitchFamily="34" charset="-128"/>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800" i="1" dirty="0">
              <a:effectLst/>
              <a:latin typeface="Times New Roman" panose="02020603050405020304" pitchFamily="18" charset="0"/>
              <a:ea typeface="Yu Gothic Light" panose="020B0300000000000000" pitchFamily="34" charset="-128"/>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800" i="1" dirty="0">
                <a:effectLst/>
                <a:latin typeface="Times New Roman" panose="02020603050405020304" pitchFamily="18" charset="0"/>
                <a:ea typeface="Yu Gothic Light" panose="020B0300000000000000" pitchFamily="34" charset="-128"/>
                <a:cs typeface="Times New Roman" panose="02020603050405020304" pitchFamily="18" charset="0"/>
              </a:rPr>
              <a:t>* For 1.1.3, Due to the enforcement of the Promotion of Marine and Coastal Resources Act 2015, all mangrove areas involve in the reform of laws. The figures mean the total area of those sites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800" i="1" dirty="0">
              <a:effectLst/>
              <a:latin typeface="Times New Roman" panose="02020603050405020304" pitchFamily="18" charset="0"/>
              <a:ea typeface="Yu Gothic Light" panose="020B0300000000000000" pitchFamily="34" charset="-128"/>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800" i="1" dirty="0">
              <a:effectLst/>
              <a:latin typeface="Times New Roman" panose="02020603050405020304" pitchFamily="18" charset="0"/>
              <a:ea typeface="Yu Gothic Light" panose="020B0300000000000000" pitchFamily="34" charset="-128"/>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p>
            <a:endParaRPr lang="en-US" dirty="0"/>
          </a:p>
        </p:txBody>
      </p:sp>
    </p:spTree>
    <p:extLst>
      <p:ext uri="{BB962C8B-B14F-4D97-AF65-F5344CB8AC3E}">
        <p14:creationId xmlns:p14="http://schemas.microsoft.com/office/powerpoint/2010/main" val="4197356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34201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Noted that some budgets do note clear cut on habitats, which mean and cover coastal resources and some budgets are ongoing to the current year</a:t>
            </a:r>
          </a:p>
          <a:p>
            <a:r>
              <a:rPr lang="en-US" dirty="0"/>
              <a:t>Info is based on NIR</a:t>
            </a:r>
          </a:p>
        </p:txBody>
      </p:sp>
    </p:spTree>
    <p:extLst>
      <p:ext uri="{BB962C8B-B14F-4D97-AF65-F5344CB8AC3E}">
        <p14:creationId xmlns:p14="http://schemas.microsoft.com/office/powerpoint/2010/main" val="2097837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latin typeface="Arial"/>
                <a:ea typeface="Arial"/>
                <a:cs typeface="Arial"/>
                <a:sym typeface="Arial"/>
              </a:rPr>
              <a:t>Present the table to introduce SAP targets on coral reefs per regional output and summary of achievements in implementing the SAP targets on coral reefs from 2008-2021</a:t>
            </a:r>
          </a:p>
          <a:p>
            <a:pPr indent="-361950">
              <a:spcBef>
                <a:spcPts val="0"/>
              </a:spcBef>
              <a:buSzPts val="2100"/>
              <a:buFont typeface="Arial"/>
              <a:buChar char="❖"/>
            </a:pPr>
            <a:r>
              <a:rPr lang="en-US" sz="1100" dirty="0">
                <a:latin typeface="Arial"/>
                <a:ea typeface="Arial"/>
                <a:cs typeface="Arial"/>
                <a:sym typeface="Arial"/>
              </a:rPr>
              <a:t>Present the estimated funding and source for coral reef activities during 2008-2021 including the implementing agencies and partners</a:t>
            </a:r>
          </a:p>
          <a:p>
            <a:endParaRPr lang="en-US" dirty="0"/>
          </a:p>
        </p:txBody>
      </p:sp>
    </p:spTree>
    <p:extLst>
      <p:ext uri="{BB962C8B-B14F-4D97-AF65-F5344CB8AC3E}">
        <p14:creationId xmlns:p14="http://schemas.microsoft.com/office/powerpoint/2010/main" val="825441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latin typeface="Arial"/>
                <a:ea typeface="Arial"/>
                <a:cs typeface="Arial"/>
                <a:sym typeface="Arial"/>
              </a:rPr>
              <a:t>Present the table to introduce SAP targets on coral reefs per regional output and summary of achievements in implementing the SAP targets on coral reefs from 2008-2021</a:t>
            </a:r>
          </a:p>
          <a:p>
            <a:pPr indent="-361950">
              <a:spcBef>
                <a:spcPts val="0"/>
              </a:spcBef>
              <a:buSzPts val="2100"/>
              <a:buFont typeface="Arial"/>
              <a:buChar char="❖"/>
            </a:pPr>
            <a:r>
              <a:rPr lang="en-US" sz="1100" dirty="0">
                <a:latin typeface="Arial"/>
                <a:ea typeface="Arial"/>
                <a:cs typeface="Arial"/>
                <a:sym typeface="Arial"/>
              </a:rPr>
              <a:t>Present the estimated funding and source for coral reef activities during 2008-2021 including the implementing agencies and partners</a:t>
            </a:r>
          </a:p>
          <a:p>
            <a:endParaRPr lang="en-US" dirty="0"/>
          </a:p>
          <a:p>
            <a:endParaRPr lang="en-US" dirty="0"/>
          </a:p>
          <a:p>
            <a:endParaRPr lang="en-US" dirty="0"/>
          </a:p>
          <a:p>
            <a:r>
              <a:rPr lang="en-US" dirty="0"/>
              <a:t>Rehabilitation activities at Koh Tao in 2021-2022, DMCR works with 9 Diving Shops in Koh Tao to replant 23,000 colonies in 2.9 ha</a:t>
            </a:r>
          </a:p>
          <a:p>
            <a:endParaRPr lang="en-US" dirty="0"/>
          </a:p>
        </p:txBody>
      </p:sp>
    </p:spTree>
    <p:extLst>
      <p:ext uri="{BB962C8B-B14F-4D97-AF65-F5344CB8AC3E}">
        <p14:creationId xmlns:p14="http://schemas.microsoft.com/office/powerpoint/2010/main" val="4029285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indent="-361950">
              <a:spcBef>
                <a:spcPts val="0"/>
              </a:spcBef>
              <a:buSzPts val="2100"/>
              <a:buFont typeface="Arial"/>
              <a:buChar char="❖"/>
            </a:pPr>
            <a:r>
              <a:rPr lang="en-US" sz="1100" dirty="0">
                <a:solidFill>
                  <a:schemeClr val="tx1"/>
                </a:solidFill>
                <a:highlight>
                  <a:srgbClr val="C0C0C0"/>
                </a:highlight>
                <a:latin typeface="Arial"/>
                <a:ea typeface="Arial"/>
                <a:cs typeface="Arial"/>
                <a:sym typeface="Arial"/>
              </a:rPr>
              <a:t>Present the table to introduce SAP targets on seagrass per regional output and summary of achievements in implementing the SAP targets on coral reefs from 2008-2021</a:t>
            </a:r>
          </a:p>
          <a:p>
            <a:pPr indent="-361950">
              <a:spcBef>
                <a:spcPts val="0"/>
              </a:spcBef>
              <a:buSzPts val="2100"/>
              <a:buFont typeface="Arial"/>
              <a:buChar char="❖"/>
            </a:pPr>
            <a:r>
              <a:rPr lang="en-US" sz="1100" dirty="0">
                <a:solidFill>
                  <a:schemeClr val="tx1"/>
                </a:solidFill>
                <a:highlight>
                  <a:srgbClr val="C0C0C0"/>
                </a:highlight>
                <a:latin typeface="Arial"/>
                <a:ea typeface="Arial"/>
                <a:cs typeface="Arial"/>
                <a:sym typeface="Arial"/>
              </a:rPr>
              <a:t>Present the estimated funding and source for seagrass activities during 2008-2021 including the implementing agencies and partners</a:t>
            </a:r>
          </a:p>
          <a:p>
            <a:pPr indent="-361950">
              <a:spcBef>
                <a:spcPts val="0"/>
              </a:spcBef>
              <a:buSzPts val="2100"/>
              <a:buFont typeface="Arial"/>
              <a:buChar char="❖"/>
            </a:pPr>
            <a:r>
              <a:rPr lang="en-US" sz="1100" dirty="0">
                <a:solidFill>
                  <a:schemeClr val="tx1"/>
                </a:solidFill>
                <a:highlight>
                  <a:srgbClr val="C0C0C0"/>
                </a:highlight>
                <a:latin typeface="Arial"/>
                <a:ea typeface="Arial"/>
                <a:cs typeface="Arial"/>
                <a:sym typeface="Arial"/>
              </a:rPr>
              <a:t>------------------------</a:t>
            </a: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r>
              <a:rPr lang="en-US" sz="1100" dirty="0">
                <a:latin typeface="Arial"/>
                <a:ea typeface="Arial"/>
                <a:cs typeface="Arial"/>
                <a:sym typeface="Arial"/>
              </a:rPr>
              <a:t>In the Gulf of Thailand, seagrass beds with an area of about 7,200 ha are under research, monitoring, and management scheme of DMCR. Activities conducted include </a:t>
            </a:r>
          </a:p>
          <a:p>
            <a:pPr lvl="1" indent="-361950">
              <a:spcBef>
                <a:spcPts val="0"/>
              </a:spcBef>
              <a:buSzPts val="2100"/>
              <a:buFont typeface="Arial"/>
              <a:buChar char="❖"/>
            </a:pPr>
            <a:r>
              <a:rPr lang="en-US" sz="1100" dirty="0">
                <a:latin typeface="Arial"/>
                <a:ea typeface="Arial"/>
                <a:cs typeface="Arial"/>
                <a:sym typeface="Arial"/>
              </a:rPr>
              <a:t>seagrass habitat mapping, </a:t>
            </a:r>
          </a:p>
          <a:p>
            <a:pPr lvl="1" indent="-361950">
              <a:spcBef>
                <a:spcPts val="0"/>
              </a:spcBef>
              <a:buSzPts val="2100"/>
              <a:buFont typeface="Arial"/>
              <a:buChar char="❖"/>
            </a:pPr>
            <a:r>
              <a:rPr lang="en-US" sz="1100" dirty="0">
                <a:latin typeface="Arial"/>
                <a:ea typeface="Arial"/>
                <a:cs typeface="Arial"/>
                <a:sym typeface="Arial"/>
              </a:rPr>
              <a:t>status assessment and monitoring of all sites done in every 4 years,</a:t>
            </a:r>
          </a:p>
          <a:p>
            <a:pPr lvl="1" indent="-361950">
              <a:spcBef>
                <a:spcPts val="0"/>
              </a:spcBef>
              <a:buSzPts val="2100"/>
              <a:buFont typeface="Arial"/>
              <a:buChar char="❖"/>
            </a:pPr>
            <a:r>
              <a:rPr lang="en-US" sz="1100" dirty="0">
                <a:latin typeface="Arial"/>
                <a:ea typeface="Arial"/>
                <a:cs typeface="Arial"/>
                <a:sym typeface="Arial"/>
              </a:rPr>
              <a:t>rehabilitation through transplantation technique and carbon sequestration </a:t>
            </a:r>
          </a:p>
          <a:p>
            <a:pPr lvl="1" indent="-361950">
              <a:spcBef>
                <a:spcPts val="0"/>
              </a:spcBef>
              <a:buSzPts val="2100"/>
              <a:buFont typeface="Arial"/>
              <a:buChar char="❖"/>
            </a:pPr>
            <a:r>
              <a:rPr lang="en-US" sz="1100" dirty="0">
                <a:latin typeface="Arial"/>
                <a:ea typeface="Arial"/>
                <a:cs typeface="Arial"/>
                <a:sym typeface="Arial"/>
              </a:rPr>
              <a:t>Routine surveillance and law enforcement on illegal fishing practices (push net and trawling)</a:t>
            </a:r>
          </a:p>
          <a:p>
            <a:pPr indent="-361950">
              <a:spcBef>
                <a:spcPts val="0"/>
              </a:spcBef>
              <a:buSzPts val="2100"/>
              <a:buFont typeface="Arial"/>
              <a:buChar char="❖"/>
            </a:pPr>
            <a:endParaRPr lang="en-US" sz="1100" dirty="0">
              <a:latin typeface="Arial"/>
              <a:ea typeface="Arial"/>
              <a:cs typeface="Arial"/>
              <a:sym typeface="Arial"/>
            </a:endParaRPr>
          </a:p>
          <a:p>
            <a:pPr indent="-361950">
              <a:spcBef>
                <a:spcPts val="0"/>
              </a:spcBef>
              <a:buSzPts val="2100"/>
              <a:buFont typeface="Arial"/>
              <a:buChar char="❖"/>
            </a:pPr>
            <a:r>
              <a:rPr lang="en-US" sz="1100" dirty="0">
                <a:latin typeface="Arial"/>
                <a:ea typeface="Arial"/>
                <a:cs typeface="Arial"/>
                <a:sym typeface="Arial"/>
              </a:rPr>
              <a:t>Management plans of MPAs were amended e.g. seagrass bed at </a:t>
            </a:r>
            <a:r>
              <a:rPr lang="en-US" sz="1100" dirty="0" err="1">
                <a:latin typeface="Arial"/>
                <a:ea typeface="Arial"/>
                <a:cs typeface="Arial"/>
                <a:sym typeface="Arial"/>
              </a:rPr>
              <a:t>Thungka</a:t>
            </a:r>
            <a:r>
              <a:rPr lang="en-US" sz="1100" dirty="0">
                <a:latin typeface="Arial"/>
                <a:ea typeface="Arial"/>
                <a:cs typeface="Arial"/>
                <a:sym typeface="Arial"/>
              </a:rPr>
              <a:t> Bay within Mu Koh Chumphon National Park (MPA)</a:t>
            </a:r>
          </a:p>
          <a:p>
            <a:pPr indent="-361950">
              <a:spcBef>
                <a:spcPts val="0"/>
              </a:spcBef>
              <a:buSzPts val="2100"/>
              <a:buFont typeface="Arial"/>
              <a:buChar char="❖"/>
            </a:pPr>
            <a:r>
              <a:rPr lang="en-US" sz="1100" dirty="0">
                <a:latin typeface="Arial"/>
                <a:ea typeface="Arial"/>
                <a:cs typeface="Arial"/>
                <a:sym typeface="Arial"/>
              </a:rPr>
              <a:t>Seagrass beds at Samui Island and </a:t>
            </a:r>
            <a:r>
              <a:rPr lang="en-US" sz="1100" dirty="0" err="1">
                <a:latin typeface="Arial"/>
                <a:ea typeface="Arial"/>
                <a:cs typeface="Arial"/>
                <a:sym typeface="Arial"/>
              </a:rPr>
              <a:t>Pha-ngan</a:t>
            </a:r>
            <a:r>
              <a:rPr lang="en-US" sz="1100" dirty="0">
                <a:latin typeface="Arial"/>
                <a:ea typeface="Arial"/>
                <a:cs typeface="Arial"/>
                <a:sym typeface="Arial"/>
              </a:rPr>
              <a:t> Island were designated within the Environmental Protection Area of Surat Thani Province</a:t>
            </a:r>
          </a:p>
          <a:p>
            <a:pPr lvl="1" indent="-361950">
              <a:spcBef>
                <a:spcPts val="0"/>
              </a:spcBef>
              <a:buSzPts val="2100"/>
              <a:buFont typeface="Arial"/>
              <a:buChar char="❖"/>
            </a:pPr>
            <a:endParaRPr lang="en-US" sz="1100" dirty="0">
              <a:latin typeface="Arial"/>
              <a:ea typeface="Arial"/>
              <a:cs typeface="Arial"/>
              <a:sym typeface="Arial"/>
            </a:endParaRPr>
          </a:p>
          <a:p>
            <a:pPr lvl="1" indent="-361950">
              <a:spcBef>
                <a:spcPts val="0"/>
              </a:spcBef>
              <a:buSzPts val="2100"/>
              <a:buFont typeface="Arial"/>
              <a:buChar char="❖"/>
            </a:pPr>
            <a:endParaRPr lang="en-US" sz="1100" dirty="0">
              <a:latin typeface="Arial"/>
              <a:ea typeface="Arial"/>
              <a:cs typeface="Arial"/>
              <a:sym typeface="Arial"/>
            </a:endParaRPr>
          </a:p>
        </p:txBody>
      </p:sp>
    </p:spTree>
    <p:extLst>
      <p:ext uri="{BB962C8B-B14F-4D97-AF65-F5344CB8AC3E}">
        <p14:creationId xmlns:p14="http://schemas.microsoft.com/office/powerpoint/2010/main" val="5282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4"/>
            <a:ext cx="9492861" cy="207609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First Meeting of the Regional Scientific and Technical Committee (RSTC) </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endParaRPr sz="1800"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dirty="0">
                <a:solidFill>
                  <a:srgbClr val="FFFFFF"/>
                </a:solidFill>
                <a:latin typeface="Twentieth Century"/>
                <a:ea typeface="Twentieth Century"/>
                <a:cs typeface="Twentieth Century"/>
                <a:sym typeface="Twentieth Century"/>
              </a:rPr>
              <a:t>17-19 October 2022, Bangkok, Thailand</a:t>
            </a:r>
          </a:p>
          <a:p>
            <a:pPr marL="0" marR="0" lvl="0" indent="0" algn="ctr" rtl="0">
              <a:lnSpc>
                <a:spcPct val="107000"/>
              </a:lnSpc>
              <a:spcBef>
                <a:spcPts val="600"/>
              </a:spcBef>
              <a:spcAft>
                <a:spcPts val="0"/>
              </a:spcAft>
              <a:buNone/>
            </a:pPr>
            <a:endParaRPr lang="en-US" sz="1000" dirty="0">
              <a:solidFill>
                <a:srgbClr val="FFFFFF"/>
              </a:solidFill>
              <a:latin typeface="Twentieth Century"/>
              <a:ea typeface="Twentieth Century"/>
              <a:cs typeface="Twentieth Century"/>
              <a:sym typeface="Twentieth Century"/>
            </a:endParaRPr>
          </a:p>
          <a:p>
            <a:pPr algn="ctr">
              <a:lnSpc>
                <a:spcPct val="107000"/>
              </a:lnSpc>
              <a:spcBef>
                <a:spcPts val="600"/>
              </a:spcBef>
            </a:pPr>
            <a:r>
              <a:rPr lang="en-US" sz="2400" b="1" dirty="0">
                <a:solidFill>
                  <a:srgbClr val="FFFFFF"/>
                </a:solidFill>
                <a:latin typeface="Twentieth Century"/>
                <a:ea typeface="Twentieth Century"/>
                <a:cs typeface="Twentieth Century"/>
                <a:sym typeface="Twentieth Century"/>
              </a:rPr>
              <a:t>SAP IMPLEMENTATION ACHIEVEMENTS 2008-2021 </a:t>
            </a:r>
          </a:p>
          <a:p>
            <a:pPr marL="0" marR="0" lvl="0" indent="0" algn="ctr" rtl="0">
              <a:lnSpc>
                <a:spcPct val="107000"/>
              </a:lnSpc>
              <a:spcBef>
                <a:spcPts val="600"/>
              </a:spcBef>
              <a:spcAft>
                <a:spcPts val="0"/>
              </a:spcAft>
              <a:buNone/>
            </a:pPr>
            <a:endParaRPr lang="en-US" sz="1000" dirty="0">
              <a:solidFill>
                <a:srgbClr val="FFFFFF"/>
              </a:solidFill>
              <a:latin typeface="Twentieth Century"/>
              <a:sym typeface="Twentieth Century"/>
            </a:endParaRPr>
          </a:p>
          <a:p>
            <a:pPr marL="0" marR="0" lvl="0" indent="0" algn="ctr" rtl="0">
              <a:lnSpc>
                <a:spcPct val="107000"/>
              </a:lnSpc>
              <a:spcBef>
                <a:spcPts val="600"/>
              </a:spcBef>
              <a:spcAft>
                <a:spcPts val="0"/>
              </a:spcAft>
              <a:buNone/>
            </a:pPr>
            <a:endParaRPr sz="1200" dirty="0"/>
          </a:p>
        </p:txBody>
      </p:sp>
      <p:pic>
        <p:nvPicPr>
          <p:cNvPr id="88" name="Google Shape;88;p1"/>
          <p:cNvPicPr preferRelativeResize="0"/>
          <p:nvPr/>
        </p:nvPicPr>
        <p:blipFill rotWithShape="1">
          <a:blip r:embed="rId5">
            <a:alphaModFix/>
          </a:blip>
          <a:srcRect/>
          <a:stretch/>
        </p:blipFill>
        <p:spPr>
          <a:xfrm>
            <a:off x="4186238" y="5846037"/>
            <a:ext cx="3819525" cy="630555"/>
          </a:xfrm>
          <a:prstGeom prst="rect">
            <a:avLst/>
          </a:prstGeom>
          <a:noFill/>
          <a:ln>
            <a:noFill/>
          </a:ln>
        </p:spPr>
      </p:pic>
      <p:sp>
        <p:nvSpPr>
          <p:cNvPr id="89" name="Google Shape;89;p1"/>
          <p:cNvSpPr txBox="1"/>
          <p:nvPr/>
        </p:nvSpPr>
        <p:spPr>
          <a:xfrm>
            <a:off x="2790574" y="4450334"/>
            <a:ext cx="6636609" cy="91414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Thailand</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Mr. </a:t>
            </a:r>
            <a:r>
              <a:rPr lang="en-US" sz="1600" b="1" dirty="0" err="1">
                <a:solidFill>
                  <a:srgbClr val="FFFFFF"/>
                </a:solidFill>
                <a:latin typeface="Twentieth Century"/>
                <a:sym typeface="Twentieth Century"/>
              </a:rPr>
              <a:t>Ukkrit</a:t>
            </a:r>
            <a:r>
              <a:rPr lang="en-US" sz="1600" b="1" dirty="0">
                <a:solidFill>
                  <a:srgbClr val="FFFFFF"/>
                </a:solidFill>
                <a:latin typeface="Twentieth Century"/>
                <a:sym typeface="Twentieth Century"/>
              </a:rPr>
              <a:t> </a:t>
            </a:r>
            <a:r>
              <a:rPr lang="en-US" sz="1600" b="1" dirty="0" err="1">
                <a:solidFill>
                  <a:srgbClr val="FFFFFF"/>
                </a:solidFill>
                <a:latin typeface="Twentieth Century"/>
                <a:sym typeface="Twentieth Century"/>
              </a:rPr>
              <a:t>Satapoomin</a:t>
            </a:r>
            <a:endParaRPr lang="en-US"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208762" y="162422"/>
            <a:ext cx="8721997" cy="58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Coastal Wetlands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2" name="Table 1">
            <a:extLst>
              <a:ext uri="{FF2B5EF4-FFF2-40B4-BE49-F238E27FC236}">
                <a16:creationId xmlns:a16="http://schemas.microsoft.com/office/drawing/2014/main" xmlns="" id="{E97EAF24-EF50-EA83-EB66-52689F2714A3}"/>
              </a:ext>
            </a:extLst>
          </p:cNvPr>
          <p:cNvGraphicFramePr>
            <a:graphicFrameLocks noGrp="1"/>
          </p:cNvGraphicFramePr>
          <p:nvPr>
            <p:extLst>
              <p:ext uri="{D42A27DB-BD31-4B8C-83A1-F6EECF244321}">
                <p14:modId xmlns:p14="http://schemas.microsoft.com/office/powerpoint/2010/main" val="3707550694"/>
              </p:ext>
            </p:extLst>
          </p:nvPr>
        </p:nvGraphicFramePr>
        <p:xfrm>
          <a:off x="2347912" y="888376"/>
          <a:ext cx="9465545" cy="5812028"/>
        </p:xfrm>
        <a:graphic>
          <a:graphicData uri="http://schemas.openxmlformats.org/drawingml/2006/table">
            <a:tbl>
              <a:tblPr>
                <a:tableStyleId>{177FB7C0-870E-4CA2-AEDD-45C9577357D1}</a:tableStyleId>
              </a:tblPr>
              <a:tblGrid>
                <a:gridCol w="2993016">
                  <a:extLst>
                    <a:ext uri="{9D8B030D-6E8A-4147-A177-3AD203B41FA5}">
                      <a16:colId xmlns:a16="http://schemas.microsoft.com/office/drawing/2014/main" xmlns="" val="2475082358"/>
                    </a:ext>
                  </a:extLst>
                </a:gridCol>
                <a:gridCol w="1205667">
                  <a:extLst>
                    <a:ext uri="{9D8B030D-6E8A-4147-A177-3AD203B41FA5}">
                      <a16:colId xmlns:a16="http://schemas.microsoft.com/office/drawing/2014/main" xmlns="" val="2094755507"/>
                    </a:ext>
                  </a:extLst>
                </a:gridCol>
                <a:gridCol w="1649861">
                  <a:extLst>
                    <a:ext uri="{9D8B030D-6E8A-4147-A177-3AD203B41FA5}">
                      <a16:colId xmlns:a16="http://schemas.microsoft.com/office/drawing/2014/main" xmlns="" val="4077608180"/>
                    </a:ext>
                  </a:extLst>
                </a:gridCol>
                <a:gridCol w="1205667">
                  <a:extLst>
                    <a:ext uri="{9D8B030D-6E8A-4147-A177-3AD203B41FA5}">
                      <a16:colId xmlns:a16="http://schemas.microsoft.com/office/drawing/2014/main" xmlns="" val="972663142"/>
                    </a:ext>
                  </a:extLst>
                </a:gridCol>
                <a:gridCol w="1205667">
                  <a:extLst>
                    <a:ext uri="{9D8B030D-6E8A-4147-A177-3AD203B41FA5}">
                      <a16:colId xmlns:a16="http://schemas.microsoft.com/office/drawing/2014/main" xmlns="" val="269245311"/>
                    </a:ext>
                  </a:extLst>
                </a:gridCol>
                <a:gridCol w="1205667">
                  <a:extLst>
                    <a:ext uri="{9D8B030D-6E8A-4147-A177-3AD203B41FA5}">
                      <a16:colId xmlns:a16="http://schemas.microsoft.com/office/drawing/2014/main" xmlns="" val="2121013326"/>
                    </a:ext>
                  </a:extLst>
                </a:gridCol>
              </a:tblGrid>
              <a:tr h="1099732">
                <a:tc>
                  <a:txBody>
                    <a:bodyPr/>
                    <a:lstStyle/>
                    <a:p>
                      <a:pPr algn="ctr">
                        <a:lnSpc>
                          <a:spcPct val="107000"/>
                        </a:lnSpc>
                        <a:spcBef>
                          <a:spcPts val="200"/>
                        </a:spcBef>
                        <a:spcAft>
                          <a:spcPts val="200"/>
                        </a:spcAft>
                      </a:pPr>
                      <a:r>
                        <a:rPr lang="en-GB" sz="1800" dirty="0">
                          <a:effectLst/>
                        </a:rPr>
                        <a:t>Regional outputs</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a:effectLst/>
                        </a:rPr>
                        <a:t>Thale Noi non hunting area</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pl-PL" sz="1800">
                          <a:effectLst/>
                        </a:rPr>
                        <a:t>Khao Sam Roi Yot National Park</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GB" sz="1800">
                          <a:effectLst/>
                        </a:rPr>
                        <a:t>Koh Ra-Prathong</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GB" sz="1800">
                          <a:effectLst/>
                        </a:rPr>
                        <a:t>Koh Kra</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GB" sz="1800">
                          <a:effectLst/>
                        </a:rPr>
                        <a:t>Don Hoi Lot</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extLst>
                  <a:ext uri="{0D108BD9-81ED-4DB2-BD59-A6C34878D82A}">
                    <a16:rowId xmlns:a16="http://schemas.microsoft.com/office/drawing/2014/main" xmlns="" val="485262080"/>
                  </a:ext>
                </a:extLst>
              </a:tr>
              <a:tr h="2213229">
                <a:tc>
                  <a:txBody>
                    <a:bodyPr/>
                    <a:lstStyle/>
                    <a:p>
                      <a:pPr algn="l">
                        <a:lnSpc>
                          <a:spcPct val="107000"/>
                        </a:lnSpc>
                        <a:spcAft>
                          <a:spcPts val="800"/>
                        </a:spcAft>
                      </a:pPr>
                      <a:r>
                        <a:rPr lang="en-US" sz="1800" dirty="0">
                          <a:effectLst/>
                        </a:rPr>
                        <a:t>1.4.1 Integrated management plans developed and under implementation for at least 2 lagoons (21,818 ha), 10 estuaries (639,418 ha), 5 tidal flats (96,903 ha), 1 peat swamp (45,700 ha) and 1 non-peat swamp (9,808 ha)</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dirty="0">
                          <a:effectLst/>
                        </a:rPr>
                        <a:t>45,700</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dirty="0">
                          <a:effectLst/>
                        </a:rPr>
                        <a:t>9,808</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dirty="0">
                          <a:effectLst/>
                        </a:rPr>
                        <a:t>64,200</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a:effectLst/>
                        </a:rPr>
                        <a:t>374</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a:effectLst/>
                        </a:rPr>
                        <a:t>41,600</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extLst>
                  <a:ext uri="{0D108BD9-81ED-4DB2-BD59-A6C34878D82A}">
                    <a16:rowId xmlns:a16="http://schemas.microsoft.com/office/drawing/2014/main" xmlns="" val="3705005338"/>
                  </a:ext>
                </a:extLst>
              </a:tr>
              <a:tr h="1378106">
                <a:tc>
                  <a:txBody>
                    <a:bodyPr/>
                    <a:lstStyle/>
                    <a:p>
                      <a:pPr algn="l">
                        <a:lnSpc>
                          <a:spcPct val="107000"/>
                        </a:lnSpc>
                        <a:spcBef>
                          <a:spcPts val="200"/>
                        </a:spcBef>
                        <a:spcAft>
                          <a:spcPts val="200"/>
                        </a:spcAft>
                      </a:pPr>
                      <a:r>
                        <a:rPr lang="en-US" sz="1800" dirty="0">
                          <a:effectLst/>
                        </a:rPr>
                        <a:t>1.4.2 Declaration of wetland areas with protection status (i.e. non-hunting area, nature reserves, protected areas, Ramsar Sites)</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a:effectLst/>
                        </a:rPr>
                        <a:t>45,700</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Bef>
                          <a:spcPts val="200"/>
                        </a:spcBef>
                        <a:spcAft>
                          <a:spcPts val="200"/>
                        </a:spcAft>
                      </a:pPr>
                      <a:r>
                        <a:rPr lang="en-US" sz="1800">
                          <a:effectLst/>
                        </a:rPr>
                        <a:t>9,808</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Aft>
                          <a:spcPts val="800"/>
                        </a:spcAft>
                      </a:pPr>
                      <a:r>
                        <a:rPr lang="en-US" sz="1800">
                          <a:effectLst/>
                        </a:rPr>
                        <a:t>19,648</a:t>
                      </a:r>
                      <a:endParaRPr lang="x-none" sz="1800">
                        <a:effectLst/>
                      </a:endParaRPr>
                    </a:p>
                    <a:p>
                      <a:pPr algn="ctr">
                        <a:lnSpc>
                          <a:spcPct val="107000"/>
                        </a:lnSpc>
                        <a:spcBef>
                          <a:spcPts val="200"/>
                        </a:spcBef>
                        <a:spcAft>
                          <a:spcPts val="200"/>
                        </a:spcAft>
                      </a:pPr>
                      <a:r>
                        <a:rPr lang="en-US" sz="1800">
                          <a:effectLst/>
                        </a:rPr>
                        <a:t>(Ramsar site)</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Aft>
                          <a:spcPts val="800"/>
                        </a:spcAft>
                      </a:pPr>
                      <a:r>
                        <a:rPr lang="en-US" sz="1800" dirty="0">
                          <a:effectLst/>
                        </a:rPr>
                        <a:t>374</a:t>
                      </a:r>
                      <a:endParaRPr lang="x-none" sz="1800" dirty="0">
                        <a:effectLst/>
                      </a:endParaRPr>
                    </a:p>
                    <a:p>
                      <a:pPr algn="ctr">
                        <a:lnSpc>
                          <a:spcPct val="107000"/>
                        </a:lnSpc>
                        <a:spcBef>
                          <a:spcPts val="200"/>
                        </a:spcBef>
                        <a:spcAft>
                          <a:spcPts val="200"/>
                        </a:spcAft>
                      </a:pPr>
                      <a:r>
                        <a:rPr lang="en-US" sz="1800" dirty="0">
                          <a:effectLst/>
                        </a:rPr>
                        <a:t>(Ramsar site)</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ctr">
                        <a:lnSpc>
                          <a:spcPct val="107000"/>
                        </a:lnSpc>
                        <a:spcAft>
                          <a:spcPts val="800"/>
                        </a:spcAft>
                      </a:pPr>
                      <a:r>
                        <a:rPr lang="en-US" sz="1800">
                          <a:effectLst/>
                        </a:rPr>
                        <a:t>41,600</a:t>
                      </a:r>
                      <a:endParaRPr lang="x-none" sz="1800">
                        <a:effectLst/>
                      </a:endParaRPr>
                    </a:p>
                    <a:p>
                      <a:pPr algn="ctr">
                        <a:lnSpc>
                          <a:spcPct val="107000"/>
                        </a:lnSpc>
                        <a:spcBef>
                          <a:spcPts val="200"/>
                        </a:spcBef>
                        <a:spcAft>
                          <a:spcPts val="200"/>
                        </a:spcAft>
                      </a:pPr>
                      <a:r>
                        <a:rPr lang="en-US" sz="1800">
                          <a:effectLst/>
                        </a:rPr>
                        <a:t>(Ramsar Sites)</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extLst>
                  <a:ext uri="{0D108BD9-81ED-4DB2-BD59-A6C34878D82A}">
                    <a16:rowId xmlns:a16="http://schemas.microsoft.com/office/drawing/2014/main" xmlns="" val="2654018726"/>
                  </a:ext>
                </a:extLst>
              </a:tr>
              <a:tr h="821357">
                <a:tc>
                  <a:txBody>
                    <a:bodyPr/>
                    <a:lstStyle/>
                    <a:p>
                      <a:pPr algn="l">
                        <a:lnSpc>
                          <a:spcPct val="107000"/>
                        </a:lnSpc>
                        <a:spcBef>
                          <a:spcPts val="200"/>
                        </a:spcBef>
                        <a:spcAft>
                          <a:spcPts val="200"/>
                        </a:spcAft>
                      </a:pPr>
                      <a:r>
                        <a:rPr lang="en-US" sz="1800">
                          <a:effectLst/>
                        </a:rPr>
                        <a:t>1.4.3 Adoption of a regional monitoring scheme and its national implementation </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r">
                        <a:lnSpc>
                          <a:spcPct val="107000"/>
                        </a:lnSpc>
                        <a:spcBef>
                          <a:spcPts val="200"/>
                        </a:spcBef>
                        <a:spcAft>
                          <a:spcPts val="200"/>
                        </a:spcAft>
                      </a:pPr>
                      <a:r>
                        <a:rPr lang="en-US" sz="1800">
                          <a:effectLst/>
                        </a:rPr>
                        <a:t>-</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r">
                        <a:lnSpc>
                          <a:spcPct val="107000"/>
                        </a:lnSpc>
                        <a:spcBef>
                          <a:spcPts val="200"/>
                        </a:spcBef>
                        <a:spcAft>
                          <a:spcPts val="200"/>
                        </a:spcAft>
                      </a:pPr>
                      <a:r>
                        <a:rPr lang="en-US" sz="1800">
                          <a:effectLst/>
                        </a:rPr>
                        <a:t>-</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r">
                        <a:lnSpc>
                          <a:spcPct val="107000"/>
                        </a:lnSpc>
                        <a:spcBef>
                          <a:spcPts val="200"/>
                        </a:spcBef>
                        <a:spcAft>
                          <a:spcPts val="200"/>
                        </a:spcAft>
                      </a:pPr>
                      <a:r>
                        <a:rPr lang="en-US" sz="1800">
                          <a:effectLst/>
                        </a:rPr>
                        <a:t>-</a:t>
                      </a:r>
                      <a:endParaRPr lang="x-none" sz="18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r">
                        <a:lnSpc>
                          <a:spcPct val="107000"/>
                        </a:lnSpc>
                        <a:spcBef>
                          <a:spcPts val="200"/>
                        </a:spcBef>
                        <a:spcAft>
                          <a:spcPts val="200"/>
                        </a:spcAft>
                      </a:pPr>
                      <a:r>
                        <a:rPr lang="en-US" sz="1800" dirty="0">
                          <a:effectLst/>
                        </a:rPr>
                        <a:t>-</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tc>
                  <a:txBody>
                    <a:bodyPr/>
                    <a:lstStyle/>
                    <a:p>
                      <a:pPr algn="r">
                        <a:lnSpc>
                          <a:spcPct val="107000"/>
                        </a:lnSpc>
                        <a:spcBef>
                          <a:spcPts val="200"/>
                        </a:spcBef>
                        <a:spcAft>
                          <a:spcPts val="200"/>
                        </a:spcAft>
                      </a:pPr>
                      <a:r>
                        <a:rPr lang="en-US" sz="1800" dirty="0">
                          <a:effectLst/>
                        </a:rPr>
                        <a:t>-</a:t>
                      </a:r>
                      <a:endParaRPr lang="x-none" sz="18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8580" marR="68580" marT="0" marB="0" anchor="ctr"/>
                </a:tc>
                <a:extLst>
                  <a:ext uri="{0D108BD9-81ED-4DB2-BD59-A6C34878D82A}">
                    <a16:rowId xmlns:a16="http://schemas.microsoft.com/office/drawing/2014/main" xmlns="" val="2236393077"/>
                  </a:ext>
                </a:extLst>
              </a:tr>
            </a:tbl>
          </a:graphicData>
        </a:graphic>
      </p:graphicFrame>
    </p:spTree>
    <p:extLst>
      <p:ext uri="{BB962C8B-B14F-4D97-AF65-F5344CB8AC3E}">
        <p14:creationId xmlns:p14="http://schemas.microsoft.com/office/powerpoint/2010/main" val="4012511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208762" y="162422"/>
            <a:ext cx="8721997" cy="58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Coastal Wetlands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a:extLst>
              <a:ext uri="{FF2B5EF4-FFF2-40B4-BE49-F238E27FC236}">
                <a16:creationId xmlns:a16="http://schemas.microsoft.com/office/drawing/2014/main" xmlns="" id="{C2181269-0B5A-B402-16D2-D588A313BD46}"/>
              </a:ext>
            </a:extLst>
          </p:cNvPr>
          <p:cNvSpPr txBox="1">
            <a:spLocks/>
          </p:cNvSpPr>
          <p:nvPr/>
        </p:nvSpPr>
        <p:spPr>
          <a:xfrm>
            <a:off x="2049137" y="943216"/>
            <a:ext cx="9910604" cy="575236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nSpc>
                <a:spcPct val="100000"/>
              </a:lnSpc>
              <a:spcBef>
                <a:spcPts val="0"/>
              </a:spcBef>
              <a:buSzPts val="2100"/>
              <a:buFont typeface="Arial"/>
              <a:buChar char="❖"/>
            </a:pPr>
            <a:r>
              <a:rPr lang="en-US" sz="2400" dirty="0" err="1">
                <a:latin typeface="Arial"/>
                <a:ea typeface="Arial"/>
                <a:cs typeface="Arial"/>
                <a:sym typeface="Arial"/>
              </a:rPr>
              <a:t>Thale</a:t>
            </a:r>
            <a:r>
              <a:rPr lang="en-US" sz="2400" dirty="0">
                <a:latin typeface="Arial"/>
                <a:ea typeface="Arial"/>
                <a:cs typeface="Arial"/>
                <a:sym typeface="Arial"/>
              </a:rPr>
              <a:t> </a:t>
            </a:r>
            <a:r>
              <a:rPr lang="en-US" sz="2400" dirty="0" err="1">
                <a:latin typeface="Arial"/>
                <a:ea typeface="Arial"/>
                <a:cs typeface="Arial"/>
                <a:sym typeface="Arial"/>
              </a:rPr>
              <a:t>Noi</a:t>
            </a:r>
            <a:r>
              <a:rPr lang="en-US" sz="2400" dirty="0">
                <a:latin typeface="Arial"/>
                <a:ea typeface="Arial"/>
                <a:cs typeface="Arial"/>
                <a:sym typeface="Arial"/>
              </a:rPr>
              <a:t> Wildlife Non-Hunting Area – by DNP</a:t>
            </a:r>
          </a:p>
          <a:p>
            <a:pPr lvl="1" indent="-361950">
              <a:lnSpc>
                <a:spcPct val="100000"/>
              </a:lnSpc>
              <a:spcBef>
                <a:spcPts val="0"/>
              </a:spcBef>
              <a:buSzPts val="2100"/>
              <a:buFont typeface="Arial"/>
              <a:buChar char="❖"/>
            </a:pPr>
            <a:r>
              <a:rPr lang="en-US" dirty="0">
                <a:latin typeface="Arial"/>
                <a:ea typeface="Arial"/>
                <a:cs typeface="Arial"/>
                <a:sym typeface="Arial"/>
              </a:rPr>
              <a:t>The management and enforcement were adequate</a:t>
            </a:r>
          </a:p>
          <a:p>
            <a:pPr lvl="1" indent="-361950">
              <a:lnSpc>
                <a:spcPct val="100000"/>
              </a:lnSpc>
              <a:spcBef>
                <a:spcPts val="0"/>
              </a:spcBef>
              <a:buSzPts val="2100"/>
              <a:buFont typeface="Arial"/>
              <a:buChar char="❖"/>
            </a:pPr>
            <a:r>
              <a:rPr lang="en-US" dirty="0">
                <a:latin typeface="Arial"/>
                <a:ea typeface="Arial"/>
                <a:cs typeface="Arial"/>
                <a:sym typeface="Arial"/>
              </a:rPr>
              <a:t>New management and regulation established by MPA Management Effective Assessment Tool in 2017 by ONEP</a:t>
            </a:r>
          </a:p>
          <a:p>
            <a:pPr lvl="1" indent="-361950">
              <a:lnSpc>
                <a:spcPct val="100000"/>
              </a:lnSpc>
              <a:spcBef>
                <a:spcPts val="0"/>
              </a:spcBef>
              <a:buSzPts val="2100"/>
              <a:buFont typeface="Arial"/>
              <a:buChar char="❖"/>
            </a:pPr>
            <a:r>
              <a:rPr lang="en-US" dirty="0">
                <a:latin typeface="Arial"/>
                <a:ea typeface="Arial"/>
                <a:cs typeface="Arial"/>
                <a:sym typeface="Arial"/>
              </a:rPr>
              <a:t>At least 2 participation of communities are</a:t>
            </a:r>
          </a:p>
          <a:p>
            <a:pPr marL="1466850" lvl="2" indent="-457200">
              <a:lnSpc>
                <a:spcPct val="100000"/>
              </a:lnSpc>
              <a:spcBef>
                <a:spcPts val="0"/>
              </a:spcBef>
              <a:buSzPts val="2100"/>
              <a:buFont typeface="+mj-lt"/>
              <a:buAutoNum type="arabicPeriod"/>
            </a:pPr>
            <a:r>
              <a:rPr lang="en-US" dirty="0" err="1">
                <a:latin typeface="Arial"/>
                <a:ea typeface="Arial"/>
                <a:cs typeface="Arial"/>
                <a:sym typeface="Arial"/>
              </a:rPr>
              <a:t>Netwrok</a:t>
            </a:r>
            <a:r>
              <a:rPr lang="en-US" dirty="0">
                <a:latin typeface="Arial"/>
                <a:ea typeface="Arial"/>
                <a:cs typeface="Arial"/>
                <a:sym typeface="Arial"/>
              </a:rPr>
              <a:t> of forest protection volunteer</a:t>
            </a:r>
          </a:p>
          <a:p>
            <a:pPr marL="1466850" lvl="2" indent="-457200">
              <a:lnSpc>
                <a:spcPct val="100000"/>
              </a:lnSpc>
              <a:spcBef>
                <a:spcPts val="0"/>
              </a:spcBef>
              <a:buSzPts val="2100"/>
              <a:buFont typeface="+mj-lt"/>
              <a:buAutoNum type="arabicPeriod"/>
            </a:pPr>
            <a:r>
              <a:rPr lang="en-US" dirty="0">
                <a:latin typeface="Arial"/>
                <a:ea typeface="Arial"/>
                <a:cs typeface="Arial"/>
                <a:sym typeface="Arial"/>
              </a:rPr>
              <a:t>DNP volunteer</a:t>
            </a:r>
          </a:p>
          <a:p>
            <a:pPr marL="1466850" lvl="2" indent="-457200">
              <a:lnSpc>
                <a:spcPct val="100000"/>
              </a:lnSpc>
              <a:spcBef>
                <a:spcPts val="0"/>
              </a:spcBef>
              <a:buSzPts val="2100"/>
              <a:buFont typeface="+mj-lt"/>
              <a:buAutoNum type="arabicPeriod"/>
            </a:pPr>
            <a:r>
              <a:rPr lang="en-US" dirty="0">
                <a:latin typeface="Arial"/>
                <a:ea typeface="Arial"/>
                <a:cs typeface="Arial"/>
                <a:sym typeface="Arial"/>
              </a:rPr>
              <a:t>Advisory Committee for </a:t>
            </a:r>
            <a:r>
              <a:rPr lang="en-US" dirty="0" err="1">
                <a:latin typeface="Arial"/>
                <a:ea typeface="Arial"/>
                <a:cs typeface="Arial"/>
                <a:sym typeface="Arial"/>
              </a:rPr>
              <a:t>Thale</a:t>
            </a:r>
            <a:r>
              <a:rPr lang="en-US" dirty="0">
                <a:latin typeface="Arial"/>
                <a:ea typeface="Arial"/>
                <a:cs typeface="Arial"/>
                <a:sym typeface="Arial"/>
              </a:rPr>
              <a:t> </a:t>
            </a:r>
            <a:r>
              <a:rPr lang="en-US" dirty="0" err="1">
                <a:latin typeface="Arial"/>
                <a:ea typeface="Arial"/>
                <a:cs typeface="Arial"/>
                <a:sym typeface="Arial"/>
              </a:rPr>
              <a:t>Noi</a:t>
            </a:r>
            <a:r>
              <a:rPr lang="en-US" dirty="0">
                <a:latin typeface="Arial"/>
                <a:ea typeface="Arial"/>
                <a:cs typeface="Arial"/>
                <a:sym typeface="Arial"/>
              </a:rPr>
              <a:t> Non-Hunting Area </a:t>
            </a: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r>
              <a:rPr lang="en-US" sz="2400" dirty="0">
                <a:latin typeface="Arial"/>
                <a:ea typeface="Arial"/>
                <a:cs typeface="Arial"/>
                <a:sym typeface="Arial"/>
              </a:rPr>
              <a:t>Khao Sam Roi </a:t>
            </a:r>
            <a:r>
              <a:rPr lang="en-US" sz="2400" dirty="0" err="1">
                <a:latin typeface="Arial"/>
                <a:ea typeface="Arial"/>
                <a:cs typeface="Arial"/>
                <a:sym typeface="Arial"/>
              </a:rPr>
              <a:t>Yot</a:t>
            </a:r>
            <a:r>
              <a:rPr lang="en-US" sz="2400" dirty="0">
                <a:latin typeface="Arial"/>
                <a:ea typeface="Arial"/>
                <a:cs typeface="Arial"/>
                <a:sym typeface="Arial"/>
              </a:rPr>
              <a:t> National Park – by DNP</a:t>
            </a:r>
          </a:p>
          <a:p>
            <a:pPr lvl="1" indent="-361950">
              <a:lnSpc>
                <a:spcPct val="100000"/>
              </a:lnSpc>
              <a:spcBef>
                <a:spcPts val="0"/>
              </a:spcBef>
              <a:buSzPts val="2100"/>
              <a:buFont typeface="Arial"/>
              <a:buChar char="❖"/>
            </a:pPr>
            <a:r>
              <a:rPr lang="en-US" dirty="0">
                <a:latin typeface="Arial"/>
                <a:cs typeface="Arial"/>
                <a:sym typeface="Arial"/>
              </a:rPr>
              <a:t>The management and enforcement were adequate</a:t>
            </a:r>
          </a:p>
          <a:p>
            <a:pPr lvl="1" indent="-361950">
              <a:lnSpc>
                <a:spcPct val="100000"/>
              </a:lnSpc>
              <a:spcBef>
                <a:spcPts val="0"/>
              </a:spcBef>
              <a:buSzPts val="2100"/>
              <a:buFont typeface="Arial"/>
              <a:buChar char="❖"/>
            </a:pPr>
            <a:r>
              <a:rPr lang="en-US" dirty="0">
                <a:latin typeface="Arial"/>
                <a:ea typeface="Arial"/>
                <a:cs typeface="Arial"/>
                <a:sym typeface="Arial"/>
              </a:rPr>
              <a:t>New management and regulation established by MPA Management Effective Assessment Tool in 2017 by ONEP, and National Park Act 2019</a:t>
            </a:r>
          </a:p>
          <a:p>
            <a:pPr lvl="1" indent="-361950">
              <a:lnSpc>
                <a:spcPct val="100000"/>
              </a:lnSpc>
              <a:spcBef>
                <a:spcPts val="0"/>
              </a:spcBef>
              <a:buSzPts val="2100"/>
              <a:buFont typeface="Arial"/>
              <a:buChar char="❖"/>
            </a:pPr>
            <a:r>
              <a:rPr lang="en-US" dirty="0">
                <a:latin typeface="Arial"/>
                <a:ea typeface="Arial"/>
                <a:cs typeface="Arial"/>
                <a:sym typeface="Arial"/>
              </a:rPr>
              <a:t>Mutual agreement between the Park and tourist boat operators</a:t>
            </a:r>
          </a:p>
          <a:p>
            <a:pPr lvl="1" indent="-361950">
              <a:lnSpc>
                <a:spcPct val="100000"/>
              </a:lnSpc>
              <a:spcBef>
                <a:spcPts val="0"/>
              </a:spcBef>
              <a:buSzPts val="2100"/>
              <a:buFont typeface="Arial"/>
              <a:buChar char="❖"/>
            </a:pPr>
            <a:endParaRPr lang="en-US" dirty="0">
              <a:latin typeface="Arial"/>
              <a:cs typeface="Arial"/>
              <a:sym typeface="Arial"/>
            </a:endParaRPr>
          </a:p>
          <a:p>
            <a:pPr lvl="1" indent="-361950">
              <a:lnSpc>
                <a:spcPct val="100000"/>
              </a:lnSpc>
              <a:spcBef>
                <a:spcPts val="0"/>
              </a:spcBef>
              <a:buSzPts val="2100"/>
              <a:buFont typeface="Arial"/>
              <a:buChar char="❖"/>
            </a:pPr>
            <a:endParaRPr lang="en-US" dirty="0">
              <a:latin typeface="Arial"/>
              <a:cs typeface="Arial"/>
              <a:sym typeface="Arial"/>
            </a:endParaRPr>
          </a:p>
          <a:p>
            <a:pPr lvl="1" indent="-361950">
              <a:spcBef>
                <a:spcPts val="0"/>
              </a:spcBef>
              <a:buSzPts val="2100"/>
              <a:buFont typeface="Arial"/>
              <a:buChar char="❖"/>
            </a:pPr>
            <a:endParaRPr lang="en-US" sz="2000" dirty="0">
              <a:latin typeface="Arial"/>
              <a:ea typeface="Arial"/>
              <a:cs typeface="Arial"/>
              <a:sym typeface="Arial"/>
            </a:endParaRPr>
          </a:p>
        </p:txBody>
      </p:sp>
    </p:spTree>
    <p:extLst>
      <p:ext uri="{BB962C8B-B14F-4D97-AF65-F5344CB8AC3E}">
        <p14:creationId xmlns:p14="http://schemas.microsoft.com/office/powerpoint/2010/main" val="198803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208762" y="162422"/>
            <a:ext cx="8721997" cy="58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Coastal Wetlands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a:extLst>
              <a:ext uri="{FF2B5EF4-FFF2-40B4-BE49-F238E27FC236}">
                <a16:creationId xmlns:a16="http://schemas.microsoft.com/office/drawing/2014/main" xmlns="" id="{C2181269-0B5A-B402-16D2-D588A313BD46}"/>
              </a:ext>
            </a:extLst>
          </p:cNvPr>
          <p:cNvSpPr txBox="1">
            <a:spLocks/>
          </p:cNvSpPr>
          <p:nvPr/>
        </p:nvSpPr>
        <p:spPr>
          <a:xfrm>
            <a:off x="2049137" y="745434"/>
            <a:ext cx="9910604" cy="575236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nSpc>
                <a:spcPct val="100000"/>
              </a:lnSpc>
              <a:spcBef>
                <a:spcPts val="0"/>
              </a:spcBef>
              <a:buSzPts val="2100"/>
              <a:buFont typeface="Arial"/>
              <a:buChar char="❖"/>
            </a:pPr>
            <a:r>
              <a:rPr lang="en-US" sz="2400" dirty="0">
                <a:latin typeface="Arial"/>
                <a:ea typeface="Arial"/>
                <a:cs typeface="Arial"/>
                <a:sym typeface="Arial"/>
              </a:rPr>
              <a:t>Koh Ra-</a:t>
            </a:r>
            <a:r>
              <a:rPr lang="en-US" sz="2400" dirty="0" err="1">
                <a:latin typeface="Arial"/>
                <a:ea typeface="Arial"/>
                <a:cs typeface="Arial"/>
                <a:sym typeface="Arial"/>
              </a:rPr>
              <a:t>Prathong</a:t>
            </a:r>
            <a:endParaRPr lang="en-US" sz="2400" dirty="0">
              <a:latin typeface="Arial"/>
              <a:ea typeface="Arial"/>
              <a:cs typeface="Arial"/>
              <a:sym typeface="Arial"/>
            </a:endParaRPr>
          </a:p>
          <a:p>
            <a:pPr lvl="1" indent="-361950">
              <a:lnSpc>
                <a:spcPct val="100000"/>
              </a:lnSpc>
              <a:spcBef>
                <a:spcPts val="0"/>
              </a:spcBef>
              <a:buSzPts val="2100"/>
              <a:buFont typeface="Arial"/>
              <a:buChar char="❖"/>
            </a:pPr>
            <a:r>
              <a:rPr lang="en-US" dirty="0">
                <a:latin typeface="Arial"/>
                <a:ea typeface="Arial"/>
                <a:cs typeface="Arial"/>
                <a:sym typeface="Arial"/>
              </a:rPr>
              <a:t>Established under Ramsar Site Management Effectiveness Tracking Tool (R-METT) and MPA </a:t>
            </a:r>
          </a:p>
          <a:p>
            <a:pPr lvl="1" indent="-361950">
              <a:lnSpc>
                <a:spcPct val="100000"/>
              </a:lnSpc>
              <a:spcBef>
                <a:spcPts val="0"/>
              </a:spcBef>
              <a:buSzPts val="2100"/>
              <a:buFont typeface="Arial"/>
              <a:buChar char="❖"/>
            </a:pPr>
            <a:r>
              <a:rPr lang="en-US" dirty="0">
                <a:latin typeface="Arial"/>
                <a:ea typeface="Arial"/>
                <a:cs typeface="Arial"/>
                <a:sym typeface="Arial"/>
              </a:rPr>
              <a:t>Enforcement under various laws e.g. Forestry Act, National Reserved Forest Act, and Act Promulgating the land code</a:t>
            </a:r>
          </a:p>
          <a:p>
            <a:pPr indent="-361950">
              <a:spcBef>
                <a:spcPts val="0"/>
              </a:spcBef>
              <a:buSzPts val="2100"/>
              <a:buFont typeface="Arial"/>
              <a:buChar char="❖"/>
            </a:pPr>
            <a:endParaRPr lang="en-US" sz="2400" dirty="0">
              <a:latin typeface="Arial"/>
              <a:ea typeface="Arial"/>
              <a:cs typeface="Arial"/>
              <a:sym typeface="Arial"/>
            </a:endParaRPr>
          </a:p>
          <a:p>
            <a:pPr indent="-361950">
              <a:lnSpc>
                <a:spcPct val="100000"/>
              </a:lnSpc>
              <a:spcBef>
                <a:spcPts val="0"/>
              </a:spcBef>
              <a:buSzPts val="2100"/>
              <a:buFont typeface="Arial"/>
              <a:buChar char="❖"/>
            </a:pPr>
            <a:r>
              <a:rPr lang="en-US" sz="2400" dirty="0">
                <a:latin typeface="Arial"/>
                <a:ea typeface="Arial"/>
                <a:cs typeface="Arial"/>
                <a:sym typeface="Arial"/>
              </a:rPr>
              <a:t>Koh </a:t>
            </a:r>
            <a:r>
              <a:rPr lang="en-US" sz="2400" dirty="0" err="1">
                <a:latin typeface="Arial"/>
                <a:ea typeface="Arial"/>
                <a:cs typeface="Arial"/>
                <a:sym typeface="Arial"/>
              </a:rPr>
              <a:t>Kra</a:t>
            </a:r>
            <a:endParaRPr lang="en-US" sz="2400" dirty="0">
              <a:latin typeface="Arial"/>
              <a:ea typeface="Arial"/>
              <a:cs typeface="Arial"/>
              <a:sym typeface="Arial"/>
            </a:endParaRPr>
          </a:p>
          <a:p>
            <a:pPr lvl="1" indent="-361950">
              <a:lnSpc>
                <a:spcPct val="100000"/>
              </a:lnSpc>
              <a:spcBef>
                <a:spcPts val="0"/>
              </a:spcBef>
              <a:buSzPts val="2100"/>
              <a:buFont typeface="Arial"/>
              <a:buChar char="❖"/>
            </a:pPr>
            <a:r>
              <a:rPr lang="en-US" dirty="0">
                <a:latin typeface="Arial"/>
                <a:ea typeface="Arial"/>
                <a:cs typeface="Arial"/>
                <a:sym typeface="Arial"/>
              </a:rPr>
              <a:t>Established under R-METT and MPA </a:t>
            </a:r>
          </a:p>
          <a:p>
            <a:pPr lvl="1" indent="-361950">
              <a:lnSpc>
                <a:spcPct val="100000"/>
              </a:lnSpc>
              <a:spcBef>
                <a:spcPts val="0"/>
              </a:spcBef>
              <a:buSzPts val="2100"/>
              <a:buFont typeface="Arial"/>
              <a:buChar char="❖"/>
            </a:pPr>
            <a:r>
              <a:rPr lang="en-US" dirty="0">
                <a:latin typeface="Arial"/>
                <a:ea typeface="Arial"/>
                <a:cs typeface="Arial"/>
                <a:sym typeface="Arial"/>
              </a:rPr>
              <a:t>DMCR is developing law and regulations to support the Cabinet Resolution Marine Resources Protected Area Announcement</a:t>
            </a:r>
          </a:p>
          <a:p>
            <a:pPr marL="95250" indent="0">
              <a:spcBef>
                <a:spcPts val="0"/>
              </a:spcBef>
              <a:buSzPts val="2100"/>
              <a:buNone/>
            </a:pPr>
            <a:endParaRPr lang="en-US" sz="2400" dirty="0">
              <a:latin typeface="Arial"/>
              <a:ea typeface="Arial"/>
              <a:cs typeface="Arial"/>
              <a:sym typeface="Arial"/>
            </a:endParaRPr>
          </a:p>
          <a:p>
            <a:pPr indent="-361950">
              <a:lnSpc>
                <a:spcPct val="100000"/>
              </a:lnSpc>
              <a:spcBef>
                <a:spcPts val="0"/>
              </a:spcBef>
              <a:buSzPts val="2100"/>
              <a:buFont typeface="Arial"/>
              <a:buChar char="❖"/>
            </a:pPr>
            <a:r>
              <a:rPr lang="en-US" sz="2400" dirty="0">
                <a:latin typeface="Arial"/>
                <a:ea typeface="Arial"/>
                <a:cs typeface="Arial"/>
                <a:sym typeface="Arial"/>
              </a:rPr>
              <a:t>Don </a:t>
            </a:r>
            <a:r>
              <a:rPr lang="en-US" sz="2400" dirty="0" err="1">
                <a:latin typeface="Arial"/>
                <a:ea typeface="Arial"/>
                <a:cs typeface="Arial"/>
                <a:sym typeface="Arial"/>
              </a:rPr>
              <a:t>Hoit</a:t>
            </a:r>
            <a:r>
              <a:rPr lang="en-US" sz="2400" dirty="0">
                <a:latin typeface="Arial"/>
                <a:ea typeface="Arial"/>
                <a:cs typeface="Arial"/>
                <a:sym typeface="Arial"/>
              </a:rPr>
              <a:t> Lot – DMCR and </a:t>
            </a:r>
            <a:r>
              <a:rPr lang="en-US" sz="2400" dirty="0" err="1">
                <a:latin typeface="Arial"/>
                <a:ea typeface="Arial"/>
                <a:cs typeface="Arial"/>
                <a:sym typeface="Arial"/>
              </a:rPr>
              <a:t>DoF</a:t>
            </a:r>
            <a:r>
              <a:rPr lang="en-US" sz="2400" dirty="0">
                <a:latin typeface="Arial"/>
                <a:ea typeface="Arial"/>
                <a:cs typeface="Arial"/>
                <a:sym typeface="Arial"/>
              </a:rPr>
              <a:t> </a:t>
            </a:r>
          </a:p>
          <a:p>
            <a:pPr lvl="1"/>
            <a:r>
              <a:rPr lang="x-none" dirty="0">
                <a:latin typeface="Arial"/>
                <a:cs typeface="Arial"/>
              </a:rPr>
              <a:t>local participation in sustainable harvesting of razor clams</a:t>
            </a:r>
          </a:p>
          <a:p>
            <a:pPr lvl="1"/>
            <a:r>
              <a:rPr lang="x-none" dirty="0">
                <a:latin typeface="Arial"/>
                <a:cs typeface="Arial"/>
              </a:rPr>
              <a:t>artificial reefs to rehabilitate spawning groud for marine species</a:t>
            </a:r>
          </a:p>
          <a:p>
            <a:pPr lvl="1"/>
            <a:r>
              <a:rPr lang="x-none" dirty="0">
                <a:latin typeface="Arial"/>
                <a:cs typeface="Arial"/>
              </a:rPr>
              <a:t>Build on initial efforts by local conservation groups in the area to establish no take zone for razor clam</a:t>
            </a:r>
          </a:p>
          <a:p>
            <a:pPr marL="95250" indent="0">
              <a:spcBef>
                <a:spcPts val="0"/>
              </a:spcBef>
              <a:buSzPts val="2100"/>
              <a:buNone/>
            </a:pPr>
            <a:endParaRPr lang="en-US" sz="2400" dirty="0">
              <a:latin typeface="Arial"/>
              <a:ea typeface="Arial"/>
              <a:cs typeface="Arial"/>
              <a:sym typeface="Arial"/>
            </a:endParaRPr>
          </a:p>
          <a:p>
            <a:pPr lvl="1" indent="-361950">
              <a:lnSpc>
                <a:spcPct val="100000"/>
              </a:lnSpc>
              <a:spcBef>
                <a:spcPts val="0"/>
              </a:spcBef>
              <a:buSzPts val="2100"/>
              <a:buFont typeface="Arial"/>
              <a:buChar char="❖"/>
            </a:pPr>
            <a:endParaRPr lang="en-US" dirty="0">
              <a:latin typeface="Arial"/>
              <a:cs typeface="Arial"/>
              <a:sym typeface="Arial"/>
            </a:endParaRPr>
          </a:p>
          <a:p>
            <a:pPr lvl="1" indent="-361950">
              <a:lnSpc>
                <a:spcPct val="100000"/>
              </a:lnSpc>
              <a:spcBef>
                <a:spcPts val="0"/>
              </a:spcBef>
              <a:buSzPts val="2100"/>
              <a:buFont typeface="Arial"/>
              <a:buChar char="❖"/>
            </a:pPr>
            <a:endParaRPr lang="en-US" dirty="0">
              <a:latin typeface="Arial"/>
              <a:cs typeface="Arial"/>
              <a:sym typeface="Arial"/>
            </a:endParaRPr>
          </a:p>
          <a:p>
            <a:pPr lvl="1" indent="-361950">
              <a:spcBef>
                <a:spcPts val="0"/>
              </a:spcBef>
              <a:buSzPts val="2100"/>
              <a:buFont typeface="Arial"/>
              <a:buChar char="❖"/>
            </a:pPr>
            <a:endParaRPr lang="en-US" sz="2000" dirty="0">
              <a:latin typeface="Arial"/>
              <a:ea typeface="Arial"/>
              <a:cs typeface="Arial"/>
              <a:sym typeface="Arial"/>
            </a:endParaRPr>
          </a:p>
        </p:txBody>
      </p:sp>
    </p:spTree>
    <p:extLst>
      <p:ext uri="{BB962C8B-B14F-4D97-AF65-F5344CB8AC3E}">
        <p14:creationId xmlns:p14="http://schemas.microsoft.com/office/powerpoint/2010/main" val="2457561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Issues and Challenges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745434"/>
            <a:ext cx="9910604" cy="210409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nSpc>
                <a:spcPct val="100000"/>
              </a:lnSpc>
              <a:spcBef>
                <a:spcPts val="0"/>
              </a:spcBef>
              <a:spcAft>
                <a:spcPts val="600"/>
              </a:spcAft>
              <a:buSzPts val="2100"/>
              <a:buFont typeface="Arial"/>
              <a:buChar char="❖"/>
            </a:pPr>
            <a:r>
              <a:rPr lang="en-US" sz="2400" dirty="0">
                <a:latin typeface="Arial"/>
                <a:ea typeface="Arial"/>
                <a:cs typeface="Arial"/>
                <a:sym typeface="Arial"/>
              </a:rPr>
              <a:t>Balancing economic use and environmental conservation by providing appropriate income for local communities from a resource base while maintaining the abundance of mangrove areas</a:t>
            </a:r>
          </a:p>
          <a:p>
            <a:pPr indent="-361950">
              <a:lnSpc>
                <a:spcPct val="100000"/>
              </a:lnSpc>
              <a:spcBef>
                <a:spcPts val="0"/>
              </a:spcBef>
              <a:spcAft>
                <a:spcPts val="600"/>
              </a:spcAft>
              <a:buSzPts val="2100"/>
              <a:buFont typeface="Arial"/>
              <a:buChar char="❖"/>
            </a:pPr>
            <a:r>
              <a:rPr lang="en-US" sz="2400" dirty="0">
                <a:latin typeface="Arial"/>
                <a:ea typeface="Arial"/>
                <a:cs typeface="Arial"/>
                <a:sym typeface="Arial"/>
              </a:rPr>
              <a:t>Lack of robust governance structure</a:t>
            </a:r>
          </a:p>
          <a:p>
            <a:pPr indent="-361950">
              <a:lnSpc>
                <a:spcPct val="100000"/>
              </a:lnSpc>
              <a:spcBef>
                <a:spcPts val="0"/>
              </a:spcBef>
              <a:spcAft>
                <a:spcPts val="600"/>
              </a:spcAft>
              <a:buSzPts val="2100"/>
              <a:buFont typeface="Arial"/>
              <a:buChar char="❖"/>
            </a:pPr>
            <a:r>
              <a:rPr lang="en-US" sz="2400" dirty="0">
                <a:latin typeface="Arial"/>
                <a:ea typeface="Arial"/>
                <a:cs typeface="Arial"/>
                <a:sym typeface="Arial"/>
              </a:rPr>
              <a:t>Sustainable financial mechanism</a:t>
            </a:r>
          </a:p>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5" name="Google Shape;94;p2"/>
          <p:cNvSpPr txBox="1">
            <a:spLocks/>
          </p:cNvSpPr>
          <p:nvPr/>
        </p:nvSpPr>
        <p:spPr>
          <a:xfrm>
            <a:off x="2208761" y="3139062"/>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3400" b="1" dirty="0">
                <a:solidFill>
                  <a:srgbClr val="0070C0"/>
                </a:solidFill>
              </a:rPr>
              <a:t>Lessons Learned</a:t>
            </a:r>
            <a:endParaRPr lang="en-US" sz="3400" dirty="0">
              <a:solidFill>
                <a:srgbClr val="0070C0"/>
              </a:solidFill>
            </a:endParaRPr>
          </a:p>
        </p:txBody>
      </p:sp>
      <p:sp>
        <p:nvSpPr>
          <p:cNvPr id="7" name="Google Shape;103;p3"/>
          <p:cNvSpPr txBox="1">
            <a:spLocks/>
          </p:cNvSpPr>
          <p:nvPr/>
        </p:nvSpPr>
        <p:spPr>
          <a:xfrm>
            <a:off x="2049137" y="3828399"/>
            <a:ext cx="9910604" cy="297350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400" dirty="0">
                <a:latin typeface="Arial"/>
                <a:ea typeface="Arial"/>
                <a:cs typeface="Arial"/>
                <a:sym typeface="Arial"/>
              </a:rPr>
              <a:t>The success of mangrove/coral reef restoration is based on the government policy and the collaboration of local communities, private sector, and other relevant agencies</a:t>
            </a:r>
          </a:p>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r>
              <a:rPr lang="en-US" sz="2400" dirty="0">
                <a:latin typeface="Arial"/>
                <a:ea typeface="Arial"/>
                <a:cs typeface="Arial"/>
                <a:sym typeface="Arial"/>
              </a:rPr>
              <a:t>Enforcing Promotion of Marine and Coastal Resources Act 2015 provides more opportunities for coastal communities and other sectors to participate in habitat conservation.</a:t>
            </a: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561674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Recommendations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745434"/>
            <a:ext cx="9910604" cy="247004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spcAft>
                <a:spcPts val="800"/>
              </a:spcAft>
              <a:buSzPts val="2100"/>
              <a:buFont typeface="Arial"/>
              <a:buChar char="❖"/>
            </a:pPr>
            <a:r>
              <a:rPr lang="en-US" sz="2400" dirty="0">
                <a:latin typeface="Arial"/>
                <a:ea typeface="Arial"/>
                <a:cs typeface="Arial"/>
                <a:sym typeface="Arial"/>
              </a:rPr>
              <a:t>Establishing mechanism for the monitoring of management, ecological, and socio-economic indicators for all habitats</a:t>
            </a:r>
          </a:p>
          <a:p>
            <a:pPr indent="-361950">
              <a:spcBef>
                <a:spcPts val="0"/>
              </a:spcBef>
              <a:spcAft>
                <a:spcPts val="800"/>
              </a:spcAft>
              <a:buSzPts val="2100"/>
              <a:buFont typeface="Arial"/>
              <a:buChar char="❖"/>
            </a:pPr>
            <a:r>
              <a:rPr lang="en-US" sz="2400" dirty="0">
                <a:latin typeface="Arial"/>
                <a:ea typeface="Arial"/>
                <a:cs typeface="Arial"/>
                <a:sym typeface="Arial"/>
              </a:rPr>
              <a:t>Partnering with local communities, business, and relevant agencies in the project sites to ensure progress</a:t>
            </a:r>
          </a:p>
          <a:p>
            <a:pPr indent="-361950">
              <a:spcBef>
                <a:spcPts val="0"/>
              </a:spcBef>
              <a:spcAft>
                <a:spcPts val="800"/>
              </a:spcAft>
              <a:buSzPts val="2100"/>
              <a:buFont typeface="Arial"/>
              <a:buChar char="❖"/>
            </a:pPr>
            <a:r>
              <a:rPr lang="en-US" sz="2400" dirty="0">
                <a:latin typeface="Arial"/>
                <a:ea typeface="Arial"/>
                <a:cs typeface="Arial"/>
                <a:sym typeface="Arial"/>
              </a:rPr>
              <a:t>Focusing on proper management tools and approaches </a:t>
            </a:r>
          </a:p>
          <a:p>
            <a:pPr indent="-361950">
              <a:spcBef>
                <a:spcPts val="0"/>
              </a:spcBef>
              <a:spcAft>
                <a:spcPts val="800"/>
              </a:spcAft>
              <a:buSzPts val="2100"/>
              <a:buFont typeface="Arial"/>
              <a:buChar char="❖"/>
            </a:pPr>
            <a:r>
              <a:rPr lang="en-US" sz="2400" dirty="0">
                <a:latin typeface="Arial"/>
                <a:ea typeface="Arial"/>
                <a:cs typeface="Arial"/>
                <a:sym typeface="Arial"/>
              </a:rPr>
              <a:t>Ensuring long-term sustainability of actions beyond the project life</a:t>
            </a: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marL="342900" lvl="0">
              <a:spcBef>
                <a:spcPts val="0"/>
              </a:spcBef>
              <a:spcAft>
                <a:spcPts val="1000"/>
              </a:spcAft>
              <a:buFont typeface="Wingdings" pitchFamily="2" charset="2"/>
              <a:buChar char="v"/>
            </a:pPr>
            <a:r>
              <a:rPr lang="x-none" sz="2400" dirty="0">
                <a:latin typeface="Arial"/>
                <a:cs typeface="Arial"/>
              </a:rPr>
              <a:t>Thailand achieved SAP targets in terms of declaration of mangrove area as National Park/Protected area, declration of wetland with protection status, management apporach and tools</a:t>
            </a:r>
          </a:p>
          <a:p>
            <a:pPr marL="342900" lvl="0">
              <a:spcBef>
                <a:spcPts val="0"/>
              </a:spcBef>
              <a:spcAft>
                <a:spcPts val="1000"/>
              </a:spcAft>
              <a:buFont typeface="Wingdings" pitchFamily="2" charset="2"/>
              <a:buChar char="v"/>
            </a:pPr>
            <a:r>
              <a:rPr lang="x-none" sz="2400" dirty="0">
                <a:latin typeface="Arial"/>
                <a:cs typeface="Arial"/>
              </a:rPr>
              <a:t>However, TH did not focus much on biodiversity increased (for mangrove) and mechanism to monitroing indicators</a:t>
            </a:r>
          </a:p>
          <a:p>
            <a:pPr marL="342900" lvl="0">
              <a:spcBef>
                <a:spcPts val="0"/>
              </a:spcBef>
              <a:spcAft>
                <a:spcPts val="1000"/>
              </a:spcAft>
              <a:buFont typeface="Wingdings" pitchFamily="2" charset="2"/>
              <a:buChar char="v"/>
            </a:pPr>
            <a:r>
              <a:rPr lang="x-none" sz="2400" dirty="0">
                <a:latin typeface="Arial"/>
                <a:cs typeface="Arial"/>
              </a:rPr>
              <a:t>Way forward: DMCR will execute implementation following the workplan and activities mentioned in the PCA</a:t>
            </a:r>
          </a:p>
          <a:p>
            <a:pPr indent="-361950">
              <a:spcBef>
                <a:spcPts val="0"/>
              </a:spcBef>
              <a:buSzPts val="2100"/>
              <a:buFont typeface="Arial"/>
              <a:buChar char="❖"/>
            </a:pPr>
            <a:endParaRPr lang="en-US" sz="2400" dirty="0">
              <a:latin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5" name="Google Shape;94;p2"/>
          <p:cNvSpPr txBox="1">
            <a:spLocks/>
          </p:cNvSpPr>
          <p:nvPr/>
        </p:nvSpPr>
        <p:spPr>
          <a:xfrm>
            <a:off x="2208762" y="3215483"/>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3400" b="1" dirty="0">
                <a:solidFill>
                  <a:srgbClr val="0070C0"/>
                </a:solidFill>
              </a:rPr>
              <a:t>Conclusions</a:t>
            </a:r>
            <a:endParaRPr lang="en-US" sz="3400" dirty="0">
              <a:solidFill>
                <a:srgbClr val="0070C0"/>
              </a:solidFill>
            </a:endParaRPr>
          </a:p>
        </p:txBody>
      </p:sp>
    </p:spTree>
    <p:extLst>
      <p:ext uri="{BB962C8B-B14F-4D97-AF65-F5344CB8AC3E}">
        <p14:creationId xmlns:p14="http://schemas.microsoft.com/office/powerpoint/2010/main" val="3361832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Presentation Outline</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p:cNvSpPr txBox="1">
            <a:spLocks noGrp="1"/>
          </p:cNvSpPr>
          <p:nvPr>
            <p:ph type="body" idx="1"/>
          </p:nvPr>
        </p:nvSpPr>
        <p:spPr>
          <a:xfrm>
            <a:off x="2155500" y="848225"/>
            <a:ext cx="9910604" cy="5502879"/>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dirty="0">
                <a:latin typeface="Arial"/>
                <a:ea typeface="Arial"/>
                <a:cs typeface="Arial"/>
                <a:sym typeface="Arial"/>
              </a:rPr>
              <a:t>Introduction</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Evaluation of Achievements</a:t>
            </a:r>
          </a:p>
          <a:p>
            <a:pPr marL="95250" lvl="0" indent="0" algn="l" rtl="0">
              <a:lnSpc>
                <a:spcPct val="90000"/>
              </a:lnSpc>
              <a:spcBef>
                <a:spcPts val="0"/>
              </a:spcBef>
              <a:spcAft>
                <a:spcPts val="0"/>
              </a:spcAft>
              <a:buSzPts val="2100"/>
              <a:buNone/>
            </a:pPr>
            <a:endParaRPr lang="en-US" sz="1000" b="1" dirty="0">
              <a:latin typeface="Arial"/>
              <a:ea typeface="Arial"/>
              <a:cs typeface="Arial"/>
              <a:sym typeface="Arial"/>
            </a:endParaRP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Mangroves: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Coral Reefs: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err="1">
                <a:latin typeface="Arial"/>
                <a:ea typeface="Arial"/>
                <a:cs typeface="Arial"/>
                <a:sym typeface="Arial"/>
              </a:rPr>
              <a:t>Seagrass</a:t>
            </a:r>
            <a:r>
              <a:rPr lang="en-US" sz="2400" b="1" dirty="0">
                <a:latin typeface="Arial"/>
                <a:ea typeface="Arial"/>
                <a:cs typeface="Arial"/>
                <a:sym typeface="Arial"/>
              </a:rPr>
              <a:t>: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Wetlands: SAP Targets and Summary of Achievements</a:t>
            </a:r>
          </a:p>
          <a:p>
            <a:pPr marL="95250" lvl="0" indent="0" algn="l" rtl="0">
              <a:lnSpc>
                <a:spcPct val="90000"/>
              </a:lnSpc>
              <a:spcBef>
                <a:spcPts val="0"/>
              </a:spcBef>
              <a:spcAft>
                <a:spcPts val="0"/>
              </a:spcAft>
              <a:buSzPts val="2100"/>
              <a:buNone/>
            </a:pPr>
            <a:endParaRPr lang="en-US"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Issues and Challenges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Lessons Learned</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Recommendations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Conclusions</a:t>
            </a:r>
          </a:p>
        </p:txBody>
      </p:sp>
    </p:spTree>
    <p:extLst>
      <p:ext uri="{BB962C8B-B14F-4D97-AF65-F5344CB8AC3E}">
        <p14:creationId xmlns:p14="http://schemas.microsoft.com/office/powerpoint/2010/main" val="417372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Introduction</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pic>
        <p:nvPicPr>
          <p:cNvPr id="3" name="Picture 2" descr="A picture containing website&#10;&#10;Description automatically generated">
            <a:extLst>
              <a:ext uri="{FF2B5EF4-FFF2-40B4-BE49-F238E27FC236}">
                <a16:creationId xmlns:a16="http://schemas.microsoft.com/office/drawing/2014/main" xmlns="" id="{F74BA10A-DB22-79BC-953A-E24F38DCC8D4}"/>
              </a:ext>
            </a:extLst>
          </p:cNvPr>
          <p:cNvPicPr>
            <a:picLocks noChangeAspect="1"/>
          </p:cNvPicPr>
          <p:nvPr/>
        </p:nvPicPr>
        <p:blipFill rotWithShape="1">
          <a:blip r:embed="rId4"/>
          <a:srcRect l="17361" t="16458" r="1076" b="6249"/>
          <a:stretch/>
        </p:blipFill>
        <p:spPr>
          <a:xfrm>
            <a:off x="2049137" y="778669"/>
            <a:ext cx="9990264" cy="5916909"/>
          </a:xfrm>
          <a:prstGeom prst="rect">
            <a:avLst/>
          </a:prstGeom>
        </p:spPr>
      </p:pic>
    </p:spTree>
    <p:extLst>
      <p:ext uri="{BB962C8B-B14F-4D97-AF65-F5344CB8AC3E}">
        <p14:creationId xmlns:p14="http://schemas.microsoft.com/office/powerpoint/2010/main" val="284111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23785"/>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Mangroves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2" name="Table 1">
            <a:extLst>
              <a:ext uri="{FF2B5EF4-FFF2-40B4-BE49-F238E27FC236}">
                <a16:creationId xmlns:a16="http://schemas.microsoft.com/office/drawing/2014/main" xmlns="" id="{E9B2ED9B-457F-5DAC-9827-38436B36FF60}"/>
              </a:ext>
            </a:extLst>
          </p:cNvPr>
          <p:cNvGraphicFramePr>
            <a:graphicFrameLocks noGrp="1"/>
          </p:cNvGraphicFramePr>
          <p:nvPr>
            <p:extLst>
              <p:ext uri="{D42A27DB-BD31-4B8C-83A1-F6EECF244321}">
                <p14:modId xmlns:p14="http://schemas.microsoft.com/office/powerpoint/2010/main" val="3966334063"/>
              </p:ext>
            </p:extLst>
          </p:nvPr>
        </p:nvGraphicFramePr>
        <p:xfrm>
          <a:off x="2279709" y="719676"/>
          <a:ext cx="9671886" cy="6068099"/>
        </p:xfrm>
        <a:graphic>
          <a:graphicData uri="http://schemas.openxmlformats.org/drawingml/2006/table">
            <a:tbl>
              <a:tblPr bandRow="1">
                <a:tableStyleId>{177FB7C0-870E-4CA2-AEDD-45C9577357D1}</a:tableStyleId>
              </a:tblPr>
              <a:tblGrid>
                <a:gridCol w="3156232">
                  <a:extLst>
                    <a:ext uri="{9D8B030D-6E8A-4147-A177-3AD203B41FA5}">
                      <a16:colId xmlns:a16="http://schemas.microsoft.com/office/drawing/2014/main" xmlns="" val="1027636450"/>
                    </a:ext>
                  </a:extLst>
                </a:gridCol>
                <a:gridCol w="988861">
                  <a:extLst>
                    <a:ext uri="{9D8B030D-6E8A-4147-A177-3AD203B41FA5}">
                      <a16:colId xmlns:a16="http://schemas.microsoft.com/office/drawing/2014/main" xmlns="" val="1221887828"/>
                    </a:ext>
                  </a:extLst>
                </a:gridCol>
                <a:gridCol w="839856">
                  <a:extLst>
                    <a:ext uri="{9D8B030D-6E8A-4147-A177-3AD203B41FA5}">
                      <a16:colId xmlns:a16="http://schemas.microsoft.com/office/drawing/2014/main" xmlns="" val="4087445905"/>
                    </a:ext>
                  </a:extLst>
                </a:gridCol>
                <a:gridCol w="948224">
                  <a:extLst>
                    <a:ext uri="{9D8B030D-6E8A-4147-A177-3AD203B41FA5}">
                      <a16:colId xmlns:a16="http://schemas.microsoft.com/office/drawing/2014/main" xmlns="" val="1719313638"/>
                    </a:ext>
                  </a:extLst>
                </a:gridCol>
                <a:gridCol w="988861">
                  <a:extLst>
                    <a:ext uri="{9D8B030D-6E8A-4147-A177-3AD203B41FA5}">
                      <a16:colId xmlns:a16="http://schemas.microsoft.com/office/drawing/2014/main" xmlns="" val="3350735071"/>
                    </a:ext>
                  </a:extLst>
                </a:gridCol>
                <a:gridCol w="988863">
                  <a:extLst>
                    <a:ext uri="{9D8B030D-6E8A-4147-A177-3AD203B41FA5}">
                      <a16:colId xmlns:a16="http://schemas.microsoft.com/office/drawing/2014/main" xmlns="" val="768047225"/>
                    </a:ext>
                  </a:extLst>
                </a:gridCol>
                <a:gridCol w="948224">
                  <a:extLst>
                    <a:ext uri="{9D8B030D-6E8A-4147-A177-3AD203B41FA5}">
                      <a16:colId xmlns:a16="http://schemas.microsoft.com/office/drawing/2014/main" xmlns="" val="2811093070"/>
                    </a:ext>
                  </a:extLst>
                </a:gridCol>
                <a:gridCol w="812765">
                  <a:extLst>
                    <a:ext uri="{9D8B030D-6E8A-4147-A177-3AD203B41FA5}">
                      <a16:colId xmlns:a16="http://schemas.microsoft.com/office/drawing/2014/main" xmlns="" val="921436837"/>
                    </a:ext>
                  </a:extLst>
                </a:gridCol>
              </a:tblGrid>
              <a:tr h="371557">
                <a:tc rowSpan="2">
                  <a:txBody>
                    <a:bodyPr/>
                    <a:lstStyle/>
                    <a:p>
                      <a:pPr algn="ctr" fontAlgn="base">
                        <a:lnSpc>
                          <a:spcPct val="107000"/>
                        </a:lnSpc>
                        <a:spcAft>
                          <a:spcPts val="800"/>
                        </a:spcAft>
                      </a:pPr>
                      <a:r>
                        <a:rPr lang="en-US" sz="1600" dirty="0">
                          <a:effectLst/>
                        </a:rPr>
                        <a:t>Regional output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rowSpan="2">
                  <a:txBody>
                    <a:bodyPr/>
                    <a:lstStyle/>
                    <a:p>
                      <a:pPr algn="ctr" fontAlgn="base">
                        <a:lnSpc>
                          <a:spcPct val="107000"/>
                        </a:lnSpc>
                        <a:spcAft>
                          <a:spcPts val="800"/>
                        </a:spcAft>
                      </a:pPr>
                      <a:r>
                        <a:rPr lang="en-US" sz="1600" dirty="0">
                          <a:effectLst/>
                        </a:rPr>
                        <a:t>SAP 2008 targets (ha)</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gridSpan="6">
                  <a:txBody>
                    <a:bodyPr/>
                    <a:lstStyle/>
                    <a:p>
                      <a:pPr algn="ctr" fontAlgn="base">
                        <a:lnSpc>
                          <a:spcPct val="107000"/>
                        </a:lnSpc>
                        <a:spcAft>
                          <a:spcPts val="800"/>
                        </a:spcAft>
                      </a:pPr>
                      <a:r>
                        <a:rPr lang="en-US" sz="1600" dirty="0">
                          <a:effectLst/>
                        </a:rPr>
                        <a:t>SAP target sites and achievements (ha) during 2008-2021</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xmlns="" val="3695444492"/>
                  </a:ext>
                </a:extLst>
              </a:tr>
              <a:tr h="566689">
                <a:tc vMerge="1">
                  <a:txBody>
                    <a:bodyPr/>
                    <a:lstStyle/>
                    <a:p>
                      <a:endParaRPr lang="x-none"/>
                    </a:p>
                  </a:txBody>
                  <a:tcPr/>
                </a:tc>
                <a:tc vMerge="1">
                  <a:txBody>
                    <a:bodyPr/>
                    <a:lstStyle/>
                    <a:p>
                      <a:endParaRPr lang="x-none"/>
                    </a:p>
                  </a:txBody>
                  <a:tcPr/>
                </a:tc>
                <a:tc>
                  <a:txBody>
                    <a:bodyPr/>
                    <a:lstStyle/>
                    <a:p>
                      <a:pPr algn="ctr" fontAlgn="base">
                        <a:lnSpc>
                          <a:spcPct val="107000"/>
                        </a:lnSpc>
                        <a:spcAft>
                          <a:spcPts val="800"/>
                        </a:spcAft>
                      </a:pPr>
                      <a:r>
                        <a:rPr lang="en-US" sz="1300" dirty="0">
                          <a:effectLst/>
                        </a:rPr>
                        <a:t>Trad Province</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300" dirty="0" err="1">
                          <a:effectLst/>
                        </a:rPr>
                        <a:t>Thung</a:t>
                      </a:r>
                      <a:r>
                        <a:rPr lang="en-US" sz="1300" dirty="0">
                          <a:effectLst/>
                        </a:rPr>
                        <a:t> Kha – </a:t>
                      </a:r>
                      <a:r>
                        <a:rPr lang="en-US" sz="1300" dirty="0" err="1">
                          <a:effectLst/>
                        </a:rPr>
                        <a:t>Savi</a:t>
                      </a:r>
                      <a:r>
                        <a:rPr lang="en-US" sz="1300" dirty="0">
                          <a:effectLst/>
                        </a:rPr>
                        <a:t> Bay</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300" dirty="0">
                          <a:effectLst/>
                        </a:rPr>
                        <a:t>Pak </a:t>
                      </a:r>
                      <a:r>
                        <a:rPr lang="en-US" sz="1300" dirty="0" err="1">
                          <a:effectLst/>
                        </a:rPr>
                        <a:t>Phanang</a:t>
                      </a:r>
                      <a:r>
                        <a:rPr lang="en-US" sz="1300" dirty="0">
                          <a:effectLst/>
                        </a:rPr>
                        <a:t> Bay</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300" dirty="0">
                          <a:effectLst/>
                        </a:rPr>
                        <a:t>Kung </a:t>
                      </a:r>
                      <a:r>
                        <a:rPr lang="en-US" sz="1300" dirty="0" err="1">
                          <a:effectLst/>
                        </a:rPr>
                        <a:t>Kraben</a:t>
                      </a:r>
                      <a:r>
                        <a:rPr lang="en-US" sz="1300" dirty="0">
                          <a:effectLst/>
                        </a:rPr>
                        <a:t> Bay</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300">
                          <a:effectLst/>
                        </a:rPr>
                        <a:t>Welu River Estuary</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300" dirty="0">
                          <a:effectLst/>
                        </a:rPr>
                        <a:t>Total</a:t>
                      </a:r>
                      <a:endParaRPr lang="x-none" sz="13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4138601984"/>
                  </a:ext>
                </a:extLst>
              </a:tr>
              <a:tr h="746349">
                <a:tc>
                  <a:txBody>
                    <a:bodyPr/>
                    <a:lstStyle/>
                    <a:p>
                      <a:pPr fontAlgn="base">
                        <a:lnSpc>
                          <a:spcPct val="107000"/>
                        </a:lnSpc>
                        <a:spcAft>
                          <a:spcPts val="800"/>
                        </a:spcAft>
                      </a:pPr>
                      <a:r>
                        <a:rPr lang="en-US" sz="1600" dirty="0">
                          <a:effectLst/>
                        </a:rPr>
                        <a:t>1.1.1 Declaration of 57,400 ha of mangrove as National Parks and Protected Areas</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1,400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6,081</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2,780</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3,915</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588</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8,861</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1070814320"/>
                  </a:ext>
                </a:extLst>
              </a:tr>
              <a:tr h="1124142">
                <a:tc>
                  <a:txBody>
                    <a:bodyPr/>
                    <a:lstStyle/>
                    <a:p>
                      <a:pPr fontAlgn="base">
                        <a:lnSpc>
                          <a:spcPct val="107000"/>
                        </a:lnSpc>
                        <a:spcAft>
                          <a:spcPts val="800"/>
                        </a:spcAft>
                      </a:pPr>
                      <a:r>
                        <a:rPr lang="en-US" sz="1600" dirty="0">
                          <a:effectLst/>
                        </a:rPr>
                        <a:t>1.1.2 Designation and plans for the management of 166,600 ha of mangrove as non-conversion, sustainable use areas</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1,600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429786781"/>
                  </a:ext>
                </a:extLst>
              </a:tr>
              <a:tr h="935245">
                <a:tc>
                  <a:txBody>
                    <a:bodyPr/>
                    <a:lstStyle/>
                    <a:p>
                      <a:pPr fontAlgn="base">
                        <a:lnSpc>
                          <a:spcPct val="107000"/>
                        </a:lnSpc>
                        <a:spcAft>
                          <a:spcPts val="800"/>
                        </a:spcAft>
                      </a:pPr>
                      <a:r>
                        <a:rPr lang="en-US" sz="1600">
                          <a:effectLst/>
                        </a:rPr>
                        <a:t>1.1.3 Reform of laws and regulations for the sustainable use of 602,800 ha of mangrove forest*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10,000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10,852</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4,338</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3,915</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588</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16,334</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 </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2145128570"/>
                  </a:ext>
                </a:extLst>
              </a:tr>
              <a:tr h="819014">
                <a:tc>
                  <a:txBody>
                    <a:bodyPr/>
                    <a:lstStyle/>
                    <a:p>
                      <a:pPr fontAlgn="base">
                        <a:lnSpc>
                          <a:spcPct val="107000"/>
                        </a:lnSpc>
                        <a:spcAft>
                          <a:spcPts val="800"/>
                        </a:spcAft>
                      </a:pPr>
                      <a:r>
                        <a:rPr lang="en-US" sz="1600">
                          <a:effectLst/>
                        </a:rPr>
                        <a:t>1.1.4 Replanting of 21,000 ha of deforested mangrove land</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8,000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highlight>
                            <a:srgbClr val="00FFFF"/>
                          </a:highlight>
                        </a:rPr>
                        <a:t> </a:t>
                      </a:r>
                      <a:endParaRPr lang="x-none" sz="1600">
                        <a:effectLst/>
                      </a:endParaRPr>
                    </a:p>
                    <a:p>
                      <a:pPr algn="ctr" fontAlgn="base">
                        <a:lnSpc>
                          <a:spcPct val="107000"/>
                        </a:lnSpc>
                        <a:spcAft>
                          <a:spcPts val="800"/>
                        </a:spcAft>
                      </a:pPr>
                      <a:r>
                        <a:rPr lang="en-US" sz="1600">
                          <a:effectLst/>
                        </a:rPr>
                        <a:t>313</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tc>
                <a:tc>
                  <a:txBody>
                    <a:bodyPr/>
                    <a:lstStyle/>
                    <a:p>
                      <a:pPr algn="ctr" fontAlgn="base">
                        <a:lnSpc>
                          <a:spcPct val="107000"/>
                        </a:lnSpc>
                        <a:spcAft>
                          <a:spcPts val="800"/>
                        </a:spcAft>
                      </a:pPr>
                      <a:r>
                        <a:rPr lang="en-US" sz="1600">
                          <a:effectLst/>
                          <a:highlight>
                            <a:srgbClr val="00FFFF"/>
                          </a:highlight>
                        </a:rPr>
                        <a:t> </a:t>
                      </a:r>
                      <a:endParaRPr lang="x-none" sz="1600">
                        <a:effectLst/>
                      </a:endParaRPr>
                    </a:p>
                    <a:p>
                      <a:pPr algn="ctr" fontAlgn="base">
                        <a:lnSpc>
                          <a:spcPct val="107000"/>
                        </a:lnSpc>
                        <a:spcAft>
                          <a:spcPts val="800"/>
                        </a:spcAft>
                      </a:pPr>
                      <a:r>
                        <a:rPr lang="en-US" sz="1600">
                          <a:effectLst/>
                        </a:rPr>
                        <a:t>269</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tc>
                <a:tc>
                  <a:txBody>
                    <a:bodyPr/>
                    <a:lstStyle/>
                    <a:p>
                      <a:pPr algn="ctr" fontAlgn="base">
                        <a:lnSpc>
                          <a:spcPct val="107000"/>
                        </a:lnSpc>
                        <a:spcAft>
                          <a:spcPts val="800"/>
                        </a:spcAft>
                      </a:pPr>
                      <a:r>
                        <a:rPr lang="en-US" sz="1600">
                          <a:effectLst/>
                        </a:rPr>
                        <a:t>1,223</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gridSpan="2">
                  <a:txBody>
                    <a:bodyPr/>
                    <a:lstStyle/>
                    <a:p>
                      <a:pPr algn="ctr" fontAlgn="base">
                        <a:lnSpc>
                          <a:spcPct val="107000"/>
                        </a:lnSpc>
                        <a:spcAft>
                          <a:spcPts val="800"/>
                        </a:spcAft>
                      </a:pPr>
                      <a:r>
                        <a:rPr lang="en-US" sz="1600" dirty="0">
                          <a:effectLst/>
                        </a:rPr>
                        <a:t> </a:t>
                      </a:r>
                      <a:endParaRPr lang="x-none" sz="1600" dirty="0">
                        <a:effectLst/>
                      </a:endParaRPr>
                    </a:p>
                    <a:p>
                      <a:pPr algn="ctr" fontAlgn="base">
                        <a:lnSpc>
                          <a:spcPct val="107000"/>
                        </a:lnSpc>
                        <a:spcAft>
                          <a:spcPts val="800"/>
                        </a:spcAft>
                      </a:pPr>
                      <a:r>
                        <a:rPr lang="en-US" sz="1600" dirty="0">
                          <a:effectLst/>
                        </a:rPr>
                        <a:t>5,204</a:t>
                      </a:r>
                      <a:endParaRPr lang="x-none" sz="1600" dirty="0">
                        <a:effectLst/>
                      </a:endParaRPr>
                    </a:p>
                    <a:p>
                      <a:pPr algn="ctr" fontAlgn="base">
                        <a:lnSpc>
                          <a:spcPct val="107000"/>
                        </a:lnSpc>
                        <a:spcAft>
                          <a:spcPts val="800"/>
                        </a:spcAft>
                      </a:pPr>
                      <a:r>
                        <a:rPr lang="en-US" sz="1600" dirty="0">
                          <a:effectLst/>
                        </a:rPr>
                        <a:t> </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tc>
                <a:tc hMerge="1">
                  <a:txBody>
                    <a:bodyPr/>
                    <a:lstStyle/>
                    <a:p>
                      <a:pPr algn="ctr" fontAlgn="base">
                        <a:lnSpc>
                          <a:spcPct val="107000"/>
                        </a:lnSpc>
                        <a:spcAft>
                          <a:spcPts val="800"/>
                        </a:spcAft>
                      </a:pPr>
                      <a:endParaRPr lang="x-none" sz="14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tc>
                <a:tc>
                  <a:txBody>
                    <a:bodyPr/>
                    <a:lstStyle/>
                    <a:p>
                      <a:pPr algn="ctr" fontAlgn="base">
                        <a:lnSpc>
                          <a:spcPct val="107000"/>
                        </a:lnSpc>
                        <a:spcAft>
                          <a:spcPts val="800"/>
                        </a:spcAft>
                      </a:pPr>
                      <a:r>
                        <a:rPr lang="en-US" sz="1600" dirty="0">
                          <a:effectLst/>
                        </a:rPr>
                        <a:t>7,009</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2288397897"/>
                  </a:ext>
                </a:extLst>
              </a:tr>
              <a:tr h="746349">
                <a:tc>
                  <a:txBody>
                    <a:bodyPr/>
                    <a:lstStyle/>
                    <a:p>
                      <a:pPr fontAlgn="base">
                        <a:lnSpc>
                          <a:spcPct val="107000"/>
                        </a:lnSpc>
                        <a:spcAft>
                          <a:spcPts val="800"/>
                        </a:spcAft>
                      </a:pPr>
                      <a:r>
                        <a:rPr lang="en-US" sz="1600">
                          <a:effectLst/>
                        </a:rPr>
                        <a:t>1.1.5 Biodiversity increased for 11,200 ha of mangrove forest via enrichment planting</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3,200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3145572679"/>
                  </a:ext>
                </a:extLst>
              </a:tr>
              <a:tr h="557452">
                <a:tc>
                  <a:txBody>
                    <a:bodyPr/>
                    <a:lstStyle/>
                    <a:p>
                      <a:pPr fontAlgn="base">
                        <a:lnSpc>
                          <a:spcPct val="107000"/>
                        </a:lnSpc>
                        <a:spcAft>
                          <a:spcPts val="800"/>
                        </a:spcAft>
                      </a:pPr>
                      <a:r>
                        <a:rPr lang="en-US" sz="1600">
                          <a:effectLst/>
                        </a:rPr>
                        <a:t>1.1.6 Monitoring of management effectiveness</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62171" marR="62171" marT="0" marB="0" anchor="ctr"/>
                </a:tc>
                <a:tc>
                  <a:txBody>
                    <a:bodyPr/>
                    <a:lstStyle/>
                    <a:p>
                      <a:pPr algn="ctr" fontAlgn="base">
                        <a:lnSpc>
                          <a:spcPct val="107000"/>
                        </a:lnSpc>
                        <a:spcAft>
                          <a:spcPts val="800"/>
                        </a:spcAft>
                      </a:pPr>
                      <a:r>
                        <a:rPr lang="en-US" sz="1600" dirty="0">
                          <a:effectLst/>
                        </a:rPr>
                        <a:t>1,600</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a:effectLst/>
                        </a:rPr>
                        <a:t>-</a:t>
                      </a:r>
                      <a:endParaRPr lang="x-none" sz="160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tc>
                  <a:txBody>
                    <a:bodyPr/>
                    <a:lstStyle/>
                    <a:p>
                      <a:pPr algn="ctr" fontAlgn="base">
                        <a:lnSpc>
                          <a:spcPct val="107000"/>
                        </a:lnSpc>
                        <a:spcAft>
                          <a:spcPts val="800"/>
                        </a:spcAft>
                      </a:pPr>
                      <a:r>
                        <a:rPr lang="en-US" sz="1600" dirty="0">
                          <a:effectLst/>
                        </a:rPr>
                        <a:t>-</a:t>
                      </a:r>
                      <a:endParaRPr lang="x-none" sz="160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58387" marR="58387" marT="0" marB="0" anchor="ctr"/>
                </a:tc>
                <a:extLst>
                  <a:ext uri="{0D108BD9-81ED-4DB2-BD59-A6C34878D82A}">
                    <a16:rowId xmlns:a16="http://schemas.microsoft.com/office/drawing/2014/main" xmlns="" val="2533794231"/>
                  </a:ext>
                </a:extLst>
              </a:tr>
            </a:tbl>
          </a:graphicData>
        </a:graphic>
      </p:graphicFrame>
    </p:spTree>
    <p:extLst>
      <p:ext uri="{BB962C8B-B14F-4D97-AF65-F5344CB8AC3E}">
        <p14:creationId xmlns:p14="http://schemas.microsoft.com/office/powerpoint/2010/main" val="395458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xmlns="" id="{45C7A568-F8A0-D3E8-A24C-9225487C310F}"/>
              </a:ext>
            </a:extLst>
          </p:cNvPr>
          <p:cNvPicPr>
            <a:picLocks noChangeAspect="1"/>
          </p:cNvPicPr>
          <p:nvPr/>
        </p:nvPicPr>
        <p:blipFill rotWithShape="1">
          <a:blip r:embed="rId3"/>
          <a:srcRect t="6452" r="1229" b="5377"/>
          <a:stretch/>
        </p:blipFill>
        <p:spPr>
          <a:xfrm>
            <a:off x="152400" y="139002"/>
            <a:ext cx="11857703" cy="6615762"/>
          </a:xfrm>
          <a:prstGeom prst="rect">
            <a:avLst/>
          </a:prstGeom>
        </p:spPr>
      </p:pic>
    </p:spTree>
    <p:extLst>
      <p:ext uri="{BB962C8B-B14F-4D97-AF65-F5344CB8AC3E}">
        <p14:creationId xmlns:p14="http://schemas.microsoft.com/office/powerpoint/2010/main" val="3355254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Mangroves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5" name="Google Shape;103;p3">
            <a:extLst>
              <a:ext uri="{FF2B5EF4-FFF2-40B4-BE49-F238E27FC236}">
                <a16:creationId xmlns:a16="http://schemas.microsoft.com/office/drawing/2014/main" xmlns="" id="{0EDAE5ED-43B2-B62B-2CAD-3BD49A886EC7}"/>
              </a:ext>
            </a:extLst>
          </p:cNvPr>
          <p:cNvSpPr txBox="1">
            <a:spLocks/>
          </p:cNvSpPr>
          <p:nvPr/>
        </p:nvSpPr>
        <p:spPr>
          <a:xfrm>
            <a:off x="2049137" y="1120139"/>
            <a:ext cx="9910604" cy="53475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400" dirty="0">
                <a:latin typeface="Arial"/>
                <a:ea typeface="Arial"/>
                <a:cs typeface="Arial"/>
                <a:sym typeface="Arial"/>
              </a:rPr>
              <a:t>Estimated funding (including co-financing) and implementing partners:</a:t>
            </a: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r>
              <a:rPr lang="en-US" sz="2400" dirty="0">
                <a:latin typeface="Arial"/>
                <a:ea typeface="Arial"/>
                <a:cs typeface="Arial"/>
                <a:sym typeface="Arial"/>
              </a:rPr>
              <a:t>Estimated funding: 1.7 Million USD including on-going projects</a:t>
            </a: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r>
              <a:rPr lang="en-US" sz="2400" dirty="0">
                <a:latin typeface="Arial"/>
                <a:ea typeface="Arial"/>
                <a:cs typeface="Arial"/>
                <a:sym typeface="Arial"/>
              </a:rPr>
              <a:t>Implementing partners:</a:t>
            </a:r>
          </a:p>
          <a:p>
            <a:pPr indent="-361950">
              <a:spcBef>
                <a:spcPts val="0"/>
              </a:spcBef>
              <a:buSzPts val="2100"/>
              <a:buFont typeface="Arial"/>
              <a:buChar char="❖"/>
            </a:pPr>
            <a:endParaRPr lang="en-US" sz="2400" dirty="0">
              <a:latin typeface="Arial"/>
              <a:cs typeface="Arial"/>
              <a:sym typeface="Arial"/>
            </a:endParaRPr>
          </a:p>
          <a:p>
            <a:pPr marL="914400" lvl="2" indent="-361950">
              <a:lnSpc>
                <a:spcPct val="150000"/>
              </a:lnSpc>
              <a:spcBef>
                <a:spcPts val="0"/>
              </a:spcBef>
              <a:buSzPts val="2100"/>
              <a:buFont typeface="Arial"/>
              <a:buChar char="❖"/>
            </a:pPr>
            <a:r>
              <a:rPr lang="en-US" sz="2400" dirty="0">
                <a:latin typeface="Arial"/>
                <a:cs typeface="Arial"/>
                <a:sym typeface="Arial"/>
              </a:rPr>
              <a:t>Dow Chemical Company</a:t>
            </a:r>
          </a:p>
          <a:p>
            <a:pPr marL="914400" lvl="2" indent="-361950">
              <a:lnSpc>
                <a:spcPct val="150000"/>
              </a:lnSpc>
              <a:spcBef>
                <a:spcPts val="0"/>
              </a:spcBef>
              <a:buSzPts val="2100"/>
              <a:buFont typeface="Arial"/>
              <a:buChar char="❖"/>
            </a:pPr>
            <a:r>
              <a:rPr lang="en-US" sz="2400" dirty="0">
                <a:latin typeface="Arial"/>
                <a:cs typeface="Arial"/>
                <a:sym typeface="Arial"/>
              </a:rPr>
              <a:t>IUCN / Mangrove for the Future</a:t>
            </a:r>
          </a:p>
          <a:p>
            <a:pPr marL="914400" lvl="2" indent="-361950">
              <a:lnSpc>
                <a:spcPct val="150000"/>
              </a:lnSpc>
              <a:spcBef>
                <a:spcPts val="0"/>
              </a:spcBef>
              <a:buSzPts val="2100"/>
              <a:buFont typeface="Arial"/>
              <a:buChar char="❖"/>
            </a:pPr>
            <a:r>
              <a:rPr lang="en-US" sz="2400" dirty="0">
                <a:latin typeface="Arial"/>
                <a:cs typeface="Arial"/>
                <a:sym typeface="Arial"/>
              </a:rPr>
              <a:t>Prince of Songkhla University</a:t>
            </a:r>
          </a:p>
          <a:p>
            <a:pPr marL="914400" lvl="2" indent="-361950">
              <a:lnSpc>
                <a:spcPct val="150000"/>
              </a:lnSpc>
              <a:spcBef>
                <a:spcPts val="0"/>
              </a:spcBef>
              <a:buSzPts val="2100"/>
              <a:buFont typeface="Arial"/>
              <a:buChar char="❖"/>
            </a:pPr>
            <a:r>
              <a:rPr lang="en-US" sz="2400" dirty="0">
                <a:latin typeface="Arial"/>
                <a:cs typeface="Arial"/>
                <a:sym typeface="Arial"/>
              </a:rPr>
              <a:t>Mahidol University</a:t>
            </a:r>
          </a:p>
          <a:p>
            <a:pPr marL="914400" lvl="2" indent="-361950">
              <a:lnSpc>
                <a:spcPct val="150000"/>
              </a:lnSpc>
              <a:spcBef>
                <a:spcPts val="0"/>
              </a:spcBef>
              <a:buSzPts val="2100"/>
              <a:buFont typeface="Arial"/>
              <a:buChar char="❖"/>
            </a:pPr>
            <a:r>
              <a:rPr lang="en-US" sz="2400" dirty="0">
                <a:latin typeface="Arial"/>
                <a:cs typeface="Arial"/>
                <a:sym typeface="Arial"/>
              </a:rPr>
              <a:t>COBSEA</a:t>
            </a:r>
          </a:p>
          <a:p>
            <a:pPr marL="914400" lvl="2" indent="-361950">
              <a:spcBef>
                <a:spcPts val="0"/>
              </a:spcBef>
              <a:buSzPts val="2100"/>
              <a:buFont typeface="Arial"/>
              <a:buChar char="❖"/>
            </a:pPr>
            <a:endParaRPr lang="en-US" sz="2400" dirty="0">
              <a:latin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2233629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Coral Reefs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 name="Google Shape;103;p3">
            <a:extLst>
              <a:ext uri="{FF2B5EF4-FFF2-40B4-BE49-F238E27FC236}">
                <a16:creationId xmlns:a16="http://schemas.microsoft.com/office/drawing/2014/main" xmlns="" id="{D42E2DBC-C0A7-5882-016D-FDF585346A42}"/>
              </a:ext>
            </a:extLst>
          </p:cNvPr>
          <p:cNvSpPr txBox="1">
            <a:spLocks/>
          </p:cNvSpPr>
          <p:nvPr/>
        </p:nvSpPr>
        <p:spPr>
          <a:xfrm>
            <a:off x="2049137" y="865307"/>
            <a:ext cx="9910604" cy="68580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fontAlgn="base">
              <a:lnSpc>
                <a:spcPct val="107000"/>
              </a:lnSpc>
              <a:spcAft>
                <a:spcPts val="800"/>
              </a:spcAft>
              <a:buFont typeface="Wingdings" pitchFamily="2" charset="2"/>
              <a:buChar char="v"/>
            </a:pPr>
            <a:r>
              <a:rPr lang="en-US" sz="2400" dirty="0">
                <a:effectLst/>
                <a:latin typeface="+mj-lt"/>
                <a:ea typeface="Times New Roman" panose="02020603050405020304" pitchFamily="18" charset="0"/>
                <a:cs typeface="Times New Roman" panose="02020603050405020304" pitchFamily="18" charset="0"/>
              </a:rPr>
              <a:t>SAP targets for Coral Reefs in Thailand = 72,000 ha / 14 sites</a:t>
            </a:r>
          </a:p>
          <a:p>
            <a:pPr fontAlgn="base">
              <a:lnSpc>
                <a:spcPct val="107000"/>
              </a:lnSpc>
              <a:spcAft>
                <a:spcPts val="800"/>
              </a:spcAft>
              <a:buFont typeface="Wingdings" pitchFamily="2" charset="2"/>
              <a:buChar char="v"/>
            </a:pPr>
            <a:r>
              <a:rPr lang="en-US" sz="2400" dirty="0">
                <a:effectLst/>
                <a:latin typeface="+mj-lt"/>
                <a:ea typeface="Times New Roman" panose="02020603050405020304" pitchFamily="18" charset="0"/>
                <a:cs typeface="Times New Roman" panose="02020603050405020304" pitchFamily="18" charset="0"/>
              </a:rPr>
              <a:t>27,490 hectares of coral reefs at 4 sites proclaimed as National Park have sustainably managed through governance structure of the Department of National Park, Wildlife and Plant Conservation</a:t>
            </a:r>
          </a:p>
          <a:p>
            <a:pPr marL="457200" lvl="1" indent="0" algn="just" fontAlgn="base">
              <a:lnSpc>
                <a:spcPct val="107000"/>
              </a:lnSpc>
              <a:buNone/>
            </a:pPr>
            <a:r>
              <a:rPr lang="en-US" sz="2000" dirty="0">
                <a:latin typeface="+mj-lt"/>
                <a:ea typeface="Times New Roman" panose="02020603050405020304" pitchFamily="18" charset="0"/>
                <a:cs typeface="Times New Roman" panose="02020603050405020304" pitchFamily="18" charset="0"/>
              </a:rPr>
              <a:t>	</a:t>
            </a:r>
            <a:r>
              <a:rPr lang="en-US" sz="2000" dirty="0">
                <a:solidFill>
                  <a:srgbClr val="0070C0"/>
                </a:solidFill>
                <a:latin typeface="+mj-lt"/>
                <a:ea typeface="Times New Roman" panose="02020603050405020304" pitchFamily="18" charset="0"/>
                <a:cs typeface="Times New Roman" panose="02020603050405020304" pitchFamily="18" charset="0"/>
              </a:rPr>
              <a:t>Mu Koh Chumphon 		Mu Koh Change </a:t>
            </a:r>
          </a:p>
          <a:p>
            <a:pPr marL="457200" lvl="1" indent="0" algn="just" fontAlgn="base">
              <a:lnSpc>
                <a:spcPct val="107000"/>
              </a:lnSpc>
              <a:buNone/>
            </a:pPr>
            <a:r>
              <a:rPr lang="en-US" sz="2000" dirty="0">
                <a:solidFill>
                  <a:srgbClr val="0070C0"/>
                </a:solidFill>
                <a:latin typeface="+mj-lt"/>
                <a:ea typeface="Times New Roman" panose="02020603050405020304" pitchFamily="18" charset="0"/>
                <a:cs typeface="Times New Roman" panose="02020603050405020304" pitchFamily="18" charset="0"/>
              </a:rPr>
              <a:t>	Mu Koh Ang Thong 		Mu Koh </a:t>
            </a:r>
            <a:r>
              <a:rPr lang="en-US" sz="2000" dirty="0" err="1">
                <a:solidFill>
                  <a:srgbClr val="0070C0"/>
                </a:solidFill>
                <a:latin typeface="+mj-lt"/>
                <a:ea typeface="Times New Roman" panose="02020603050405020304" pitchFamily="18" charset="0"/>
                <a:cs typeface="Times New Roman" panose="02020603050405020304" pitchFamily="18" charset="0"/>
              </a:rPr>
              <a:t>Samet</a:t>
            </a:r>
            <a:r>
              <a:rPr lang="en-US" sz="2000" dirty="0">
                <a:solidFill>
                  <a:srgbClr val="0070C0"/>
                </a:solidFill>
                <a:latin typeface="+mj-lt"/>
                <a:ea typeface="Times New Roman" panose="02020603050405020304" pitchFamily="18" charset="0"/>
                <a:cs typeface="Times New Roman" panose="02020603050405020304" pitchFamily="18" charset="0"/>
              </a:rPr>
              <a:t> </a:t>
            </a:r>
            <a:endParaRPr lang="en-US" sz="2000" dirty="0">
              <a:solidFill>
                <a:srgbClr val="0070C0"/>
              </a:solidFill>
              <a:effectLst/>
              <a:latin typeface="+mj-lt"/>
              <a:ea typeface="Times New Roman" panose="02020603050405020304" pitchFamily="18" charset="0"/>
              <a:cs typeface="Times New Roman" panose="02020603050405020304" pitchFamily="18" charset="0"/>
            </a:endParaRPr>
          </a:p>
          <a:p>
            <a:pPr fontAlgn="base">
              <a:lnSpc>
                <a:spcPct val="107000"/>
              </a:lnSpc>
              <a:spcAft>
                <a:spcPts val="800"/>
              </a:spcAft>
              <a:buFont typeface="Wingdings" pitchFamily="2" charset="2"/>
              <a:buChar char="v"/>
            </a:pPr>
            <a:r>
              <a:rPr lang="en-US" sz="2400" dirty="0">
                <a:latin typeface="+mj-lt"/>
                <a:cs typeface="Times New Roman" panose="02020603050405020304" pitchFamily="18" charset="0"/>
              </a:rPr>
              <a:t>10 sites with significant establishment of policies and legal reform </a:t>
            </a:r>
            <a:endParaRPr lang="x-none" sz="2400" dirty="0">
              <a:latin typeface="+mj-lt"/>
              <a:cs typeface="Times New Roman" panose="02020603050405020304" pitchFamily="18" charset="0"/>
            </a:endParaRPr>
          </a:p>
          <a:p>
            <a:pPr marL="800100" lvl="1">
              <a:lnSpc>
                <a:spcPct val="107000"/>
              </a:lnSpc>
              <a:buFont typeface="Symbol" pitchFamily="2" charset="2"/>
              <a:buChar char=""/>
            </a:pPr>
            <a:r>
              <a:rPr lang="en-US" sz="2000" dirty="0">
                <a:latin typeface="+mj-lt"/>
                <a:cs typeface="Times New Roman" panose="02020603050405020304" pitchFamily="18" charset="0"/>
              </a:rPr>
              <a:t>Act on the Promotion of Marine and Coastal Resources Management A.D 2015</a:t>
            </a:r>
            <a:endParaRPr lang="x-none" sz="2000" dirty="0">
              <a:latin typeface="+mj-lt"/>
              <a:cs typeface="Times New Roman" panose="02020603050405020304" pitchFamily="18" charset="0"/>
            </a:endParaRPr>
          </a:p>
          <a:p>
            <a:pPr marL="800100" lvl="1">
              <a:lnSpc>
                <a:spcPct val="107000"/>
              </a:lnSpc>
              <a:buFont typeface="Symbol" pitchFamily="2" charset="2"/>
              <a:buChar char=""/>
            </a:pPr>
            <a:r>
              <a:rPr lang="en-US" sz="2000" dirty="0">
                <a:latin typeface="+mj-lt"/>
                <a:cs typeface="Times New Roman" panose="02020603050405020304" pitchFamily="18" charset="0"/>
              </a:rPr>
              <a:t>National Parks Act A.D. 2019</a:t>
            </a:r>
            <a:endParaRPr lang="x-none" sz="2000" dirty="0">
              <a:latin typeface="+mj-lt"/>
              <a:cs typeface="Times New Roman" panose="02020603050405020304" pitchFamily="18" charset="0"/>
            </a:endParaRPr>
          </a:p>
          <a:p>
            <a:pPr marL="800100" lvl="1">
              <a:lnSpc>
                <a:spcPct val="107000"/>
              </a:lnSpc>
              <a:buFont typeface="Symbol" pitchFamily="2" charset="2"/>
              <a:buChar char=""/>
            </a:pPr>
            <a:r>
              <a:rPr lang="en-US" sz="2000" dirty="0">
                <a:latin typeface="+mj-lt"/>
                <a:cs typeface="Times New Roman" panose="02020603050405020304" pitchFamily="18" charset="0"/>
              </a:rPr>
              <a:t>Promotion of stakeholder engagement in sustainable use and conservation practices/activities</a:t>
            </a:r>
            <a:endParaRPr lang="x-none" sz="2000" dirty="0">
              <a:latin typeface="+mj-lt"/>
              <a:cs typeface="Times New Roman" panose="02020603050405020304" pitchFamily="18" charset="0"/>
            </a:endParaRPr>
          </a:p>
          <a:p>
            <a:pPr marL="800100" lvl="1">
              <a:lnSpc>
                <a:spcPct val="107000"/>
              </a:lnSpc>
              <a:spcAft>
                <a:spcPts val="800"/>
              </a:spcAft>
              <a:buFont typeface="Symbol" pitchFamily="2" charset="2"/>
              <a:buChar char=""/>
            </a:pPr>
            <a:r>
              <a:rPr lang="en-US" sz="2000" dirty="0">
                <a:latin typeface="+mj-lt"/>
                <a:cs typeface="Times New Roman" panose="02020603050405020304" pitchFamily="18" charset="0"/>
              </a:rPr>
              <a:t>Application of management approach to address threat and user conflicts e.g. Marine Spatial Planning</a:t>
            </a:r>
            <a:endParaRPr lang="x-none" sz="2000" dirty="0">
              <a:latin typeface="+mj-lt"/>
              <a:cs typeface="Times New Roman" panose="02020603050405020304" pitchFamily="18" charset="0"/>
            </a:endParaRPr>
          </a:p>
          <a:p>
            <a:pPr marL="571500" lvl="1" indent="0" fontAlgn="base">
              <a:lnSpc>
                <a:spcPct val="107000"/>
              </a:lnSpc>
              <a:spcAft>
                <a:spcPts val="800"/>
              </a:spcAft>
              <a:buNone/>
            </a:pPr>
            <a:endParaRPr lang="x-none" sz="2000" dirty="0">
              <a:latin typeface="+mj-lt"/>
              <a:cs typeface="Times New Roman" panose="02020603050405020304" pitchFamily="18" charset="0"/>
            </a:endParaRPr>
          </a:p>
          <a:p>
            <a:pPr marL="95250" indent="0">
              <a:spcBef>
                <a:spcPts val="0"/>
              </a:spcBef>
              <a:buSzPts val="2100"/>
              <a:buNone/>
            </a:pPr>
            <a:endParaRPr lang="en-US" sz="2400" dirty="0">
              <a:latin typeface="Arial"/>
              <a:ea typeface="Arial"/>
              <a:cs typeface="Arial"/>
              <a:sym typeface="Arial"/>
            </a:endParaRPr>
          </a:p>
        </p:txBody>
      </p:sp>
    </p:spTree>
    <p:extLst>
      <p:ext uri="{BB962C8B-B14F-4D97-AF65-F5344CB8AC3E}">
        <p14:creationId xmlns:p14="http://schemas.microsoft.com/office/powerpoint/2010/main" val="3209926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Coral Reefs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2" name="Google Shape;103;p3">
            <a:extLst>
              <a:ext uri="{FF2B5EF4-FFF2-40B4-BE49-F238E27FC236}">
                <a16:creationId xmlns:a16="http://schemas.microsoft.com/office/drawing/2014/main" xmlns="" id="{D42E2DBC-C0A7-5882-016D-FDF585346A42}"/>
              </a:ext>
            </a:extLst>
          </p:cNvPr>
          <p:cNvSpPr txBox="1">
            <a:spLocks/>
          </p:cNvSpPr>
          <p:nvPr/>
        </p:nvSpPr>
        <p:spPr>
          <a:xfrm>
            <a:off x="2049137" y="865307"/>
            <a:ext cx="9910604" cy="58302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algn="just" fontAlgn="base">
              <a:lnSpc>
                <a:spcPct val="107000"/>
              </a:lnSpc>
              <a:spcAft>
                <a:spcPts val="800"/>
              </a:spcAft>
              <a:buFont typeface="Wingdings" pitchFamily="2" charset="2"/>
              <a:buChar char="v"/>
            </a:pPr>
            <a:r>
              <a:rPr lang="en-US" sz="2400" dirty="0">
                <a:latin typeface="+mj-lt"/>
                <a:cs typeface="Times New Roman" panose="02020603050405020304" pitchFamily="18" charset="0"/>
              </a:rPr>
              <a:t>4 sites with establishment of key management tools such as Licensing and Entry permits, Seasonal closers, zoning scheme, and Surveillance and law enforcement (Mu Koh Chumphon, Mu Koh Change, Mu Koh Ang Thong, and Mu Koh </a:t>
            </a:r>
            <a:r>
              <a:rPr lang="en-US" sz="2400" dirty="0" err="1">
                <a:latin typeface="+mj-lt"/>
                <a:cs typeface="Times New Roman" panose="02020603050405020304" pitchFamily="18" charset="0"/>
              </a:rPr>
              <a:t>Samet</a:t>
            </a:r>
            <a:r>
              <a:rPr lang="en-US" sz="2400" dirty="0">
                <a:latin typeface="+mj-lt"/>
                <a:cs typeface="Times New Roman" panose="02020603050405020304" pitchFamily="18" charset="0"/>
              </a:rPr>
              <a:t>)</a:t>
            </a:r>
            <a:endParaRPr lang="x-none" sz="2400" dirty="0">
              <a:latin typeface="+mj-lt"/>
              <a:cs typeface="Times New Roman" panose="02020603050405020304" pitchFamily="18" charset="0"/>
            </a:endParaRPr>
          </a:p>
          <a:p>
            <a:pPr>
              <a:lnSpc>
                <a:spcPct val="107000"/>
              </a:lnSpc>
              <a:spcAft>
                <a:spcPts val="800"/>
              </a:spcAft>
              <a:buFont typeface="Wingdings" pitchFamily="2" charset="2"/>
              <a:buChar char="v"/>
            </a:pPr>
            <a:r>
              <a:rPr lang="en-US" sz="2400" dirty="0">
                <a:latin typeface="+mj-lt"/>
                <a:cs typeface="Times New Roman" panose="02020603050405020304" pitchFamily="18" charset="0"/>
              </a:rPr>
              <a:t>All 14 sites were included in quadrennial status assessment and monitoring program. The National Policy and Plan Committee on Marine and Coastal Resources Management has approved an annual status assessment and monitoring from 2021 onward. </a:t>
            </a:r>
          </a:p>
          <a:p>
            <a:pPr>
              <a:lnSpc>
                <a:spcPct val="107000"/>
              </a:lnSpc>
              <a:spcAft>
                <a:spcPts val="800"/>
              </a:spcAft>
              <a:buFont typeface="Wingdings" pitchFamily="2" charset="2"/>
              <a:buChar char="v"/>
            </a:pPr>
            <a:r>
              <a:rPr lang="en-US" sz="2400" dirty="0">
                <a:latin typeface="+mj-lt"/>
                <a:cs typeface="Times New Roman" panose="02020603050405020304" pitchFamily="18" charset="0"/>
              </a:rPr>
              <a:t>In addition, DMCR replanted coral fragments over 41.4 ha in 7 sites in 2017-2021</a:t>
            </a:r>
          </a:p>
          <a:p>
            <a:pPr>
              <a:lnSpc>
                <a:spcPct val="107000"/>
              </a:lnSpc>
              <a:spcAft>
                <a:spcPts val="800"/>
              </a:spcAft>
              <a:buFont typeface="Wingdings" pitchFamily="2" charset="2"/>
              <a:buChar char="v"/>
            </a:pPr>
            <a:r>
              <a:rPr lang="en-US" sz="2400" dirty="0">
                <a:latin typeface="+mj-lt"/>
                <a:cs typeface="Times New Roman" panose="02020603050405020304" pitchFamily="18" charset="0"/>
              </a:rPr>
              <a:t>In 2021-2022, DMCR works with 9 diving shops in Koh Tao to replant 23,000 colonies in 2.9 ha</a:t>
            </a:r>
            <a:endParaRPr lang="x-none" sz="2400" dirty="0">
              <a:latin typeface="+mj-lt"/>
              <a:cs typeface="Times New Roman" panose="02020603050405020304" pitchFamily="18" charset="0"/>
            </a:endParaRPr>
          </a:p>
          <a:p>
            <a:pPr marL="571500" lvl="1" indent="0" fontAlgn="base">
              <a:lnSpc>
                <a:spcPct val="107000"/>
              </a:lnSpc>
              <a:spcAft>
                <a:spcPts val="800"/>
              </a:spcAft>
              <a:buNone/>
            </a:pPr>
            <a:endParaRPr lang="x-none" sz="2000" dirty="0">
              <a:latin typeface="+mj-lt"/>
              <a:cs typeface="Times New Roman" panose="02020603050405020304" pitchFamily="18" charset="0"/>
            </a:endParaRPr>
          </a:p>
          <a:p>
            <a:pPr marL="95250" indent="0">
              <a:spcBef>
                <a:spcPts val="0"/>
              </a:spcBef>
              <a:buSzPts val="2100"/>
              <a:buNone/>
            </a:pPr>
            <a:endParaRPr lang="en-US" sz="2400" dirty="0">
              <a:latin typeface="Arial"/>
              <a:ea typeface="Arial"/>
              <a:cs typeface="Arial"/>
              <a:sym typeface="Arial"/>
            </a:endParaRPr>
          </a:p>
        </p:txBody>
      </p:sp>
    </p:spTree>
    <p:extLst>
      <p:ext uri="{BB962C8B-B14F-4D97-AF65-F5344CB8AC3E}">
        <p14:creationId xmlns:p14="http://schemas.microsoft.com/office/powerpoint/2010/main" val="1536413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5406722A-ECBC-7A71-88EC-E06440D7694D}"/>
              </a:ext>
            </a:extLst>
          </p:cNvPr>
          <p:cNvSpPr txBox="1">
            <a:spLocks/>
          </p:cNvSpPr>
          <p:nvPr/>
        </p:nvSpPr>
        <p:spPr>
          <a:xfrm>
            <a:off x="2208762" y="162422"/>
            <a:ext cx="7755045"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Seagrass</a:t>
            </a:r>
            <a:endParaRPr lang="en-US" sz="2800" dirty="0">
              <a:solidFill>
                <a:srgbClr val="0070C0"/>
              </a:solidFill>
            </a:endParaRPr>
          </a:p>
        </p:txBody>
      </p:sp>
      <p:pic>
        <p:nvPicPr>
          <p:cNvPr id="5" name="Google Shape;95;p2">
            <a:extLst>
              <a:ext uri="{FF2B5EF4-FFF2-40B4-BE49-F238E27FC236}">
                <a16:creationId xmlns:a16="http://schemas.microsoft.com/office/drawing/2014/main" xmlns="" id="{97E1F419-34E3-8FF8-B6A8-605D135FB21A}"/>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6" name="Table 5">
            <a:extLst>
              <a:ext uri="{FF2B5EF4-FFF2-40B4-BE49-F238E27FC236}">
                <a16:creationId xmlns:a16="http://schemas.microsoft.com/office/drawing/2014/main" xmlns="" id="{F985253F-B718-E9EC-A2C0-2332B65B05E6}"/>
              </a:ext>
            </a:extLst>
          </p:cNvPr>
          <p:cNvGraphicFramePr>
            <a:graphicFrameLocks noGrp="1"/>
          </p:cNvGraphicFramePr>
          <p:nvPr>
            <p:extLst>
              <p:ext uri="{D42A27DB-BD31-4B8C-83A1-F6EECF244321}">
                <p14:modId xmlns:p14="http://schemas.microsoft.com/office/powerpoint/2010/main" val="3592160036"/>
              </p:ext>
            </p:extLst>
          </p:nvPr>
        </p:nvGraphicFramePr>
        <p:xfrm>
          <a:off x="2330182" y="1814849"/>
          <a:ext cx="9448146" cy="4698819"/>
        </p:xfrm>
        <a:graphic>
          <a:graphicData uri="http://schemas.openxmlformats.org/drawingml/2006/table">
            <a:tbl>
              <a:tblPr firstRow="1" firstCol="1" bandRow="1">
                <a:tableStyleId>{177FB7C0-870E-4CA2-AEDD-45C9577357D1}</a:tableStyleId>
              </a:tblPr>
              <a:tblGrid>
                <a:gridCol w="5893784">
                  <a:extLst>
                    <a:ext uri="{9D8B030D-6E8A-4147-A177-3AD203B41FA5}">
                      <a16:colId xmlns:a16="http://schemas.microsoft.com/office/drawing/2014/main" xmlns="" val="108417584"/>
                    </a:ext>
                  </a:extLst>
                </a:gridCol>
                <a:gridCol w="1179871">
                  <a:extLst>
                    <a:ext uri="{9D8B030D-6E8A-4147-A177-3AD203B41FA5}">
                      <a16:colId xmlns:a16="http://schemas.microsoft.com/office/drawing/2014/main" xmlns="" val="266556019"/>
                    </a:ext>
                  </a:extLst>
                </a:gridCol>
                <a:gridCol w="1106129">
                  <a:extLst>
                    <a:ext uri="{9D8B030D-6E8A-4147-A177-3AD203B41FA5}">
                      <a16:colId xmlns:a16="http://schemas.microsoft.com/office/drawing/2014/main" xmlns="" val="1439885930"/>
                    </a:ext>
                  </a:extLst>
                </a:gridCol>
                <a:gridCol w="1268362">
                  <a:extLst>
                    <a:ext uri="{9D8B030D-6E8A-4147-A177-3AD203B41FA5}">
                      <a16:colId xmlns:a16="http://schemas.microsoft.com/office/drawing/2014/main" xmlns="" val="913206338"/>
                    </a:ext>
                  </a:extLst>
                </a:gridCol>
              </a:tblGrid>
              <a:tr h="601135">
                <a:tc>
                  <a:txBody>
                    <a:bodyPr/>
                    <a:lstStyle/>
                    <a:p>
                      <a:pPr algn="ctr" fontAlgn="base">
                        <a:lnSpc>
                          <a:spcPct val="107000"/>
                        </a:lnSpc>
                        <a:spcAft>
                          <a:spcPts val="800"/>
                        </a:spcAft>
                      </a:pPr>
                      <a:r>
                        <a:rPr lang="en-US" sz="1800" b="0" dirty="0">
                          <a:effectLst/>
                        </a:rPr>
                        <a:t>Regional Output</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a:effectLst/>
                        </a:rPr>
                        <a:t>Thungka Bay</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a:effectLst/>
                        </a:rPr>
                        <a:t>Samui Island</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a:effectLst/>
                        </a:rPr>
                        <a:t>Pha-ngan Island</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extLst>
                  <a:ext uri="{0D108BD9-81ED-4DB2-BD59-A6C34878D82A}">
                    <a16:rowId xmlns:a16="http://schemas.microsoft.com/office/drawing/2014/main" xmlns="" val="3259505434"/>
                  </a:ext>
                </a:extLst>
              </a:tr>
              <a:tr h="946647">
                <a:tc>
                  <a:txBody>
                    <a:bodyPr/>
                    <a:lstStyle/>
                    <a:p>
                      <a:pPr fontAlgn="base">
                        <a:lnSpc>
                          <a:spcPct val="107000"/>
                        </a:lnSpc>
                        <a:spcAft>
                          <a:spcPts val="800"/>
                        </a:spcAft>
                      </a:pPr>
                      <a:r>
                        <a:rPr lang="en-US" sz="1800" b="0" dirty="0">
                          <a:effectLst/>
                        </a:rPr>
                        <a:t>1.3.1 Twenty seagrass areas totaling 26,036 ha under sustainable management with supporting laws and regulations</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1,337</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803</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394</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extLst>
                  <a:ext uri="{0D108BD9-81ED-4DB2-BD59-A6C34878D82A}">
                    <a16:rowId xmlns:a16="http://schemas.microsoft.com/office/drawing/2014/main" xmlns="" val="4068072816"/>
                  </a:ext>
                </a:extLst>
              </a:tr>
              <a:tr h="1238865">
                <a:tc>
                  <a:txBody>
                    <a:bodyPr/>
                    <a:lstStyle/>
                    <a:p>
                      <a:pPr fontAlgn="base">
                        <a:lnSpc>
                          <a:spcPct val="107000"/>
                        </a:lnSpc>
                        <a:spcAft>
                          <a:spcPts val="800"/>
                        </a:spcAft>
                      </a:pPr>
                      <a:r>
                        <a:rPr lang="en-US" sz="1800" b="0" dirty="0">
                          <a:effectLst/>
                        </a:rPr>
                        <a:t>1.3.2 Amended management plans for 7 existing MPAs with significant seagrass areas, to include specific seagrass-related management actions</a:t>
                      </a:r>
                      <a:r>
                        <a:rPr lang="en-GB" sz="1800" b="0" dirty="0">
                          <a:effectLst/>
                        </a:rPr>
                        <a:t> and policy, legal and institutional reforms</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dirty="0">
                          <a:effectLst/>
                        </a:rPr>
                        <a:t>1,337</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a:effectLst/>
                        </a:rPr>
                        <a:t>-</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extLst>
                  <a:ext uri="{0D108BD9-81ED-4DB2-BD59-A6C34878D82A}">
                    <a16:rowId xmlns:a16="http://schemas.microsoft.com/office/drawing/2014/main" xmlns="" val="4144581138"/>
                  </a:ext>
                </a:extLst>
              </a:tr>
              <a:tr h="1002890">
                <a:tc>
                  <a:txBody>
                    <a:bodyPr/>
                    <a:lstStyle/>
                    <a:p>
                      <a:pPr fontAlgn="base">
                        <a:lnSpc>
                          <a:spcPct val="107000"/>
                        </a:lnSpc>
                        <a:spcAft>
                          <a:spcPts val="800"/>
                        </a:spcAft>
                      </a:pPr>
                      <a:r>
                        <a:rPr lang="en-US" sz="1800" b="0" dirty="0">
                          <a:effectLst/>
                        </a:rPr>
                        <a:t>1.3.3 Designation of 7 new Marine Protected Areas focusing on seagrass areas identified in the prioritized listings of the SCS Project</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a:effectLst/>
                        </a:rPr>
                        <a:t> 803</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US" sz="1800" b="0">
                          <a:effectLst/>
                        </a:rPr>
                        <a:t>394</a:t>
                      </a:r>
                      <a:endParaRPr lang="x-none" sz="1800" b="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extLst>
                  <a:ext uri="{0D108BD9-81ED-4DB2-BD59-A6C34878D82A}">
                    <a16:rowId xmlns:a16="http://schemas.microsoft.com/office/drawing/2014/main" xmlns="" val="1342056984"/>
                  </a:ext>
                </a:extLst>
              </a:tr>
              <a:tr h="909282">
                <a:tc>
                  <a:txBody>
                    <a:bodyPr/>
                    <a:lstStyle/>
                    <a:p>
                      <a:pPr fontAlgn="base">
                        <a:lnSpc>
                          <a:spcPct val="107000"/>
                        </a:lnSpc>
                        <a:spcAft>
                          <a:spcPts val="800"/>
                        </a:spcAft>
                      </a:pPr>
                      <a:r>
                        <a:rPr lang="en-US" sz="1800" b="0" dirty="0">
                          <a:effectLst/>
                        </a:rPr>
                        <a:t>1.3.4 Established mechanism for monitoring seagrass habitat management</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1,337</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803</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tc>
                  <a:txBody>
                    <a:bodyPr/>
                    <a:lstStyle/>
                    <a:p>
                      <a:pPr algn="ctr" fontAlgn="base">
                        <a:lnSpc>
                          <a:spcPct val="107000"/>
                        </a:lnSpc>
                        <a:spcAft>
                          <a:spcPts val="800"/>
                        </a:spcAft>
                      </a:pPr>
                      <a:r>
                        <a:rPr lang="en-GB" sz="1800" b="0" dirty="0">
                          <a:effectLst/>
                        </a:rPr>
                        <a:t>394</a:t>
                      </a:r>
                      <a:endParaRPr lang="x-none" sz="1800" b="0" dirty="0">
                        <a:effectLst/>
                        <a:latin typeface="Times New Roman" panose="02020603050405020304" pitchFamily="18" charset="0"/>
                        <a:ea typeface="Times New Roman" panose="02020603050405020304" pitchFamily="18" charset="0"/>
                        <a:cs typeface="Cordia New" panose="020B0304020202020204" pitchFamily="34" charset="-34"/>
                      </a:endParaRPr>
                    </a:p>
                  </a:txBody>
                  <a:tcPr marL="0" marR="0" marT="0" marB="0" anchor="ctr"/>
                </a:tc>
                <a:extLst>
                  <a:ext uri="{0D108BD9-81ED-4DB2-BD59-A6C34878D82A}">
                    <a16:rowId xmlns:a16="http://schemas.microsoft.com/office/drawing/2014/main" xmlns="" val="795369402"/>
                  </a:ext>
                </a:extLst>
              </a:tr>
            </a:tbl>
          </a:graphicData>
        </a:graphic>
      </p:graphicFrame>
      <p:sp>
        <p:nvSpPr>
          <p:cNvPr id="9" name="Google Shape;103;p3">
            <a:extLst>
              <a:ext uri="{FF2B5EF4-FFF2-40B4-BE49-F238E27FC236}">
                <a16:creationId xmlns:a16="http://schemas.microsoft.com/office/drawing/2014/main" xmlns="" id="{A4896D52-86E1-BBD5-D86C-F57126252AB8}"/>
              </a:ext>
            </a:extLst>
          </p:cNvPr>
          <p:cNvSpPr txBox="1">
            <a:spLocks/>
          </p:cNvSpPr>
          <p:nvPr/>
        </p:nvSpPr>
        <p:spPr>
          <a:xfrm>
            <a:off x="2098953" y="752261"/>
            <a:ext cx="9910604" cy="92905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400" dirty="0">
                <a:latin typeface="Arial"/>
                <a:ea typeface="Arial"/>
                <a:cs typeface="Arial"/>
                <a:sym typeface="Arial"/>
              </a:rPr>
              <a:t>No Seagrass site was identified for SAP implementation in Thailand</a:t>
            </a:r>
          </a:p>
          <a:p>
            <a:pPr indent="-361950">
              <a:spcBef>
                <a:spcPts val="0"/>
              </a:spcBef>
              <a:buSzPts val="2100"/>
              <a:buFont typeface="Arial"/>
              <a:buChar char="❖"/>
            </a:pPr>
            <a:r>
              <a:rPr lang="en-US" sz="2400" dirty="0">
                <a:latin typeface="Arial"/>
                <a:ea typeface="Arial"/>
                <a:cs typeface="Arial"/>
                <a:sym typeface="Arial"/>
              </a:rPr>
              <a:t>Below are contribution to regional SAP output:</a:t>
            </a: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1685316962"/>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3235</TotalTime>
  <Words>2480</Words>
  <Application>Microsoft Office PowerPoint</Application>
  <PresentationFormat>Widescreen</PresentationFormat>
  <Paragraphs>310</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Yu Gothic Light</vt:lpstr>
      <vt:lpstr>Arial</vt:lpstr>
      <vt:lpstr>Calibri</vt:lpstr>
      <vt:lpstr>Calibri Light</vt:lpstr>
      <vt:lpstr>Cordia New</vt:lpstr>
      <vt:lpstr>Symbol</vt:lpstr>
      <vt:lpstr>Times New Roman</vt:lpstr>
      <vt:lpstr>Twentieth Century</vt:lpstr>
      <vt:lpstr>Wingdings</vt:lpstr>
      <vt:lpstr>Office Theme</vt:lpstr>
      <vt:lpstr>PowerPoint Presentation</vt:lpstr>
      <vt:lpstr>Presentation Outline</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 and Challenges</vt:lpstr>
      <vt:lpstr>Recommendations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Molina Reynaldo</cp:lastModifiedBy>
  <cp:revision>91</cp:revision>
  <dcterms:created xsi:type="dcterms:W3CDTF">2021-06-17T13:22:27Z</dcterms:created>
  <dcterms:modified xsi:type="dcterms:W3CDTF">2022-10-16T07:34:58Z</dcterms:modified>
</cp:coreProperties>
</file>