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8" r:id="rId2"/>
    <p:sldId id="263" r:id="rId3"/>
    <p:sldId id="273" r:id="rId4"/>
    <p:sldId id="274" r:id="rId5"/>
    <p:sldId id="275" r:id="rId6"/>
    <p:sldId id="278" r:id="rId7"/>
    <p:sldId id="279" r:id="rId8"/>
    <p:sldId id="284" r:id="rId9"/>
    <p:sldId id="291" r:id="rId10"/>
    <p:sldId id="292" r:id="rId11"/>
    <p:sldId id="288" r:id="rId12"/>
    <p:sldId id="290" r:id="rId13"/>
    <p:sldId id="280" r:id="rId14"/>
    <p:sldId id="272" r:id="rId15"/>
    <p:sldId id="28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EEFF"/>
    <a:srgbClr val="A7E8FF"/>
    <a:srgbClr val="75DBFF"/>
    <a:srgbClr val="33CA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03"/>
    <p:restoredTop sz="94674"/>
  </p:normalViewPr>
  <p:slideViewPr>
    <p:cSldViewPr snapToGrid="0" snapToObjects="1">
      <p:cViewPr varScale="1">
        <p:scale>
          <a:sx n="80" d="100"/>
          <a:sy n="80" d="100"/>
        </p:scale>
        <p:origin x="43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80E62B-B5C2-FE47-9979-AA8D170E81E8}" type="datetimeFigureOut">
              <a:rPr lang="en-US" smtClean="0"/>
              <a:t>10/15/2022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392578-DFF5-354C-AC74-155C01D081D8}" type="slidenum">
              <a:rPr lang="en-US" smtClean="0"/>
              <a:t>‹#›</a:t>
            </a:fld>
            <a:endParaRPr lang="en-US"/>
          </a:p>
        </p:txBody>
      </p:sp>
    </p:spTree>
    <p:extLst>
      <p:ext uri="{BB962C8B-B14F-4D97-AF65-F5344CB8AC3E}">
        <p14:creationId xmlns:p14="http://schemas.microsoft.com/office/powerpoint/2010/main" val="28543094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89E178-2518-8041-BCD1-A22D13590124}" type="slidenum">
              <a:rPr lang="en-US" smtClean="0"/>
              <a:t>1</a:t>
            </a:fld>
            <a:endParaRPr lang="en-US"/>
          </a:p>
        </p:txBody>
      </p:sp>
    </p:spTree>
    <p:extLst>
      <p:ext uri="{BB962C8B-B14F-4D97-AF65-F5344CB8AC3E}">
        <p14:creationId xmlns:p14="http://schemas.microsoft.com/office/powerpoint/2010/main" val="3962221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5"/>
          </p:nvPr>
        </p:nvSpPr>
        <p:spPr/>
        <p:txBody>
          <a:bodyPr/>
          <a:lstStyle/>
          <a:p>
            <a:fld id="{DF392578-DFF5-354C-AC74-155C01D081D8}" type="slidenum">
              <a:rPr lang="en-US" smtClean="0"/>
              <a:t>11</a:t>
            </a:fld>
            <a:endParaRPr lang="en-US"/>
          </a:p>
        </p:txBody>
      </p:sp>
    </p:spTree>
    <p:extLst>
      <p:ext uri="{BB962C8B-B14F-4D97-AF65-F5344CB8AC3E}">
        <p14:creationId xmlns:p14="http://schemas.microsoft.com/office/powerpoint/2010/main" val="4005784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5"/>
          </p:nvPr>
        </p:nvSpPr>
        <p:spPr/>
        <p:txBody>
          <a:bodyPr/>
          <a:lstStyle/>
          <a:p>
            <a:fld id="{DF392578-DFF5-354C-AC74-155C01D081D8}" type="slidenum">
              <a:rPr lang="en-US" smtClean="0"/>
              <a:t>12</a:t>
            </a:fld>
            <a:endParaRPr lang="en-US"/>
          </a:p>
        </p:txBody>
      </p:sp>
    </p:spTree>
    <p:extLst>
      <p:ext uri="{BB962C8B-B14F-4D97-AF65-F5344CB8AC3E}">
        <p14:creationId xmlns:p14="http://schemas.microsoft.com/office/powerpoint/2010/main" val="27721631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4F3A66-389E-3048-80D2-5B3B10D4037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xmlns="" id="{1077290D-7BA8-BA4A-A8FC-61C1976B78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xmlns="" id="{4945CDDD-7BCF-4542-9FCD-BCAFF24E2B80}"/>
              </a:ext>
            </a:extLst>
          </p:cNvPr>
          <p:cNvSpPr>
            <a:spLocks noGrp="1"/>
          </p:cNvSpPr>
          <p:nvPr>
            <p:ph type="dt" sz="half" idx="10"/>
          </p:nvPr>
        </p:nvSpPr>
        <p:spPr/>
        <p:txBody>
          <a:bodyPr/>
          <a:lstStyle/>
          <a:p>
            <a:fld id="{350387DB-D247-4F45-A9F2-E353C2C120AB}" type="datetimeFigureOut">
              <a:rPr lang="en-US" smtClean="0"/>
              <a:t>10/15/2022</a:t>
            </a:fld>
            <a:endParaRPr lang="en-US"/>
          </a:p>
        </p:txBody>
      </p:sp>
      <p:sp>
        <p:nvSpPr>
          <p:cNvPr id="5" name="Footer Placeholder 4">
            <a:extLst>
              <a:ext uri="{FF2B5EF4-FFF2-40B4-BE49-F238E27FC236}">
                <a16:creationId xmlns:a16="http://schemas.microsoft.com/office/drawing/2014/main" xmlns="" id="{0D851D29-0E73-FB4A-9250-4345A20430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5EA89F2-74B8-D24A-AA8C-CE72E79DA09C}"/>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3089989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6AFB588-798B-5441-9591-36B65B4DA6E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A2E5F29D-753F-B24E-9BCE-C10F2E39FA4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6C8A07E2-DBF8-3246-A2A7-569C7CEAA750}"/>
              </a:ext>
            </a:extLst>
          </p:cNvPr>
          <p:cNvSpPr>
            <a:spLocks noGrp="1"/>
          </p:cNvSpPr>
          <p:nvPr>
            <p:ph type="dt" sz="half" idx="10"/>
          </p:nvPr>
        </p:nvSpPr>
        <p:spPr/>
        <p:txBody>
          <a:bodyPr/>
          <a:lstStyle/>
          <a:p>
            <a:fld id="{350387DB-D247-4F45-A9F2-E353C2C120AB}" type="datetimeFigureOut">
              <a:rPr lang="en-US" smtClean="0"/>
              <a:t>10/15/2022</a:t>
            </a:fld>
            <a:endParaRPr lang="en-US"/>
          </a:p>
        </p:txBody>
      </p:sp>
      <p:sp>
        <p:nvSpPr>
          <p:cNvPr id="5" name="Footer Placeholder 4">
            <a:extLst>
              <a:ext uri="{FF2B5EF4-FFF2-40B4-BE49-F238E27FC236}">
                <a16:creationId xmlns:a16="http://schemas.microsoft.com/office/drawing/2014/main" xmlns="" id="{3402505B-C57E-C548-BACC-590A562B40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61D90375-9563-0942-93A6-F1D8F510979E}"/>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679240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34DE50E5-7791-8340-A994-F87C31F185AE}"/>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C15F2997-9A9D-6B49-AFBD-38014FA6B1D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C3D436C7-3B3D-3C47-ADC2-D4E059110F28}"/>
              </a:ext>
            </a:extLst>
          </p:cNvPr>
          <p:cNvSpPr>
            <a:spLocks noGrp="1"/>
          </p:cNvSpPr>
          <p:nvPr>
            <p:ph type="dt" sz="half" idx="10"/>
          </p:nvPr>
        </p:nvSpPr>
        <p:spPr/>
        <p:txBody>
          <a:bodyPr/>
          <a:lstStyle/>
          <a:p>
            <a:fld id="{350387DB-D247-4F45-A9F2-E353C2C120AB}" type="datetimeFigureOut">
              <a:rPr lang="en-US" smtClean="0"/>
              <a:t>10/15/2022</a:t>
            </a:fld>
            <a:endParaRPr lang="en-US"/>
          </a:p>
        </p:txBody>
      </p:sp>
      <p:sp>
        <p:nvSpPr>
          <p:cNvPr id="5" name="Footer Placeholder 4">
            <a:extLst>
              <a:ext uri="{FF2B5EF4-FFF2-40B4-BE49-F238E27FC236}">
                <a16:creationId xmlns:a16="http://schemas.microsoft.com/office/drawing/2014/main" xmlns="" id="{C82F8B0D-02CF-264D-88D3-0FDA00BBAC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69C0F9BE-D08F-B549-A7EE-5BAE3C17A6AE}"/>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2834274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4D9CD0-D596-CD4F-A44E-18D9DCA4270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ECE3E6A4-446B-C145-827C-61D61D6E0FC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5F09BBBB-64F6-5646-BB96-043BB54FCD26}"/>
              </a:ext>
            </a:extLst>
          </p:cNvPr>
          <p:cNvSpPr>
            <a:spLocks noGrp="1"/>
          </p:cNvSpPr>
          <p:nvPr>
            <p:ph type="dt" sz="half" idx="10"/>
          </p:nvPr>
        </p:nvSpPr>
        <p:spPr/>
        <p:txBody>
          <a:bodyPr/>
          <a:lstStyle/>
          <a:p>
            <a:fld id="{350387DB-D247-4F45-A9F2-E353C2C120AB}" type="datetimeFigureOut">
              <a:rPr lang="en-US" smtClean="0"/>
              <a:t>10/15/2022</a:t>
            </a:fld>
            <a:endParaRPr lang="en-US"/>
          </a:p>
        </p:txBody>
      </p:sp>
      <p:sp>
        <p:nvSpPr>
          <p:cNvPr id="5" name="Footer Placeholder 4">
            <a:extLst>
              <a:ext uri="{FF2B5EF4-FFF2-40B4-BE49-F238E27FC236}">
                <a16:creationId xmlns:a16="http://schemas.microsoft.com/office/drawing/2014/main" xmlns="" id="{8C5D5578-DD89-FD44-92B0-367B6B2F9B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C7D48AEB-E48D-3C48-A898-F45744083C1C}"/>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1668273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75AC97-16DC-DE4A-BE72-339577C4B6E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xmlns="" id="{889FA896-0DE3-3548-8E0A-4AA933E8DD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C8E925FF-613F-3A4C-9DF9-7EA3D7F6BDE2}"/>
              </a:ext>
            </a:extLst>
          </p:cNvPr>
          <p:cNvSpPr>
            <a:spLocks noGrp="1"/>
          </p:cNvSpPr>
          <p:nvPr>
            <p:ph type="dt" sz="half" idx="10"/>
          </p:nvPr>
        </p:nvSpPr>
        <p:spPr/>
        <p:txBody>
          <a:bodyPr/>
          <a:lstStyle/>
          <a:p>
            <a:fld id="{350387DB-D247-4F45-A9F2-E353C2C120AB}" type="datetimeFigureOut">
              <a:rPr lang="en-US" smtClean="0"/>
              <a:t>10/15/2022</a:t>
            </a:fld>
            <a:endParaRPr lang="en-US"/>
          </a:p>
        </p:txBody>
      </p:sp>
      <p:sp>
        <p:nvSpPr>
          <p:cNvPr id="5" name="Footer Placeholder 4">
            <a:extLst>
              <a:ext uri="{FF2B5EF4-FFF2-40B4-BE49-F238E27FC236}">
                <a16:creationId xmlns:a16="http://schemas.microsoft.com/office/drawing/2014/main" xmlns="" id="{26FAB0D4-857A-5A49-92E8-54D3CF4BC7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D0978870-4A5F-A54F-A4D8-3679647E6C44}"/>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2869120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27695C-9373-5944-9C17-37D69E0B6E1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34E715C4-68EC-754C-A7BD-B3BE9209580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xmlns="" id="{F4F7C17A-EC6C-434F-BD71-4DC7182BFA1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xmlns="" id="{FD347E69-5D06-5940-8A80-E721DD7E17E0}"/>
              </a:ext>
            </a:extLst>
          </p:cNvPr>
          <p:cNvSpPr>
            <a:spLocks noGrp="1"/>
          </p:cNvSpPr>
          <p:nvPr>
            <p:ph type="dt" sz="half" idx="10"/>
          </p:nvPr>
        </p:nvSpPr>
        <p:spPr/>
        <p:txBody>
          <a:bodyPr/>
          <a:lstStyle/>
          <a:p>
            <a:fld id="{350387DB-D247-4F45-A9F2-E353C2C120AB}" type="datetimeFigureOut">
              <a:rPr lang="en-US" smtClean="0"/>
              <a:t>10/15/2022</a:t>
            </a:fld>
            <a:endParaRPr lang="en-US"/>
          </a:p>
        </p:txBody>
      </p:sp>
      <p:sp>
        <p:nvSpPr>
          <p:cNvPr id="6" name="Footer Placeholder 5">
            <a:extLst>
              <a:ext uri="{FF2B5EF4-FFF2-40B4-BE49-F238E27FC236}">
                <a16:creationId xmlns:a16="http://schemas.microsoft.com/office/drawing/2014/main" xmlns="" id="{F3B0DABC-BF0C-7143-98A1-386C8A8ACD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92A5525A-6901-4949-BF9C-1A6F74BA1109}"/>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2722555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7E613B4-4DE1-4B4C-BDB5-0C50742D7A07}"/>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B9B8F887-54B4-8C41-ACC5-BA51025486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xmlns="" id="{4F1FBCBC-2EEB-C944-95AA-AA6D9305720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xmlns="" id="{3691237D-2D00-2248-A16A-F15FFDD2A5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xmlns="" id="{C020A22B-09EF-DC47-ABF6-BA1D057FD40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xmlns="" id="{AA5DA7E2-524C-8C42-9B5E-FD4BD7917F1C}"/>
              </a:ext>
            </a:extLst>
          </p:cNvPr>
          <p:cNvSpPr>
            <a:spLocks noGrp="1"/>
          </p:cNvSpPr>
          <p:nvPr>
            <p:ph type="dt" sz="half" idx="10"/>
          </p:nvPr>
        </p:nvSpPr>
        <p:spPr/>
        <p:txBody>
          <a:bodyPr/>
          <a:lstStyle/>
          <a:p>
            <a:fld id="{350387DB-D247-4F45-A9F2-E353C2C120AB}" type="datetimeFigureOut">
              <a:rPr lang="en-US" smtClean="0"/>
              <a:t>10/15/2022</a:t>
            </a:fld>
            <a:endParaRPr lang="en-US"/>
          </a:p>
        </p:txBody>
      </p:sp>
      <p:sp>
        <p:nvSpPr>
          <p:cNvPr id="8" name="Footer Placeholder 7">
            <a:extLst>
              <a:ext uri="{FF2B5EF4-FFF2-40B4-BE49-F238E27FC236}">
                <a16:creationId xmlns:a16="http://schemas.microsoft.com/office/drawing/2014/main" xmlns="" id="{D32AB82F-B178-2B40-BFD9-712E49195AE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CD19E34B-E11C-9841-B700-1F1E131F55DD}"/>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1055899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8C384DC-04CE-044B-B9CB-28E734A6A2A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xmlns="" id="{A456B51A-CE41-F142-BCAB-16A90ACC062B}"/>
              </a:ext>
            </a:extLst>
          </p:cNvPr>
          <p:cNvSpPr>
            <a:spLocks noGrp="1"/>
          </p:cNvSpPr>
          <p:nvPr>
            <p:ph type="dt" sz="half" idx="10"/>
          </p:nvPr>
        </p:nvSpPr>
        <p:spPr/>
        <p:txBody>
          <a:bodyPr/>
          <a:lstStyle/>
          <a:p>
            <a:fld id="{350387DB-D247-4F45-A9F2-E353C2C120AB}" type="datetimeFigureOut">
              <a:rPr lang="en-US" smtClean="0"/>
              <a:t>10/15/2022</a:t>
            </a:fld>
            <a:endParaRPr lang="en-US"/>
          </a:p>
        </p:txBody>
      </p:sp>
      <p:sp>
        <p:nvSpPr>
          <p:cNvPr id="4" name="Footer Placeholder 3">
            <a:extLst>
              <a:ext uri="{FF2B5EF4-FFF2-40B4-BE49-F238E27FC236}">
                <a16:creationId xmlns:a16="http://schemas.microsoft.com/office/drawing/2014/main" xmlns="" id="{B3B4E23B-54CC-384F-AACC-AE7F0070C00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C61BA7D7-EC87-194C-822F-669AEF573892}"/>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4281339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6FE8FCBC-97F8-234A-9EEA-DCBF6FC5CBC8}"/>
              </a:ext>
            </a:extLst>
          </p:cNvPr>
          <p:cNvSpPr>
            <a:spLocks noGrp="1"/>
          </p:cNvSpPr>
          <p:nvPr>
            <p:ph type="dt" sz="half" idx="10"/>
          </p:nvPr>
        </p:nvSpPr>
        <p:spPr/>
        <p:txBody>
          <a:bodyPr/>
          <a:lstStyle/>
          <a:p>
            <a:fld id="{350387DB-D247-4F45-A9F2-E353C2C120AB}" type="datetimeFigureOut">
              <a:rPr lang="en-US" smtClean="0"/>
              <a:t>10/15/2022</a:t>
            </a:fld>
            <a:endParaRPr lang="en-US"/>
          </a:p>
        </p:txBody>
      </p:sp>
      <p:sp>
        <p:nvSpPr>
          <p:cNvPr id="3" name="Footer Placeholder 2">
            <a:extLst>
              <a:ext uri="{FF2B5EF4-FFF2-40B4-BE49-F238E27FC236}">
                <a16:creationId xmlns:a16="http://schemas.microsoft.com/office/drawing/2014/main" xmlns="" id="{D86DAC3F-2053-5A4B-8E99-3B17180B03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A4C3FB56-97DB-654C-94A7-E9D92B48AEC1}"/>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1957739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020BCB-72E9-074D-A141-7B12A6F975D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90CCD4F4-8672-5048-A4D7-91F0BC50BF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xmlns="" id="{B44E3325-EF48-4B43-89C8-6C99DB4D4A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04E5BA82-016B-2A44-AB90-CFE18419E6F3}"/>
              </a:ext>
            </a:extLst>
          </p:cNvPr>
          <p:cNvSpPr>
            <a:spLocks noGrp="1"/>
          </p:cNvSpPr>
          <p:nvPr>
            <p:ph type="dt" sz="half" idx="10"/>
          </p:nvPr>
        </p:nvSpPr>
        <p:spPr/>
        <p:txBody>
          <a:bodyPr/>
          <a:lstStyle/>
          <a:p>
            <a:fld id="{350387DB-D247-4F45-A9F2-E353C2C120AB}" type="datetimeFigureOut">
              <a:rPr lang="en-US" smtClean="0"/>
              <a:t>10/15/2022</a:t>
            </a:fld>
            <a:endParaRPr lang="en-US"/>
          </a:p>
        </p:txBody>
      </p:sp>
      <p:sp>
        <p:nvSpPr>
          <p:cNvPr id="6" name="Footer Placeholder 5">
            <a:extLst>
              <a:ext uri="{FF2B5EF4-FFF2-40B4-BE49-F238E27FC236}">
                <a16:creationId xmlns:a16="http://schemas.microsoft.com/office/drawing/2014/main" xmlns="" id="{71F8B003-D64E-6141-AB42-56C1FBBE70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08234E9-B310-404D-9D2D-AFFB93B2811B}"/>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2449346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F30FFE3-B566-BE46-9391-73037F899C2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xmlns="" id="{0F8332B4-996A-0844-867B-E2EF74FBDD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EDAB54FE-6C19-FF45-8E05-212F2708D6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90D7E890-94EE-2847-9458-92C4AD2AA068}"/>
              </a:ext>
            </a:extLst>
          </p:cNvPr>
          <p:cNvSpPr>
            <a:spLocks noGrp="1"/>
          </p:cNvSpPr>
          <p:nvPr>
            <p:ph type="dt" sz="half" idx="10"/>
          </p:nvPr>
        </p:nvSpPr>
        <p:spPr/>
        <p:txBody>
          <a:bodyPr/>
          <a:lstStyle/>
          <a:p>
            <a:fld id="{350387DB-D247-4F45-A9F2-E353C2C120AB}" type="datetimeFigureOut">
              <a:rPr lang="en-US" smtClean="0"/>
              <a:t>10/15/2022</a:t>
            </a:fld>
            <a:endParaRPr lang="en-US"/>
          </a:p>
        </p:txBody>
      </p:sp>
      <p:sp>
        <p:nvSpPr>
          <p:cNvPr id="6" name="Footer Placeholder 5">
            <a:extLst>
              <a:ext uri="{FF2B5EF4-FFF2-40B4-BE49-F238E27FC236}">
                <a16:creationId xmlns:a16="http://schemas.microsoft.com/office/drawing/2014/main" xmlns="" id="{99E0C4BA-2E5E-5B44-A7A8-B994BF92F5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167CBB14-3C2F-484C-873D-AFCC6E92576E}"/>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508989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29578FF1-3F60-CD41-BE12-C0082D62D5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46A06296-C341-9E4F-B001-BDE6AD0D50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8357D44C-060B-2A4A-BE8C-143C279B1D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0387DB-D247-4F45-A9F2-E353C2C120AB}" type="datetimeFigureOut">
              <a:rPr lang="en-US" smtClean="0"/>
              <a:t>10/15/2022</a:t>
            </a:fld>
            <a:endParaRPr lang="en-US"/>
          </a:p>
        </p:txBody>
      </p:sp>
      <p:sp>
        <p:nvSpPr>
          <p:cNvPr id="5" name="Footer Placeholder 4">
            <a:extLst>
              <a:ext uri="{FF2B5EF4-FFF2-40B4-BE49-F238E27FC236}">
                <a16:creationId xmlns:a16="http://schemas.microsoft.com/office/drawing/2014/main" xmlns="" id="{975FCD5D-B1BB-3E42-9BEA-29AA8F50CC6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3EABBD1E-05CD-A944-AAFC-81DDF908BE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C82855-31B9-C841-9B73-B5225E801978}" type="slidenum">
              <a:rPr lang="en-US" smtClean="0"/>
              <a:t>‹#›</a:t>
            </a:fld>
            <a:endParaRPr lang="en-US"/>
          </a:p>
        </p:txBody>
      </p:sp>
    </p:spTree>
    <p:extLst>
      <p:ext uri="{BB962C8B-B14F-4D97-AF65-F5344CB8AC3E}">
        <p14:creationId xmlns:p14="http://schemas.microsoft.com/office/powerpoint/2010/main" val="19639588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7" descr="Mangrove, Sun, Water, Tropical, Wood, Trip, Blue">
            <a:extLst>
              <a:ext uri="{FF2B5EF4-FFF2-40B4-BE49-F238E27FC236}">
                <a16:creationId xmlns:a16="http://schemas.microsoft.com/office/drawing/2014/main" xmlns="" id="{4DAAC7A4-EDB7-F14B-B99A-AFF497BC491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292" r="30139"/>
          <a:stretch/>
        </p:blipFill>
        <p:spPr bwMode="auto">
          <a:xfrm>
            <a:off x="455584" y="1389082"/>
            <a:ext cx="2624273" cy="424275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Body of Water Near Green Trees Under Cloudy Sky">
            <a:extLst>
              <a:ext uri="{FF2B5EF4-FFF2-40B4-BE49-F238E27FC236}">
                <a16:creationId xmlns:a16="http://schemas.microsoft.com/office/drawing/2014/main" xmlns="" id="{E37CDFFA-F4C7-314A-8BB6-2B83FD08B78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61796"/>
          <a:stretch/>
        </p:blipFill>
        <p:spPr bwMode="auto">
          <a:xfrm>
            <a:off x="9050109" y="1344267"/>
            <a:ext cx="2636093" cy="421136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xmlns="" id="{DD41100C-4093-0648-A8F5-E18E48E86AC0}"/>
              </a:ext>
            </a:extLst>
          </p:cNvPr>
          <p:cNvPicPr>
            <a:picLocks noChangeAspect="1"/>
          </p:cNvPicPr>
          <p:nvPr/>
        </p:nvPicPr>
        <p:blipFill rotWithShape="1">
          <a:blip r:embed="rId5">
            <a:extLst>
              <a:ext uri="{28A0092B-C50C-407E-A947-70E740481C1C}">
                <a14:useLocalDpi xmlns:a14="http://schemas.microsoft.com/office/drawing/2010/main" val="0"/>
              </a:ext>
            </a:extLst>
          </a:blip>
          <a:srcRect l="39187" r="19815"/>
          <a:stretch/>
        </p:blipFill>
        <p:spPr>
          <a:xfrm>
            <a:off x="6186075" y="1369840"/>
            <a:ext cx="2605476" cy="4185788"/>
          </a:xfrm>
          <a:prstGeom prst="rect">
            <a:avLst/>
          </a:prstGeom>
        </p:spPr>
      </p:pic>
      <p:pic>
        <p:nvPicPr>
          <p:cNvPr id="27" name="Picture 26">
            <a:extLst>
              <a:ext uri="{FF2B5EF4-FFF2-40B4-BE49-F238E27FC236}">
                <a16:creationId xmlns:a16="http://schemas.microsoft.com/office/drawing/2014/main" xmlns="" id="{B3150259-72F1-3D4D-B882-7F37CC93C4D6}"/>
              </a:ext>
            </a:extLst>
          </p:cNvPr>
          <p:cNvPicPr>
            <a:picLocks noChangeAspect="1"/>
          </p:cNvPicPr>
          <p:nvPr/>
        </p:nvPicPr>
        <p:blipFill rotWithShape="1">
          <a:blip r:embed="rId6">
            <a:extLst>
              <a:ext uri="{28A0092B-C50C-407E-A947-70E740481C1C}">
                <a14:useLocalDpi xmlns:a14="http://schemas.microsoft.com/office/drawing/2010/main" val="0"/>
              </a:ext>
            </a:extLst>
          </a:blip>
          <a:srcRect t="19347" b="68068"/>
          <a:stretch/>
        </p:blipFill>
        <p:spPr>
          <a:xfrm>
            <a:off x="3607593" y="5749733"/>
            <a:ext cx="4976812" cy="863068"/>
          </a:xfrm>
          <a:prstGeom prst="rect">
            <a:avLst/>
          </a:prstGeom>
        </p:spPr>
      </p:pic>
      <p:graphicFrame>
        <p:nvGraphicFramePr>
          <p:cNvPr id="19" name="Table 18">
            <a:extLst>
              <a:ext uri="{FF2B5EF4-FFF2-40B4-BE49-F238E27FC236}">
                <a16:creationId xmlns:a16="http://schemas.microsoft.com/office/drawing/2014/main" xmlns="" id="{A9803A1A-E3A8-D445-B67A-BE83A82FD82B}"/>
              </a:ext>
            </a:extLst>
          </p:cNvPr>
          <p:cNvGraphicFramePr>
            <a:graphicFrameLocks noGrp="1"/>
          </p:cNvGraphicFramePr>
          <p:nvPr/>
        </p:nvGraphicFramePr>
        <p:xfrm>
          <a:off x="8662660" y="351934"/>
          <a:ext cx="3792756" cy="2691012"/>
        </p:xfrm>
        <a:graphic>
          <a:graphicData uri="http://schemas.openxmlformats.org/drawingml/2006/table">
            <a:tbl>
              <a:tblPr/>
              <a:tblGrid>
                <a:gridCol w="3792756">
                  <a:extLst>
                    <a:ext uri="{9D8B030D-6E8A-4147-A177-3AD203B41FA5}">
                      <a16:colId xmlns:a16="http://schemas.microsoft.com/office/drawing/2014/main" xmlns="" val="878917475"/>
                    </a:ext>
                  </a:extLst>
                </a:gridCol>
              </a:tblGrid>
              <a:tr h="2691012">
                <a:tc>
                  <a:txBody>
                    <a:bodyPr/>
                    <a:lstStyle/>
                    <a:p>
                      <a:pPr algn="ctr" fontAlgn="ctr"/>
                      <a:endParaRPr lang="en-AU" sz="1500" dirty="0">
                        <a:solidFill>
                          <a:srgbClr val="FFFFFF"/>
                        </a:solidFill>
                        <a:effectLst/>
                      </a:endParaRPr>
                    </a:p>
                  </a:txBody>
                  <a:tcPr marL="46421" marR="46421" marT="46421" marB="46421" anchor="ctr">
                    <a:lnL>
                      <a:noFill/>
                    </a:lnL>
                    <a:lnR>
                      <a:noFill/>
                    </a:lnR>
                    <a:lnT>
                      <a:noFill/>
                    </a:lnT>
                    <a:lnB>
                      <a:noFill/>
                    </a:lnB>
                  </a:tcPr>
                </a:tc>
                <a:extLst>
                  <a:ext uri="{0D108BD9-81ED-4DB2-BD59-A6C34878D82A}">
                    <a16:rowId xmlns:a16="http://schemas.microsoft.com/office/drawing/2014/main" xmlns="" val="3074803587"/>
                  </a:ext>
                </a:extLst>
              </a:tr>
            </a:tbl>
          </a:graphicData>
        </a:graphic>
      </p:graphicFrame>
      <p:pic>
        <p:nvPicPr>
          <p:cNvPr id="3080"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6968"/>
          <a:stretch/>
        </p:blipFill>
        <p:spPr bwMode="auto">
          <a:xfrm>
            <a:off x="3313973" y="1369839"/>
            <a:ext cx="2609066" cy="418578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xmlns="" id="{E0DBA32F-EBBA-774C-B31C-D1145C5F0BBB}"/>
              </a:ext>
            </a:extLst>
          </p:cNvPr>
          <p:cNvPicPr>
            <a:picLocks noChangeAspect="1"/>
          </p:cNvPicPr>
          <p:nvPr/>
        </p:nvPicPr>
        <p:blipFill rotWithShape="1">
          <a:blip r:embed="rId6">
            <a:extLst>
              <a:ext uri="{28A0092B-C50C-407E-A947-70E740481C1C}">
                <a14:useLocalDpi xmlns:a14="http://schemas.microsoft.com/office/drawing/2010/main" val="0"/>
              </a:ext>
            </a:extLst>
          </a:blip>
          <a:srcRect t="19347" r="80225" b="68068"/>
          <a:stretch/>
        </p:blipFill>
        <p:spPr>
          <a:xfrm>
            <a:off x="455584" y="283346"/>
            <a:ext cx="984147" cy="863068"/>
          </a:xfrm>
          <a:prstGeom prst="rect">
            <a:avLst/>
          </a:prstGeom>
        </p:spPr>
      </p:pic>
      <p:sp>
        <p:nvSpPr>
          <p:cNvPr id="11" name="TextBox 10">
            <a:extLst>
              <a:ext uri="{FF2B5EF4-FFF2-40B4-BE49-F238E27FC236}">
                <a16:creationId xmlns:a16="http://schemas.microsoft.com/office/drawing/2014/main" xmlns="" id="{0DA0DEEB-3381-3A4F-8F54-0A2A7C3F1728}"/>
              </a:ext>
            </a:extLst>
          </p:cNvPr>
          <p:cNvSpPr txBox="1"/>
          <p:nvPr/>
        </p:nvSpPr>
        <p:spPr>
          <a:xfrm>
            <a:off x="1275261" y="578118"/>
            <a:ext cx="10595914" cy="665695"/>
          </a:xfrm>
          <a:prstGeom prst="rect">
            <a:avLst/>
          </a:prstGeom>
          <a:noFill/>
        </p:spPr>
        <p:txBody>
          <a:bodyPr wrap="none" rtlCol="0">
            <a:spAutoFit/>
          </a:bodyPr>
          <a:lstStyle/>
          <a:p>
            <a:pPr algn="ctr">
              <a:lnSpc>
                <a:spcPct val="107000"/>
              </a:lnSpc>
            </a:pPr>
            <a:r>
              <a:rPr lang="en-GB"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12" name="Rectangle 11">
            <a:extLst>
              <a:ext uri="{FF2B5EF4-FFF2-40B4-BE49-F238E27FC236}">
                <a16:creationId xmlns:a16="http://schemas.microsoft.com/office/drawing/2014/main" xmlns="" id="{BCC14F5F-BB8F-6B4F-8A41-71EDE8E1E1D8}"/>
              </a:ext>
            </a:extLst>
          </p:cNvPr>
          <p:cNvSpPr/>
          <p:nvPr/>
        </p:nvSpPr>
        <p:spPr>
          <a:xfrm>
            <a:off x="1927417" y="1888101"/>
            <a:ext cx="8337165" cy="2093350"/>
          </a:xfrm>
          <a:prstGeom prst="rect">
            <a:avLst/>
          </a:prstGeom>
          <a:solidFill>
            <a:schemeClr val="tx2">
              <a:lumMod val="20000"/>
              <a:lumOff val="80000"/>
              <a:alpha val="7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FIRST MEETING OF THE REGIONAL SCIENTIFIC AND TECHNICAL COMMITTEE (RSTC) </a:t>
            </a:r>
          </a:p>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OF THE SCS SAP PROJECT</a:t>
            </a:r>
            <a:endParaRPr lang="en-GB" sz="1600" b="1" dirty="0">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endParaRPr lang="en-GB" sz="1100" i="1" dirty="0">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r>
              <a:rPr lang="en-GB" sz="1600" i="1" dirty="0">
                <a:latin typeface="Calibri" panose="020F0502020204030204" pitchFamily="34" charset="0"/>
                <a:ea typeface="Calibri" panose="020F0502020204030204" pitchFamily="34" charset="0"/>
                <a:cs typeface="Calibri" panose="020F0502020204030204" pitchFamily="34" charset="0"/>
              </a:rPr>
              <a:t>17-19 October 2022, Bangkok, Thailand</a:t>
            </a:r>
          </a:p>
          <a:p>
            <a:pPr algn="ctr">
              <a:lnSpc>
                <a:spcPct val="107000"/>
              </a:lnSpc>
            </a:pPr>
            <a:endParaRPr lang="en-GB" b="1" dirty="0">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r>
              <a:rPr lang="en-GB" sz="2200" b="1" dirty="0">
                <a:latin typeface="Calibri" panose="020F0502020204030204" pitchFamily="34" charset="0"/>
                <a:ea typeface="Calibri" panose="020F0502020204030204" pitchFamily="34" charset="0"/>
                <a:cs typeface="Calibri" panose="020F0502020204030204" pitchFamily="34" charset="0"/>
              </a:rPr>
              <a:t>REPORT OF ACHIEVEMENTS OF THE FISHERIES </a:t>
            </a:r>
            <a:r>
              <a:rPr lang="en-GB" sz="2200" b="1" i="1" dirty="0">
                <a:latin typeface="Calibri" panose="020F0502020204030204" pitchFamily="34" charset="0"/>
                <a:ea typeface="Calibri" panose="020F0502020204030204" pitchFamily="34" charset="0"/>
                <a:cs typeface="Calibri" panose="020F0502020204030204" pitchFamily="34" charset="0"/>
              </a:rPr>
              <a:t>REFUGIA </a:t>
            </a:r>
            <a:r>
              <a:rPr lang="en-GB" sz="2200" b="1" dirty="0">
                <a:latin typeface="Calibri" panose="020F0502020204030204" pitchFamily="34" charset="0"/>
                <a:ea typeface="Calibri" panose="020F0502020204030204" pitchFamily="34" charset="0"/>
                <a:cs typeface="Calibri" panose="020F0502020204030204" pitchFamily="34" charset="0"/>
              </a:rPr>
              <a:t>PROJECT</a:t>
            </a:r>
            <a:endParaRPr lang="en-GB"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6" name="Rectangle 15">
            <a:extLst>
              <a:ext uri="{FF2B5EF4-FFF2-40B4-BE49-F238E27FC236}">
                <a16:creationId xmlns:a16="http://schemas.microsoft.com/office/drawing/2014/main" xmlns="" id="{DC5B7356-8E82-4941-BE38-0F2481B83577}"/>
              </a:ext>
            </a:extLst>
          </p:cNvPr>
          <p:cNvSpPr/>
          <p:nvPr/>
        </p:nvSpPr>
        <p:spPr>
          <a:xfrm>
            <a:off x="3607593" y="4175556"/>
            <a:ext cx="4976812" cy="841058"/>
          </a:xfrm>
          <a:prstGeom prst="rect">
            <a:avLst/>
          </a:prstGeom>
          <a:solidFill>
            <a:schemeClr val="tx2">
              <a:lumMod val="20000"/>
              <a:lumOff val="80000"/>
              <a:alpha val="7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pPr>
            <a:endParaRPr lang="en-GB" b="1" dirty="0">
              <a:solidFill>
                <a:srgbClr val="1F3864"/>
              </a:solidFill>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r>
              <a:rPr lang="en-GB" sz="2400" b="1" dirty="0">
                <a:latin typeface="Calibri" panose="020F0502020204030204" pitchFamily="34" charset="0"/>
                <a:ea typeface="Calibri" panose="020F0502020204030204" pitchFamily="34" charset="0"/>
                <a:cs typeface="Calibri" panose="020F0502020204030204" pitchFamily="34" charset="0"/>
              </a:rPr>
              <a:t>[INDONESIA]</a:t>
            </a:r>
          </a:p>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[Research Institute for Fisheries Enhancement]</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35037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360427" y="1082099"/>
            <a:ext cx="9943683" cy="5677785"/>
          </a:xfrm>
          <a:solidFill>
            <a:srgbClr val="BDEEFF"/>
          </a:solidFill>
        </p:spPr>
        <p:txBody>
          <a:bodyPr>
            <a:normAutofit lnSpcReduction="10000"/>
          </a:bodyPr>
          <a:lstStyle/>
          <a:p>
            <a:pPr marL="342900" indent="-342900">
              <a:buFont typeface="Wingdings" panose="05000000000000000000" pitchFamily="2" charset="2"/>
              <a:buChar char="§"/>
            </a:pPr>
            <a:r>
              <a:rPr lang="en-GB" sz="2000" b="1" dirty="0"/>
              <a:t>Management Mechanism :</a:t>
            </a:r>
          </a:p>
          <a:p>
            <a:pPr marL="0" indent="0">
              <a:buNone/>
            </a:pPr>
            <a:r>
              <a:rPr lang="en-GB" sz="2000" b="1" dirty="0">
                <a:effectLst/>
                <a:latin typeface="Calibri" panose="020F0502020204030204" pitchFamily="34" charset="0"/>
                <a:ea typeface="Calibri" panose="020F0502020204030204" pitchFamily="34" charset="0"/>
                <a:cs typeface="Times New Roman" panose="02020603050405020304" pitchFamily="18" charset="0"/>
              </a:rPr>
              <a:t>e</a:t>
            </a:r>
            <a:r>
              <a:rPr lang="en-GB" sz="2400" b="1" dirty="0">
                <a:effectLst/>
                <a:latin typeface="Calibri" panose="020F0502020204030204" pitchFamily="34" charset="0"/>
                <a:ea typeface="Calibri" panose="020F0502020204030204" pitchFamily="34" charset="0"/>
                <a:cs typeface="Times New Roman" panose="02020603050405020304" pitchFamily="18" charset="0"/>
              </a:rPr>
              <a:t>)</a:t>
            </a:r>
            <a:r>
              <a:rPr lang="en-ID" sz="2400" dirty="0">
                <a:effectLst/>
                <a:latin typeface="Calibri" panose="020F0502020204030204" pitchFamily="34" charset="0"/>
                <a:ea typeface="Calibri" panose="020F0502020204030204" pitchFamily="34" charset="0"/>
                <a:cs typeface="Times New Roman" panose="02020603050405020304" pitchFamily="18" charset="0"/>
              </a:rPr>
              <a:t>Propose shrimp habitat management through rehabilitation of mangrove forests, enhancing public awareness regarding the non-destructive fishing method, protection of shrimp habitat, </a:t>
            </a:r>
            <a:endParaRPr lang="id-ID" sz="24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15000"/>
              </a:lnSpc>
              <a:buNone/>
            </a:pPr>
            <a:r>
              <a:rPr lang="en-ID" sz="2400" dirty="0">
                <a:latin typeface="Calibri" panose="020F0502020204030204" pitchFamily="34" charset="0"/>
                <a:ea typeface="Calibri" panose="020F0502020204030204" pitchFamily="34" charset="0"/>
                <a:cs typeface="Times New Roman" panose="02020603050405020304" pitchFamily="18" charset="0"/>
              </a:rPr>
              <a:t>f</a:t>
            </a:r>
            <a:r>
              <a:rPr lang="en-ID" sz="2400" dirty="0">
                <a:effectLst/>
                <a:latin typeface="Calibri" panose="020F0502020204030204" pitchFamily="34" charset="0"/>
                <a:ea typeface="Calibri" panose="020F0502020204030204" pitchFamily="34" charset="0"/>
                <a:cs typeface="Times New Roman" panose="02020603050405020304" pitchFamily="18" charset="0"/>
              </a:rPr>
              <a:t>) regulating marine spatial  utilization permits include:</a:t>
            </a:r>
            <a:endParaRPr lang="id-ID" sz="2400" dirty="0">
              <a:effectLst/>
              <a:latin typeface="Calibri" panose="020F0502020204030204" pitchFamily="34" charset="0"/>
              <a:ea typeface="Calibri" panose="020F0502020204030204" pitchFamily="34" charset="0"/>
              <a:cs typeface="Times New Roman" panose="02020603050405020304" pitchFamily="18" charset="0"/>
            </a:endParaRPr>
          </a:p>
          <a:p>
            <a:pPr marL="808038" lvl="0" indent="-265113" algn="just">
              <a:lnSpc>
                <a:spcPct val="115000"/>
              </a:lnSpc>
            </a:pPr>
            <a:r>
              <a:rPr lang="en-ID" sz="2400" dirty="0">
                <a:effectLst/>
                <a:latin typeface="Calibri" panose="020F0502020204030204" pitchFamily="34" charset="0"/>
                <a:ea typeface="Calibri" panose="020F0502020204030204" pitchFamily="34" charset="0"/>
                <a:cs typeface="Times New Roman" panose="02020603050405020304" pitchFamily="18" charset="0"/>
              </a:rPr>
              <a:t>rearrangement permits for fishermen with passive fishing gears (including the local community), based on Government Regulation No 21/2021 regarding the Implementation of marine spatial planning.</a:t>
            </a:r>
            <a:endParaRPr lang="id-ID" sz="2400" dirty="0">
              <a:effectLst/>
              <a:latin typeface="Calibri" panose="020F0502020204030204" pitchFamily="34" charset="0"/>
              <a:ea typeface="Calibri" panose="020F0502020204030204" pitchFamily="34" charset="0"/>
              <a:cs typeface="Times New Roman" panose="02020603050405020304" pitchFamily="18" charset="0"/>
            </a:endParaRPr>
          </a:p>
          <a:p>
            <a:pPr marL="808038" lvl="0" indent="-265113" algn="just">
              <a:lnSpc>
                <a:spcPct val="115000"/>
              </a:lnSpc>
            </a:pPr>
            <a:r>
              <a:rPr lang="en-ID" sz="2400" dirty="0">
                <a:effectLst/>
                <a:latin typeface="Calibri" panose="020F0502020204030204" pitchFamily="34" charset="0"/>
                <a:ea typeface="Calibri" panose="020F0502020204030204" pitchFamily="34" charset="0"/>
                <a:cs typeface="Times New Roman" panose="02020603050405020304" pitchFamily="18" charset="0"/>
              </a:rPr>
              <a:t>Propose marine spatial planning activities approval in accordance with the Minister of Marine Affairs and Fisheries Decree Number 28/2021</a:t>
            </a:r>
            <a:endParaRPr lang="id-ID" sz="24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15000"/>
              </a:lnSpc>
              <a:spcAft>
                <a:spcPts val="1000"/>
              </a:spcAft>
              <a:buNone/>
            </a:pPr>
            <a:r>
              <a:rPr lang="en-ID" sz="2400" dirty="0">
                <a:latin typeface="Calibri" panose="020F0502020204030204" pitchFamily="34" charset="0"/>
                <a:ea typeface="Calibri" panose="020F0502020204030204" pitchFamily="34" charset="0"/>
                <a:cs typeface="Times New Roman" panose="02020603050405020304" pitchFamily="18" charset="0"/>
              </a:rPr>
              <a:t>g</a:t>
            </a:r>
            <a:r>
              <a:rPr lang="en-ID" sz="2400" dirty="0">
                <a:effectLst/>
                <a:latin typeface="Calibri" panose="020F0502020204030204" pitchFamily="34" charset="0"/>
                <a:ea typeface="Calibri" panose="020F0502020204030204" pitchFamily="34" charset="0"/>
                <a:cs typeface="Times New Roman" panose="02020603050405020304" pitchFamily="18" charset="0"/>
              </a:rPr>
              <a:t>) Propose monitoring activity for assigned fisheries refugia areas which may be conducted every 3 (three) years accompanied by an evaluation every 6 (six) years since the settlement of the regulation.</a:t>
            </a:r>
            <a:endParaRPr lang="id-ID"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99402" y="0"/>
            <a:ext cx="1748195" cy="675988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5">
            <a:extLst>
              <a:ext uri="{FF2B5EF4-FFF2-40B4-BE49-F238E27FC236}">
                <a16:creationId xmlns:a16="http://schemas.microsoft.com/office/drawing/2014/main" xmlns="" id="{FF7BA106-2E27-13D9-DFBD-C6F53F881E5B}"/>
              </a:ext>
            </a:extLst>
          </p:cNvPr>
          <p:cNvSpPr txBox="1">
            <a:spLocks/>
          </p:cNvSpPr>
          <p:nvPr/>
        </p:nvSpPr>
        <p:spPr>
          <a:xfrm>
            <a:off x="99402" y="113562"/>
            <a:ext cx="11520016" cy="386168"/>
          </a:xfrm>
          <a:prstGeom prst="rect">
            <a:avLst/>
          </a:prstGeom>
          <a:solidFill>
            <a:srgbClr val="BDEEFF"/>
          </a:solidFill>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a:solidFill>
                  <a:prstClr val="black"/>
                </a:solidFill>
              </a:rPr>
              <a:t>Key Achievements</a:t>
            </a:r>
            <a:endParaRPr lang="en-US" b="1" dirty="0"/>
          </a:p>
        </p:txBody>
      </p:sp>
      <p:sp>
        <p:nvSpPr>
          <p:cNvPr id="10" name="TextBox 9">
            <a:extLst>
              <a:ext uri="{FF2B5EF4-FFF2-40B4-BE49-F238E27FC236}">
                <a16:creationId xmlns:a16="http://schemas.microsoft.com/office/drawing/2014/main" xmlns="" id="{E305E0EA-6641-5F38-7ED3-E62B65D0462B}"/>
              </a:ext>
            </a:extLst>
          </p:cNvPr>
          <p:cNvSpPr txBox="1"/>
          <p:nvPr/>
        </p:nvSpPr>
        <p:spPr>
          <a:xfrm>
            <a:off x="2126998" y="113562"/>
            <a:ext cx="9677600" cy="830997"/>
          </a:xfrm>
          <a:prstGeom prst="rect">
            <a:avLst/>
          </a:prstGeom>
          <a:noFill/>
        </p:spPr>
        <p:txBody>
          <a:bodyPr wrap="square" rtlCol="0">
            <a:spAutoFit/>
          </a:bodyPr>
          <a:lstStyle/>
          <a:p>
            <a:pPr algn="ctr"/>
            <a:r>
              <a:rPr lang="en-GB" sz="2400" b="1" u="sng" dirty="0"/>
              <a:t>Proposed Refugia for Penaeid Shrimp (</a:t>
            </a:r>
            <a:r>
              <a:rPr lang="en-GB" sz="2400" b="1" i="1" u="sng" dirty="0"/>
              <a:t>Penaeus</a:t>
            </a:r>
            <a:r>
              <a:rPr lang="en-GB" sz="2400" b="1" u="sng" dirty="0"/>
              <a:t> </a:t>
            </a:r>
            <a:r>
              <a:rPr lang="en-GB" sz="2400" b="1" i="1" u="sng" dirty="0" err="1"/>
              <a:t>merguiensis</a:t>
            </a:r>
            <a:r>
              <a:rPr lang="en-GB" sz="2400" b="1" u="sng" dirty="0"/>
              <a:t>) in Padang </a:t>
            </a:r>
            <a:r>
              <a:rPr lang="en-GB" sz="2400" b="1" u="sng" dirty="0" err="1"/>
              <a:t>Tikar</a:t>
            </a:r>
            <a:r>
              <a:rPr lang="en-GB" sz="2400" b="1" u="sng" dirty="0"/>
              <a:t>, </a:t>
            </a:r>
            <a:r>
              <a:rPr lang="en-GB" sz="2400" b="1" u="sng" dirty="0" err="1"/>
              <a:t>Teluk</a:t>
            </a:r>
            <a:r>
              <a:rPr lang="en-GB" sz="2400" b="1" u="sng" dirty="0"/>
              <a:t> </a:t>
            </a:r>
            <a:r>
              <a:rPr lang="en-GB" sz="2400" b="1" u="sng" dirty="0" err="1"/>
              <a:t>Batang</a:t>
            </a:r>
            <a:r>
              <a:rPr lang="en-GB" sz="2400" b="1" u="sng" dirty="0"/>
              <a:t> &amp; Delta Pawan District (West </a:t>
            </a:r>
            <a:r>
              <a:rPr lang="en-GB" sz="2400" b="1" u="sng" dirty="0" err="1"/>
              <a:t>KalimantanProvince</a:t>
            </a:r>
            <a:r>
              <a:rPr lang="en-GB" sz="2400" b="1" u="sng" dirty="0"/>
              <a:t> )</a:t>
            </a:r>
            <a:endParaRPr lang="id-ID" sz="2400" b="1" u="sng" dirty="0"/>
          </a:p>
        </p:txBody>
      </p:sp>
    </p:spTree>
    <p:extLst>
      <p:ext uri="{BB962C8B-B14F-4D97-AF65-F5344CB8AC3E}">
        <p14:creationId xmlns:p14="http://schemas.microsoft.com/office/powerpoint/2010/main" val="1835172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7450E934-B54D-7850-994D-1E53A9E8DC14}"/>
              </a:ext>
            </a:extLst>
          </p:cNvPr>
          <p:cNvSpPr txBox="1">
            <a:spLocks/>
          </p:cNvSpPr>
          <p:nvPr/>
        </p:nvSpPr>
        <p:spPr>
          <a:xfrm>
            <a:off x="133268" y="91856"/>
            <a:ext cx="11520016" cy="386168"/>
          </a:xfrm>
          <a:prstGeom prst="rect">
            <a:avLst/>
          </a:prstGeom>
          <a:solidFill>
            <a:srgbClr val="BDEEFF"/>
          </a:solidFill>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prstClr val="black"/>
                </a:solidFill>
              </a:rPr>
              <a:t>Key Achievements</a:t>
            </a:r>
            <a:endParaRPr lang="en-US" b="1" dirty="0"/>
          </a:p>
        </p:txBody>
      </p:sp>
      <p:sp>
        <p:nvSpPr>
          <p:cNvPr id="8" name="Content Placeholder 6">
            <a:extLst>
              <a:ext uri="{FF2B5EF4-FFF2-40B4-BE49-F238E27FC236}">
                <a16:creationId xmlns:a16="http://schemas.microsoft.com/office/drawing/2014/main" xmlns="" id="{F942DA21-8723-E258-D855-584C34BAE196}"/>
              </a:ext>
            </a:extLst>
          </p:cNvPr>
          <p:cNvSpPr>
            <a:spLocks noGrp="1"/>
          </p:cNvSpPr>
          <p:nvPr>
            <p:ph idx="1"/>
          </p:nvPr>
        </p:nvSpPr>
        <p:spPr>
          <a:xfrm>
            <a:off x="1518996" y="520996"/>
            <a:ext cx="10604378" cy="6759884"/>
          </a:xfrm>
          <a:solidFill>
            <a:srgbClr val="BDEEFF"/>
          </a:solidFill>
        </p:spPr>
        <p:txBody>
          <a:bodyPr>
            <a:normAutofit/>
          </a:bodyPr>
          <a:lstStyle/>
          <a:p>
            <a:pPr marL="0" indent="0">
              <a:buNone/>
            </a:pPr>
            <a:r>
              <a:rPr lang="en-ID" sz="1800" dirty="0">
                <a:effectLst/>
                <a:latin typeface="Calibri" panose="020F0502020204030204" pitchFamily="34" charset="0"/>
                <a:ea typeface="Calibri" panose="020F0502020204030204" pitchFamily="34" charset="0"/>
                <a:cs typeface="Times New Roman" panose="02020603050405020304" pitchFamily="18" charset="0"/>
              </a:rPr>
              <a:t>.</a:t>
            </a:r>
            <a:endParaRPr lang="id-ID"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xmlns="" id="{EDE8335A-331C-E26D-D76E-4842AC1022DE}"/>
              </a:ext>
            </a:extLst>
          </p:cNvPr>
          <p:cNvSpPr txBox="1"/>
          <p:nvPr/>
        </p:nvSpPr>
        <p:spPr>
          <a:xfrm>
            <a:off x="3195274" y="442267"/>
            <a:ext cx="7861110" cy="461665"/>
          </a:xfrm>
          <a:prstGeom prst="rect">
            <a:avLst/>
          </a:prstGeom>
          <a:noFill/>
        </p:spPr>
        <p:txBody>
          <a:bodyPr wrap="square" rtlCol="0">
            <a:spAutoFit/>
          </a:bodyPr>
          <a:lstStyle/>
          <a:p>
            <a:r>
              <a:rPr lang="en-GB" sz="2400" b="1" u="sng" dirty="0"/>
              <a:t>Proposed Refugia for Squid (</a:t>
            </a:r>
            <a:r>
              <a:rPr lang="en-GB" sz="2400" b="1" i="1" u="sng" dirty="0" err="1"/>
              <a:t>Uroteuthis</a:t>
            </a:r>
            <a:r>
              <a:rPr lang="en-GB" sz="2400" b="1" i="1" u="sng" dirty="0"/>
              <a:t> chinensis</a:t>
            </a:r>
            <a:r>
              <a:rPr lang="en-GB" sz="2400" b="1" u="sng" dirty="0"/>
              <a:t>)</a:t>
            </a:r>
            <a:endParaRPr lang="id-ID" sz="2400" i="1" u="sng" dirty="0"/>
          </a:p>
        </p:txBody>
      </p:sp>
      <p:pic>
        <p:nvPicPr>
          <p:cNvPr id="10" name="Picture 8" descr="Photo of Fishes Near Coral Reef">
            <a:extLst>
              <a:ext uri="{FF2B5EF4-FFF2-40B4-BE49-F238E27FC236}">
                <a16:creationId xmlns:a16="http://schemas.microsoft.com/office/drawing/2014/main" xmlns="" id="{15E15B35-4D5B-B56E-E060-6FC8222A929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133268" y="673100"/>
            <a:ext cx="1748195" cy="675988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BANGKA_daerah pemijahan_resize">
            <a:extLst>
              <a:ext uri="{FF2B5EF4-FFF2-40B4-BE49-F238E27FC236}">
                <a16:creationId xmlns:a16="http://schemas.microsoft.com/office/drawing/2014/main" xmlns="" id="{72D7D176-D617-BA09-9E3C-10523804E29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268" y="903932"/>
            <a:ext cx="4494819" cy="3166030"/>
          </a:xfrm>
          <a:prstGeom prst="rect">
            <a:avLst/>
          </a:prstGeom>
          <a:noFill/>
          <a:ln>
            <a:noFill/>
          </a:ln>
        </p:spPr>
      </p:pic>
      <p:sp>
        <p:nvSpPr>
          <p:cNvPr id="13" name="TextBox 12">
            <a:extLst>
              <a:ext uri="{FF2B5EF4-FFF2-40B4-BE49-F238E27FC236}">
                <a16:creationId xmlns:a16="http://schemas.microsoft.com/office/drawing/2014/main" xmlns="" id="{BD58BF44-9A6F-9A47-E961-489BEBF4BC56}"/>
              </a:ext>
            </a:extLst>
          </p:cNvPr>
          <p:cNvSpPr txBox="1"/>
          <p:nvPr/>
        </p:nvSpPr>
        <p:spPr>
          <a:xfrm>
            <a:off x="4628087" y="1348662"/>
            <a:ext cx="7495287" cy="4031873"/>
          </a:xfrm>
          <a:prstGeom prst="rect">
            <a:avLst/>
          </a:prstGeom>
          <a:noFill/>
        </p:spPr>
        <p:txBody>
          <a:bodyPr wrap="square" rtlCol="0">
            <a:spAutoFit/>
          </a:bodyPr>
          <a:lstStyle/>
          <a:p>
            <a:pPr marL="342900" indent="-342900">
              <a:buFont typeface="Wingdings" panose="05000000000000000000" pitchFamily="2" charset="2"/>
              <a:buChar char="§"/>
            </a:pPr>
            <a:r>
              <a:rPr lang="en-GB" sz="2400" b="1" dirty="0"/>
              <a:t>Target species</a:t>
            </a:r>
            <a:r>
              <a:rPr lang="en-GB" sz="2400" dirty="0"/>
              <a:t>: Squid (</a:t>
            </a:r>
            <a:r>
              <a:rPr lang="en-GB" sz="2400" dirty="0" err="1"/>
              <a:t>Uroteuthis</a:t>
            </a:r>
            <a:r>
              <a:rPr lang="en-GB" sz="2400" dirty="0"/>
              <a:t> chinensis)</a:t>
            </a:r>
            <a:endParaRPr lang="en-GB" sz="2400" i="1" dirty="0"/>
          </a:p>
          <a:p>
            <a:pPr marL="342900" indent="-342900">
              <a:buFont typeface="Wingdings" panose="05000000000000000000" pitchFamily="2" charset="2"/>
              <a:buChar char="§"/>
            </a:pPr>
            <a:r>
              <a:rPr lang="en-GB" sz="2400" b="1" dirty="0"/>
              <a:t>Proposed  refugia size</a:t>
            </a:r>
            <a:r>
              <a:rPr lang="en-GB" sz="2400" dirty="0"/>
              <a:t>: </a:t>
            </a:r>
            <a:r>
              <a:rPr lang="id-ID" sz="2400" kern="1200" dirty="0">
                <a:solidFill>
                  <a:schemeClr val="dk1"/>
                </a:solidFill>
                <a:effectLst/>
                <a:latin typeface="Bahnschrift Light SemiCondensed" panose="020B0502040204020203" pitchFamily="34" charset="0"/>
                <a:ea typeface="+mn-ea"/>
                <a:cs typeface="+mn-cs"/>
              </a:rPr>
              <a:t>468</a:t>
            </a:r>
            <a:r>
              <a:rPr lang="en-GB" sz="2400" kern="1200" dirty="0">
                <a:solidFill>
                  <a:schemeClr val="dk1"/>
                </a:solidFill>
                <a:effectLst/>
                <a:latin typeface="Bahnschrift Light SemiCondensed" panose="020B0502040204020203" pitchFamily="34" charset="0"/>
                <a:ea typeface="+mn-ea"/>
                <a:cs typeface="+mn-cs"/>
              </a:rPr>
              <a:t>,</a:t>
            </a:r>
            <a:r>
              <a:rPr lang="id-ID" sz="2400" kern="1200" dirty="0">
                <a:solidFill>
                  <a:schemeClr val="dk1"/>
                </a:solidFill>
                <a:effectLst/>
                <a:latin typeface="Bahnschrift Light SemiCondensed" panose="020B0502040204020203" pitchFamily="34" charset="0"/>
                <a:ea typeface="+mn-ea"/>
                <a:cs typeface="+mn-cs"/>
              </a:rPr>
              <a:t>828</a:t>
            </a:r>
            <a:r>
              <a:rPr lang="en-GB" sz="2400" kern="1200" dirty="0">
                <a:solidFill>
                  <a:schemeClr val="dk1"/>
                </a:solidFill>
                <a:effectLst/>
                <a:latin typeface="Bahnschrift Light SemiCondensed" panose="020B0502040204020203" pitchFamily="34" charset="0"/>
                <a:ea typeface="+mn-ea"/>
                <a:cs typeface="+mn-cs"/>
              </a:rPr>
              <a:t>.</a:t>
            </a:r>
            <a:r>
              <a:rPr lang="id-ID" sz="2400" kern="1200" dirty="0">
                <a:solidFill>
                  <a:schemeClr val="dk1"/>
                </a:solidFill>
                <a:effectLst/>
                <a:latin typeface="Bahnschrift Light SemiCondensed" panose="020B0502040204020203" pitchFamily="34" charset="0"/>
                <a:ea typeface="+mn-ea"/>
                <a:cs typeface="+mn-cs"/>
              </a:rPr>
              <a:t>32 </a:t>
            </a:r>
            <a:r>
              <a:rPr lang="en-GB" sz="2400" kern="1200" dirty="0">
                <a:solidFill>
                  <a:schemeClr val="dk1"/>
                </a:solidFill>
                <a:effectLst/>
                <a:latin typeface="Bahnschrift Light SemiCondensed" panose="020B0502040204020203" pitchFamily="34" charset="0"/>
                <a:ea typeface="+mn-ea"/>
                <a:cs typeface="+mn-cs"/>
              </a:rPr>
              <a:t> Ha</a:t>
            </a:r>
            <a:endParaRPr lang="en-GB" sz="2400" kern="1200" dirty="0">
              <a:effectLst/>
              <a:latin typeface="Bahnschrift Light SemiCondensed" panose="020B0502040204020203" pitchFamily="34" charset="0"/>
              <a:ea typeface="+mn-ea"/>
              <a:cs typeface="+mn-cs"/>
            </a:endParaRPr>
          </a:p>
          <a:p>
            <a:pPr marL="342900" indent="-342900">
              <a:buFont typeface="Wingdings" panose="05000000000000000000" pitchFamily="2" charset="2"/>
              <a:buChar char="§"/>
            </a:pPr>
            <a:r>
              <a:rPr lang="en-US" sz="2400" b="1" dirty="0">
                <a:solidFill>
                  <a:schemeClr val="dk1"/>
                </a:solidFill>
              </a:rPr>
              <a:t>Target Habitat </a:t>
            </a:r>
            <a:r>
              <a:rPr lang="en-US" sz="2400" dirty="0">
                <a:solidFill>
                  <a:schemeClr val="dk1"/>
                </a:solidFill>
              </a:rPr>
              <a:t>: </a:t>
            </a:r>
            <a:r>
              <a:rPr lang="en-GB" sz="2400" dirty="0"/>
              <a:t>Coral reef, sea grass</a:t>
            </a:r>
            <a:endParaRPr lang="id-ID" sz="2400" dirty="0"/>
          </a:p>
          <a:p>
            <a:pPr marL="342900" indent="-342900">
              <a:buFont typeface="Wingdings" panose="05000000000000000000" pitchFamily="2" charset="2"/>
              <a:buChar char="§"/>
            </a:pPr>
            <a:r>
              <a:rPr lang="en-US" sz="2400" b="1" dirty="0"/>
              <a:t>Engagement of local stakeholders</a:t>
            </a:r>
            <a:r>
              <a:rPr lang="en-US" sz="2400" dirty="0"/>
              <a:t>: </a:t>
            </a:r>
            <a:r>
              <a:rPr lang="en-US" sz="2400" kern="1200" dirty="0">
                <a:solidFill>
                  <a:schemeClr val="tx1"/>
                </a:solidFill>
                <a:effectLst/>
                <a:latin typeface="+mn-lt"/>
                <a:ea typeface="+mn-ea"/>
                <a:cs typeface="+mn-cs"/>
              </a:rPr>
              <a:t>Local fishing community in Bangka </a:t>
            </a:r>
            <a:r>
              <a:rPr lang="en-GB" sz="2400" kern="1200" dirty="0">
                <a:solidFill>
                  <a:schemeClr val="tx1"/>
                </a:solidFill>
                <a:effectLst/>
                <a:latin typeface="+mn-lt"/>
                <a:ea typeface="+mn-ea"/>
                <a:cs typeface="+mn-cs"/>
              </a:rPr>
              <a:t>; </a:t>
            </a:r>
            <a:r>
              <a:rPr lang="en-US" sz="2400" kern="1200" dirty="0">
                <a:solidFill>
                  <a:schemeClr val="tx1"/>
                </a:solidFill>
                <a:effectLst/>
                <a:latin typeface="+mn-lt"/>
                <a:ea typeface="+mn-ea"/>
                <a:cs typeface="+mn-cs"/>
              </a:rPr>
              <a:t>Fishery product collector, trader and exporter</a:t>
            </a:r>
            <a:r>
              <a:rPr lang="en-GB" sz="2400" kern="1200" dirty="0">
                <a:solidFill>
                  <a:schemeClr val="tx1"/>
                </a:solidFill>
                <a:effectLst/>
                <a:latin typeface="+mn-lt"/>
                <a:ea typeface="+mn-ea"/>
                <a:cs typeface="+mn-cs"/>
              </a:rPr>
              <a:t> Marine &amp; </a:t>
            </a:r>
            <a:r>
              <a:rPr lang="en-US" sz="2400" kern="1200" dirty="0">
                <a:solidFill>
                  <a:schemeClr val="tx1"/>
                </a:solidFill>
                <a:effectLst/>
                <a:latin typeface="+mn-lt"/>
                <a:ea typeface="+mn-ea"/>
                <a:cs typeface="+mn-cs"/>
              </a:rPr>
              <a:t>Fishery Agency of Bangka Belitung Province</a:t>
            </a:r>
            <a:r>
              <a:rPr lang="en-GB" sz="2400" kern="1200" dirty="0">
                <a:solidFill>
                  <a:schemeClr val="tx1"/>
                </a:solidFill>
                <a:effectLst/>
                <a:latin typeface="+mn-lt"/>
                <a:ea typeface="+mn-ea"/>
                <a:cs typeface="+mn-cs"/>
              </a:rPr>
              <a:t>; </a:t>
            </a:r>
            <a:r>
              <a:rPr lang="en-US" sz="2400" kern="1200" dirty="0">
                <a:solidFill>
                  <a:schemeClr val="tx1"/>
                </a:solidFill>
                <a:effectLst/>
                <a:latin typeface="+mn-lt"/>
                <a:ea typeface="+mn-ea"/>
                <a:cs typeface="+mn-cs"/>
              </a:rPr>
              <a:t>Fishery Agency of Bangka District</a:t>
            </a:r>
            <a:r>
              <a:rPr lang="en-GB" sz="2400" kern="1200" dirty="0">
                <a:solidFill>
                  <a:schemeClr val="tx1"/>
                </a:solidFill>
                <a:effectLst/>
                <a:latin typeface="+mn-lt"/>
                <a:ea typeface="+mn-ea"/>
                <a:cs typeface="+mn-cs"/>
              </a:rPr>
              <a:t>; DG of Capture Fisheries; </a:t>
            </a:r>
            <a:r>
              <a:rPr lang="en-US" sz="2400" kern="1200" dirty="0">
                <a:solidFill>
                  <a:schemeClr val="tx1"/>
                </a:solidFill>
                <a:effectLst/>
                <a:latin typeface="+mn-lt"/>
                <a:ea typeface="+mn-ea"/>
                <a:cs typeface="+mn-cs"/>
              </a:rPr>
              <a:t>DG of Marine Spatial; University of Bangka Belitung; </a:t>
            </a:r>
          </a:p>
          <a:p>
            <a:pPr marL="342900" indent="-342900">
              <a:buFont typeface="Wingdings" panose="05000000000000000000" pitchFamily="2" charset="2"/>
              <a:buChar char="§"/>
            </a:pPr>
            <a:endParaRPr lang="id-ID" sz="2000" kern="1200" dirty="0">
              <a:solidFill>
                <a:schemeClr val="tx1"/>
              </a:solidFill>
              <a:effectLst/>
              <a:latin typeface="+mn-lt"/>
              <a:ea typeface="+mn-ea"/>
              <a:cs typeface="+mn-cs"/>
            </a:endParaRPr>
          </a:p>
          <a:p>
            <a:pPr marL="342900" indent="-342900">
              <a:buFont typeface="Wingdings" panose="05000000000000000000" pitchFamily="2" charset="2"/>
              <a:buChar char="§"/>
            </a:pPr>
            <a:endParaRPr lang="en-US" sz="2000" kern="1200" dirty="0">
              <a:solidFill>
                <a:schemeClr val="tx1"/>
              </a:solidFill>
              <a:effectLst/>
              <a:latin typeface="+mn-lt"/>
              <a:ea typeface="+mn-ea"/>
              <a:cs typeface="+mn-cs"/>
            </a:endParaRPr>
          </a:p>
        </p:txBody>
      </p:sp>
      <p:pic>
        <p:nvPicPr>
          <p:cNvPr id="15" name="Picture 14">
            <a:extLst>
              <a:ext uri="{FF2B5EF4-FFF2-40B4-BE49-F238E27FC236}">
                <a16:creationId xmlns:a16="http://schemas.microsoft.com/office/drawing/2014/main" xmlns="" id="{4ABB07BE-A71C-9220-B266-D6DCBBD7F860}"/>
              </a:ext>
            </a:extLst>
          </p:cNvPr>
          <p:cNvPicPr>
            <a:picLocks noChangeAspect="1"/>
          </p:cNvPicPr>
          <p:nvPr/>
        </p:nvPicPr>
        <p:blipFill rotWithShape="1">
          <a:blip r:embed="rId5">
            <a:extLst>
              <a:ext uri="{28A0092B-C50C-407E-A947-70E740481C1C}">
                <a14:useLocalDpi xmlns:a14="http://schemas.microsoft.com/office/drawing/2010/main" val="0"/>
              </a:ext>
            </a:extLst>
          </a:blip>
          <a:srcRect l="823" r="25305"/>
          <a:stretch/>
        </p:blipFill>
        <p:spPr>
          <a:xfrm flipH="1">
            <a:off x="4937095" y="5380535"/>
            <a:ext cx="2272776" cy="1730604"/>
          </a:xfrm>
          <a:prstGeom prst="rect">
            <a:avLst/>
          </a:prstGeom>
        </p:spPr>
      </p:pic>
      <p:pic>
        <p:nvPicPr>
          <p:cNvPr id="16" name="Picture 15">
            <a:extLst>
              <a:ext uri="{FF2B5EF4-FFF2-40B4-BE49-F238E27FC236}">
                <a16:creationId xmlns:a16="http://schemas.microsoft.com/office/drawing/2014/main" xmlns="" id="{D7F27DD2-8E33-555F-6E70-E892139B8AF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4069962"/>
            <a:ext cx="4761358" cy="3363022"/>
          </a:xfrm>
          <a:prstGeom prst="rect">
            <a:avLst/>
          </a:prstGeom>
          <a:noFill/>
        </p:spPr>
      </p:pic>
    </p:spTree>
    <p:extLst>
      <p:ext uri="{BB962C8B-B14F-4D97-AF65-F5344CB8AC3E}">
        <p14:creationId xmlns:p14="http://schemas.microsoft.com/office/powerpoint/2010/main" val="2913024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7450E934-B54D-7850-994D-1E53A9E8DC14}"/>
              </a:ext>
            </a:extLst>
          </p:cNvPr>
          <p:cNvSpPr txBox="1">
            <a:spLocks/>
          </p:cNvSpPr>
          <p:nvPr/>
        </p:nvSpPr>
        <p:spPr>
          <a:xfrm>
            <a:off x="133268" y="134828"/>
            <a:ext cx="11520016" cy="386168"/>
          </a:xfrm>
          <a:prstGeom prst="rect">
            <a:avLst/>
          </a:prstGeom>
          <a:solidFill>
            <a:srgbClr val="BDEEFF"/>
          </a:solidFill>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prstClr val="black"/>
                </a:solidFill>
              </a:rPr>
              <a:t>Key Achievements</a:t>
            </a:r>
            <a:endParaRPr lang="en-US" b="1" dirty="0"/>
          </a:p>
        </p:txBody>
      </p:sp>
      <p:sp>
        <p:nvSpPr>
          <p:cNvPr id="8" name="Content Placeholder 6">
            <a:extLst>
              <a:ext uri="{FF2B5EF4-FFF2-40B4-BE49-F238E27FC236}">
                <a16:creationId xmlns:a16="http://schemas.microsoft.com/office/drawing/2014/main" xmlns="" id="{F942DA21-8723-E258-D855-584C34BAE196}"/>
              </a:ext>
            </a:extLst>
          </p:cNvPr>
          <p:cNvSpPr>
            <a:spLocks noGrp="1"/>
          </p:cNvSpPr>
          <p:nvPr>
            <p:ph idx="1"/>
          </p:nvPr>
        </p:nvSpPr>
        <p:spPr>
          <a:xfrm>
            <a:off x="1790822" y="903932"/>
            <a:ext cx="10604378" cy="6759884"/>
          </a:xfrm>
          <a:solidFill>
            <a:srgbClr val="BDEEFF"/>
          </a:solidFill>
        </p:spPr>
        <p:txBody>
          <a:bodyPr>
            <a:normAutofit/>
          </a:bodyPr>
          <a:lstStyle/>
          <a:p>
            <a:pPr marL="0" indent="0">
              <a:buNone/>
            </a:pPr>
            <a:r>
              <a:rPr lang="en-ID" sz="1800" dirty="0">
                <a:effectLst/>
                <a:latin typeface="Calibri" panose="020F0502020204030204" pitchFamily="34" charset="0"/>
                <a:ea typeface="Calibri" panose="020F0502020204030204" pitchFamily="34" charset="0"/>
                <a:cs typeface="Times New Roman" panose="02020603050405020304" pitchFamily="18" charset="0"/>
              </a:rPr>
              <a:t>.</a:t>
            </a:r>
            <a:endParaRPr lang="id-ID"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xmlns="" id="{EDE8335A-331C-E26D-D76E-4842AC1022DE}"/>
              </a:ext>
            </a:extLst>
          </p:cNvPr>
          <p:cNvSpPr txBox="1"/>
          <p:nvPr/>
        </p:nvSpPr>
        <p:spPr>
          <a:xfrm>
            <a:off x="3195274" y="442267"/>
            <a:ext cx="7861110" cy="461665"/>
          </a:xfrm>
          <a:prstGeom prst="rect">
            <a:avLst/>
          </a:prstGeom>
          <a:noFill/>
        </p:spPr>
        <p:txBody>
          <a:bodyPr wrap="square" rtlCol="0">
            <a:spAutoFit/>
          </a:bodyPr>
          <a:lstStyle/>
          <a:p>
            <a:r>
              <a:rPr lang="en-GB" sz="2400" b="1" u="sng" dirty="0"/>
              <a:t>Proposed Refugia for Squid (</a:t>
            </a:r>
            <a:r>
              <a:rPr lang="en-GB" sz="2400" b="1" i="1" u="sng" dirty="0" err="1"/>
              <a:t>Uroteuthis</a:t>
            </a:r>
            <a:r>
              <a:rPr lang="en-GB" sz="2400" b="1" i="1" u="sng" dirty="0"/>
              <a:t> chinensis</a:t>
            </a:r>
            <a:r>
              <a:rPr lang="en-GB" sz="2400" b="1" u="sng" dirty="0"/>
              <a:t>)</a:t>
            </a:r>
            <a:endParaRPr lang="id-ID" sz="2400" i="1" u="sng" dirty="0"/>
          </a:p>
        </p:txBody>
      </p:sp>
      <p:pic>
        <p:nvPicPr>
          <p:cNvPr id="10" name="Picture 8" descr="Photo of Fishes Near Coral Reef">
            <a:extLst>
              <a:ext uri="{FF2B5EF4-FFF2-40B4-BE49-F238E27FC236}">
                <a16:creationId xmlns:a16="http://schemas.microsoft.com/office/drawing/2014/main" xmlns="" id="{15E15B35-4D5B-B56E-E060-6FC8222A929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133268" y="673100"/>
            <a:ext cx="1748195" cy="6759884"/>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xmlns="" id="{BD58BF44-9A6F-9A47-E961-489BEBF4BC56}"/>
              </a:ext>
            </a:extLst>
          </p:cNvPr>
          <p:cNvSpPr txBox="1"/>
          <p:nvPr/>
        </p:nvSpPr>
        <p:spPr>
          <a:xfrm>
            <a:off x="4071938" y="1058676"/>
            <a:ext cx="8120062" cy="4760278"/>
          </a:xfrm>
          <a:prstGeom prst="rect">
            <a:avLst/>
          </a:prstGeom>
          <a:noFill/>
        </p:spPr>
        <p:txBody>
          <a:bodyPr wrap="square" rtlCol="0">
            <a:spAutoFit/>
          </a:bodyPr>
          <a:lstStyle/>
          <a:p>
            <a:pPr marL="342900" indent="-342900">
              <a:buFont typeface="Wingdings" panose="05000000000000000000" pitchFamily="2" charset="2"/>
              <a:buChar char="§"/>
            </a:pPr>
            <a:r>
              <a:rPr lang="en-GB" sz="2000" b="1" dirty="0"/>
              <a:t>Management Mechanism :</a:t>
            </a:r>
            <a:endParaRPr lang="en-US" sz="2000" dirty="0"/>
          </a:p>
          <a:p>
            <a:pPr marL="342900" lvl="0" indent="-342900" algn="just">
              <a:lnSpc>
                <a:spcPct val="115000"/>
              </a:lnSpc>
              <a:spcAft>
                <a:spcPts val="1000"/>
              </a:spcAft>
              <a:buFont typeface="+mj-lt"/>
              <a:buAutoNum type="alphaLcPeriod"/>
            </a:pPr>
            <a:r>
              <a:rPr lang="en-US" sz="2000" dirty="0">
                <a:effectLst/>
                <a:latin typeface="Calibri" panose="020F0502020204030204" pitchFamily="34" charset="0"/>
                <a:ea typeface="Calibri" panose="020F0502020204030204" pitchFamily="34" charset="0"/>
                <a:cs typeface="Times New Roman" panose="02020603050405020304" pitchFamily="18" charset="0"/>
              </a:rPr>
              <a:t>Broody squid fishing management through an open-closed fishing mechanism from April to June and October to November was implemented in the designated spawning area.  </a:t>
            </a:r>
            <a:endParaRPr lang="id-ID"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mj-lt"/>
              <a:buAutoNum type="alphaLcPeriod"/>
            </a:pPr>
            <a:r>
              <a:rPr lang="en-US" sz="2000" dirty="0">
                <a:effectLst/>
                <a:latin typeface="Calibri" panose="020F0502020204030204" pitchFamily="34" charset="0"/>
                <a:ea typeface="Calibri" panose="020F0502020204030204" pitchFamily="34" charset="0"/>
                <a:cs typeface="Times New Roman" panose="02020603050405020304" pitchFamily="18" charset="0"/>
              </a:rPr>
              <a:t>Regulate squid juvenile fishing by limiting operational lift net and squid juveniles fishing areas as well as prohibit the lift net operation in the designated nursery area.</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mj-lt"/>
              <a:buAutoNum type="alphaLcPeriod"/>
            </a:pPr>
            <a:r>
              <a:rPr lang="en-US" sz="2000" dirty="0">
                <a:effectLst/>
                <a:latin typeface="Calibri" panose="020F0502020204030204" pitchFamily="34" charset="0"/>
                <a:ea typeface="Calibri" panose="020F0502020204030204" pitchFamily="34" charset="0"/>
                <a:cs typeface="Times New Roman" panose="02020603050405020304" pitchFamily="18" charset="0"/>
              </a:rPr>
              <a:t>Conduct coastal habitat rehabilitation through physical (hard structure) and biological (mangrove planting) engineering to trap the sediment.  </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mj-lt"/>
              <a:buAutoNum type="alphaLcPeriod"/>
            </a:pPr>
            <a:r>
              <a:rPr lang="en-US" sz="2000" dirty="0">
                <a:effectLst/>
                <a:latin typeface="Calibri" panose="020F0502020204030204" pitchFamily="34" charset="0"/>
                <a:ea typeface="Calibri" panose="020F0502020204030204" pitchFamily="34" charset="0"/>
                <a:cs typeface="Times New Roman" panose="02020603050405020304" pitchFamily="18" charset="0"/>
              </a:rPr>
              <a:t>Encourage the establishment of policy regulations on the use of squid resources at the local level based on independent local wisdom.</a:t>
            </a:r>
            <a:endParaRPr lang="id-ID"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Wingdings" panose="05000000000000000000" pitchFamily="2" charset="2"/>
              <a:buChar char="§"/>
            </a:pPr>
            <a:endParaRPr lang="id-ID" sz="2000" kern="1200" dirty="0">
              <a:solidFill>
                <a:schemeClr val="tx1"/>
              </a:solidFill>
              <a:effectLst/>
              <a:latin typeface="+mn-lt"/>
              <a:ea typeface="+mn-ea"/>
              <a:cs typeface="+mn-cs"/>
            </a:endParaRPr>
          </a:p>
        </p:txBody>
      </p:sp>
      <p:pic>
        <p:nvPicPr>
          <p:cNvPr id="3" name="Picture 2">
            <a:extLst>
              <a:ext uri="{FF2B5EF4-FFF2-40B4-BE49-F238E27FC236}">
                <a16:creationId xmlns:a16="http://schemas.microsoft.com/office/drawing/2014/main" xmlns="" id="{9F99E087-B529-5F3B-2BEF-110B8E0917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58676"/>
            <a:ext cx="3922644" cy="2941983"/>
          </a:xfrm>
          <a:prstGeom prst="rect">
            <a:avLst/>
          </a:prstGeom>
        </p:spPr>
      </p:pic>
      <p:pic>
        <p:nvPicPr>
          <p:cNvPr id="4" name="Picture 3">
            <a:extLst>
              <a:ext uri="{FF2B5EF4-FFF2-40B4-BE49-F238E27FC236}">
                <a16:creationId xmlns:a16="http://schemas.microsoft.com/office/drawing/2014/main" xmlns="" id="{3A491919-CAB2-7DB3-6DDE-55758C55E568}"/>
              </a:ext>
            </a:extLst>
          </p:cNvPr>
          <p:cNvPicPr>
            <a:picLocks noChangeAspect="1"/>
          </p:cNvPicPr>
          <p:nvPr/>
        </p:nvPicPr>
        <p:blipFill rotWithShape="1">
          <a:blip r:embed="rId5">
            <a:extLst>
              <a:ext uri="{28A0092B-C50C-407E-A947-70E740481C1C}">
                <a14:useLocalDpi xmlns:a14="http://schemas.microsoft.com/office/drawing/2010/main" val="0"/>
              </a:ext>
            </a:extLst>
          </a:blip>
          <a:srcRect t="7034"/>
          <a:stretch/>
        </p:blipFill>
        <p:spPr>
          <a:xfrm>
            <a:off x="133268" y="4072096"/>
            <a:ext cx="3934131" cy="2743041"/>
          </a:xfrm>
          <a:prstGeom prst="rect">
            <a:avLst/>
          </a:prstGeom>
        </p:spPr>
      </p:pic>
    </p:spTree>
    <p:extLst>
      <p:ext uri="{BB962C8B-B14F-4D97-AF65-F5344CB8AC3E}">
        <p14:creationId xmlns:p14="http://schemas.microsoft.com/office/powerpoint/2010/main" val="269458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1847597" y="0"/>
            <a:ext cx="9571602" cy="798657"/>
          </a:xfrm>
          <a:solidFill>
            <a:srgbClr val="BDEEFF"/>
          </a:solidFill>
        </p:spPr>
        <p:txBody>
          <a:bodyPr/>
          <a:lstStyle/>
          <a:p>
            <a:r>
              <a:rPr lang="en-US" sz="3200" b="1" dirty="0">
                <a:solidFill>
                  <a:prstClr val="black"/>
                </a:solidFill>
              </a:rPr>
              <a:t>Issues and Challenges</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1985987" y="967564"/>
            <a:ext cx="9826785" cy="5677785"/>
          </a:xfrm>
          <a:solidFill>
            <a:srgbClr val="BDEEFF"/>
          </a:solidFill>
        </p:spPr>
        <p:txBody>
          <a:bodyPr/>
          <a:lstStyle/>
          <a:p>
            <a:pPr>
              <a:buFont typeface="Wingdings" panose="05000000000000000000" pitchFamily="2" charset="2"/>
              <a:buChar char="§"/>
            </a:pPr>
            <a:r>
              <a:rPr lang="en-GB" dirty="0"/>
              <a:t>Limited information on critical habitat linkage for fish stock</a:t>
            </a:r>
            <a:endParaRPr lang="en-US" dirty="0"/>
          </a:p>
          <a:p>
            <a:pPr>
              <a:buFont typeface="Wingdings" panose="05000000000000000000" pitchFamily="2" charset="2"/>
              <a:buChar char="§"/>
            </a:pPr>
            <a:r>
              <a:rPr lang="en-GB" dirty="0"/>
              <a:t>Lack of understanding of the fisheries refugia concept;</a:t>
            </a:r>
          </a:p>
          <a:p>
            <a:pPr>
              <a:buFont typeface="Wingdings" panose="05000000000000000000" pitchFamily="2" charset="2"/>
              <a:buChar char="§"/>
            </a:pPr>
            <a:r>
              <a:rPr lang="en-GB" dirty="0"/>
              <a:t>Community perception and acceptance;</a:t>
            </a:r>
          </a:p>
          <a:p>
            <a:pPr>
              <a:buFont typeface="Wingdings" panose="05000000000000000000" pitchFamily="2" charset="2"/>
              <a:buChar char="§"/>
            </a:pPr>
            <a:r>
              <a:rPr lang="id-ID" dirty="0"/>
              <a:t>The COVID-19 pandemic </a:t>
            </a:r>
            <a:r>
              <a:rPr lang="en-GB" dirty="0"/>
              <a:t> </a:t>
            </a:r>
          </a:p>
          <a:p>
            <a:pPr>
              <a:buFont typeface="Wingdings" panose="05000000000000000000" pitchFamily="2" charset="2"/>
              <a:buChar char="§"/>
            </a:pPr>
            <a:r>
              <a:rPr lang="en-GB" dirty="0"/>
              <a:t>Changes in the structure and leader of the institution/agency implemented the project</a:t>
            </a:r>
          </a:p>
          <a:p>
            <a:pPr>
              <a:buFont typeface="Wingdings" panose="05000000000000000000" pitchFamily="2" charset="2"/>
              <a:buChar char="§"/>
            </a:pPr>
            <a:endParaRPr lang="en-GB" dirty="0"/>
          </a:p>
          <a:p>
            <a:pPr>
              <a:buFont typeface="Wingdings" panose="05000000000000000000" pitchFamily="2" charset="2"/>
              <a:buChar char="§"/>
            </a:pPr>
            <a:endParaRPr lang="en-GB" dirty="0"/>
          </a:p>
          <a:p>
            <a:pPr>
              <a:buFont typeface="Wingdings" panose="05000000000000000000" pitchFamily="2" charset="2"/>
              <a:buChar char="§"/>
            </a:pPr>
            <a:endParaRPr lang="en-GB"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marL="0" indent="0">
              <a:buNone/>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99402" y="0"/>
            <a:ext cx="1748195" cy="6759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90952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rgbClr val="BDEEFF"/>
          </a:solidFill>
        </p:spPr>
        <p:txBody>
          <a:bodyPr/>
          <a:lstStyle/>
          <a:p>
            <a:r>
              <a:rPr lang="en-US" sz="3200" b="1" dirty="0">
                <a:solidFill>
                  <a:prstClr val="black"/>
                </a:solidFill>
              </a:rPr>
              <a:t>Recommendations </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rgbClr val="BDEEFF"/>
          </a:solidFill>
        </p:spPr>
        <p:txBody>
          <a:bodyPr/>
          <a:lstStyle/>
          <a:p>
            <a:pPr marL="0" indent="0">
              <a:buNone/>
            </a:pPr>
            <a:r>
              <a:rPr lang="en-US" dirty="0"/>
              <a:t>.</a:t>
            </a:r>
          </a:p>
          <a:p>
            <a:pPr>
              <a:buFont typeface="Wingdings" panose="05000000000000000000" pitchFamily="2" charset="2"/>
              <a:buChar char="§"/>
            </a:pPr>
            <a:r>
              <a:rPr lang="en-GB" dirty="0"/>
              <a:t>Coastal habitat and fisheries management integration: joint activities on policy &amp; legal aspects review and management plans;</a:t>
            </a:r>
          </a:p>
          <a:p>
            <a:pPr>
              <a:buFont typeface="Wingdings" panose="05000000000000000000" pitchFamily="2" charset="2"/>
              <a:buChar char="§"/>
            </a:pPr>
            <a:r>
              <a:rPr lang="en-GB" dirty="0"/>
              <a:t>Sharing information on identified root causes of the problems and priorities for intervention;</a:t>
            </a:r>
          </a:p>
          <a:p>
            <a:pPr>
              <a:buFont typeface="Wingdings" panose="05000000000000000000" pitchFamily="2" charset="2"/>
              <a:buChar char="§"/>
            </a:pPr>
            <a:r>
              <a:rPr lang="en-GB" dirty="0"/>
              <a:t>Join activities on rehabilitation and enhancement of </a:t>
            </a:r>
            <a:r>
              <a:rPr lang="en-GB"/>
              <a:t>critical habitats </a:t>
            </a:r>
            <a:r>
              <a:rPr lang="en-GB" dirty="0"/>
              <a:t>in the refugia site.</a:t>
            </a:r>
          </a:p>
          <a:p>
            <a:pPr marL="0" indent="0">
              <a:buNone/>
            </a:pPr>
            <a:endParaRPr lang="en-GB"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708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13FE390-7D75-0573-2D1F-ABC26B227BA3}"/>
              </a:ext>
            </a:extLst>
          </p:cNvPr>
          <p:cNvSpPr>
            <a:spLocks noGrp="1"/>
          </p:cNvSpPr>
          <p:nvPr>
            <p:ph type="title"/>
          </p:nvPr>
        </p:nvSpPr>
        <p:spPr/>
        <p:txBody>
          <a:bodyPr/>
          <a:lstStyle/>
          <a:p>
            <a:endParaRPr lang="id-ID"/>
          </a:p>
        </p:txBody>
      </p:sp>
      <p:sp>
        <p:nvSpPr>
          <p:cNvPr id="7" name="Content Placeholder 6">
            <a:extLst>
              <a:ext uri="{FF2B5EF4-FFF2-40B4-BE49-F238E27FC236}">
                <a16:creationId xmlns:a16="http://schemas.microsoft.com/office/drawing/2014/main" xmlns="" id="{D6CCFEB6-A257-2A2F-9D0C-FDC1C49452FF}"/>
              </a:ext>
            </a:extLst>
          </p:cNvPr>
          <p:cNvSpPr>
            <a:spLocks noGrp="1"/>
          </p:cNvSpPr>
          <p:nvPr>
            <p:ph idx="1"/>
          </p:nvPr>
        </p:nvSpPr>
        <p:spPr>
          <a:xfrm>
            <a:off x="1" y="100360"/>
            <a:ext cx="12192000" cy="6991815"/>
          </a:xfrm>
          <a:blipFill>
            <a:blip r:embed="rId2"/>
            <a:stretch>
              <a:fillRect/>
            </a:stretch>
          </a:blipFill>
        </p:spPr>
        <p:txBody>
          <a:bodyPr/>
          <a:lstStyle/>
          <a:p>
            <a:endParaRPr lang="id-ID" dirty="0"/>
          </a:p>
        </p:txBody>
      </p:sp>
      <p:sp>
        <p:nvSpPr>
          <p:cNvPr id="8" name="Rectangle 7">
            <a:extLst>
              <a:ext uri="{FF2B5EF4-FFF2-40B4-BE49-F238E27FC236}">
                <a16:creationId xmlns:a16="http://schemas.microsoft.com/office/drawing/2014/main" xmlns="" id="{E52344C9-CEE7-3D45-B0F4-D6F5B3C9F7DB}"/>
              </a:ext>
            </a:extLst>
          </p:cNvPr>
          <p:cNvSpPr/>
          <p:nvPr/>
        </p:nvSpPr>
        <p:spPr>
          <a:xfrm>
            <a:off x="4362259" y="2967335"/>
            <a:ext cx="3467488" cy="1107996"/>
          </a:xfrm>
          <a:prstGeom prst="rect">
            <a:avLst/>
          </a:prstGeom>
          <a:noFill/>
        </p:spPr>
        <p:txBody>
          <a:bodyPr wrap="none" lIns="91440" tIns="45720" rIns="91440" bIns="45720">
            <a:spAutoFit/>
          </a:bodyPr>
          <a:lstStyle/>
          <a:p>
            <a:pPr algn="ctr"/>
            <a:r>
              <a:rPr lang="en-US" sz="6600" b="0" cap="none" spc="0" dirty="0">
                <a:ln w="0"/>
                <a:solidFill>
                  <a:schemeClr val="tx1"/>
                </a:solidFill>
                <a:effectLst>
                  <a:outerShdw blurRad="38100" dist="19050" dir="2700000" algn="tl" rotWithShape="0">
                    <a:schemeClr val="dk1">
                      <a:alpha val="40000"/>
                    </a:schemeClr>
                  </a:outerShdw>
                </a:effectLst>
              </a:rPr>
              <a:t>Thank</a:t>
            </a:r>
            <a:r>
              <a:rPr lang="en-US" sz="5400" b="0" cap="none" spc="0" dirty="0">
                <a:ln w="0"/>
                <a:solidFill>
                  <a:schemeClr val="tx1"/>
                </a:solidFill>
                <a:effectLst>
                  <a:outerShdw blurRad="38100" dist="19050" dir="2700000" algn="tl" rotWithShape="0">
                    <a:schemeClr val="dk1">
                      <a:alpha val="40000"/>
                    </a:schemeClr>
                  </a:outerShdw>
                </a:effectLst>
              </a:rPr>
              <a:t> you</a:t>
            </a:r>
          </a:p>
        </p:txBody>
      </p:sp>
    </p:spTree>
    <p:extLst>
      <p:ext uri="{BB962C8B-B14F-4D97-AF65-F5344CB8AC3E}">
        <p14:creationId xmlns:p14="http://schemas.microsoft.com/office/powerpoint/2010/main" val="2222779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rgbClr val="BDEEFF"/>
          </a:solidFill>
        </p:spPr>
        <p:txBody>
          <a:bodyPr/>
          <a:lstStyle/>
          <a:p>
            <a:r>
              <a:rPr lang="en-US" sz="3200" b="1" dirty="0">
                <a:solidFill>
                  <a:prstClr val="black"/>
                </a:solidFill>
              </a:rPr>
              <a:t>Presentation Outline</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rgbClr val="BDEEFF"/>
          </a:solidFill>
        </p:spPr>
        <p:txBody>
          <a:bodyPr>
            <a:normAutofit/>
          </a:bodyPr>
          <a:lstStyle/>
          <a:p>
            <a:pPr marL="0" indent="0">
              <a:buNone/>
            </a:pPr>
            <a:r>
              <a:rPr lang="en-US" dirty="0"/>
              <a:t>Introduction</a:t>
            </a:r>
          </a:p>
          <a:p>
            <a:pPr marL="0" indent="0">
              <a:buNone/>
            </a:pPr>
            <a:r>
              <a:rPr lang="en-US" dirty="0"/>
              <a:t>Key Achievements</a:t>
            </a:r>
          </a:p>
          <a:p>
            <a:pPr marL="0" indent="0">
              <a:buNone/>
            </a:pPr>
            <a:r>
              <a:rPr lang="en-US" dirty="0"/>
              <a:t>Issues and Challenges</a:t>
            </a:r>
          </a:p>
          <a:p>
            <a:pPr marL="0" indent="0">
              <a:buNone/>
            </a:pPr>
            <a:r>
              <a:rPr lang="en-US" dirty="0"/>
              <a:t>Recommendations</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9572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336864" y="280065"/>
            <a:ext cx="9285434" cy="798657"/>
          </a:xfrm>
          <a:solidFill>
            <a:srgbClr val="BDEEFF"/>
          </a:solidFill>
        </p:spPr>
        <p:txBody>
          <a:bodyPr/>
          <a:lstStyle/>
          <a:p>
            <a:r>
              <a:rPr lang="en-US" sz="3200" b="1" dirty="0">
                <a:solidFill>
                  <a:prstClr val="black"/>
                </a:solidFill>
                <a:effectLst>
                  <a:outerShdw blurRad="38100" dist="38100" dir="2700000" algn="tl">
                    <a:srgbClr val="000000">
                      <a:alpha val="43137"/>
                    </a:srgbClr>
                  </a:outerShdw>
                </a:effectLst>
              </a:rPr>
              <a:t>Introduction</a:t>
            </a:r>
            <a:endParaRPr lang="en-US" b="1" dirty="0">
              <a:effectLst>
                <a:outerShdw blurRad="38100" dist="38100" dir="2700000" algn="tl">
                  <a:srgbClr val="000000">
                    <a:alpha val="43137"/>
                  </a:srgbClr>
                </a:outerShdw>
              </a:effectLst>
            </a:endParaRPr>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336864" y="1112805"/>
            <a:ext cx="9285434" cy="5285345"/>
          </a:xfrm>
          <a:solidFill>
            <a:srgbClr val="BDEEFF"/>
          </a:solidFill>
        </p:spPr>
        <p:txBody>
          <a:bodyPr>
            <a:normAutofit/>
          </a:bodyPr>
          <a:lstStyle/>
          <a:p>
            <a:pPr marL="0" indent="0">
              <a:buNone/>
            </a:pPr>
            <a:r>
              <a:rPr lang="en-GB" sz="2400" b="1" u="sng" dirty="0">
                <a:effectLst>
                  <a:outerShdw blurRad="38100" dist="38100" dir="2700000" algn="tl">
                    <a:srgbClr val="000000">
                      <a:alpha val="43137"/>
                    </a:srgbClr>
                  </a:outerShdw>
                </a:effectLst>
                <a:latin typeface="+mj-lt"/>
              </a:rPr>
              <a:t>Background </a:t>
            </a:r>
          </a:p>
          <a:p>
            <a:pPr>
              <a:lnSpc>
                <a:spcPct val="100000"/>
              </a:lnSpc>
              <a:spcBef>
                <a:spcPts val="0"/>
              </a:spcBef>
              <a:buFont typeface="Wingdings" panose="05000000000000000000" pitchFamily="2" charset="2"/>
              <a:buChar char="§"/>
            </a:pPr>
            <a:r>
              <a:rPr lang="en-GB" sz="2400" dirty="0"/>
              <a:t>The South China Sea: support fisheries in Southeast Asian Countries</a:t>
            </a:r>
          </a:p>
          <a:p>
            <a:pPr>
              <a:lnSpc>
                <a:spcPct val="100000"/>
              </a:lnSpc>
              <a:spcBef>
                <a:spcPts val="0"/>
              </a:spcBef>
              <a:buFont typeface="Wingdings" panose="05000000000000000000" pitchFamily="2" charset="2"/>
              <a:buChar char="§"/>
            </a:pPr>
            <a:r>
              <a:rPr lang="en-GB" sz="2400" dirty="0"/>
              <a:t>Intense fishing pressures</a:t>
            </a:r>
          </a:p>
          <a:p>
            <a:pPr>
              <a:lnSpc>
                <a:spcPct val="100000"/>
              </a:lnSpc>
              <a:spcBef>
                <a:spcPts val="0"/>
              </a:spcBef>
              <a:buFont typeface="Wingdings" panose="05000000000000000000" pitchFamily="2" charset="2"/>
              <a:buChar char="§"/>
            </a:pPr>
            <a:r>
              <a:rPr lang="en-GB" sz="2400" dirty="0"/>
              <a:t>Unsustainable fishing methods </a:t>
            </a:r>
          </a:p>
          <a:p>
            <a:pPr>
              <a:lnSpc>
                <a:spcPct val="100000"/>
              </a:lnSpc>
              <a:spcBef>
                <a:spcPts val="0"/>
              </a:spcBef>
              <a:buFont typeface="Wingdings" panose="05000000000000000000" pitchFamily="2" charset="2"/>
              <a:buChar char="§"/>
            </a:pPr>
            <a:r>
              <a:rPr lang="en-GB" sz="2400" dirty="0"/>
              <a:t>Declining  critical habitats for the life cycles of most aquatic species </a:t>
            </a:r>
          </a:p>
          <a:p>
            <a:pPr>
              <a:lnSpc>
                <a:spcPct val="100000"/>
              </a:lnSpc>
              <a:spcBef>
                <a:spcPts val="0"/>
              </a:spcBef>
              <a:buFont typeface="Wingdings" panose="05000000000000000000" pitchFamily="2" charset="2"/>
              <a:buChar char="§"/>
            </a:pPr>
            <a:endParaRPr lang="en-GB" sz="2400" dirty="0"/>
          </a:p>
          <a:p>
            <a:pPr marL="0" indent="0">
              <a:lnSpc>
                <a:spcPct val="100000"/>
              </a:lnSpc>
              <a:spcBef>
                <a:spcPts val="0"/>
              </a:spcBef>
              <a:buNone/>
            </a:pPr>
            <a:r>
              <a:rPr lang="en-US" sz="2400" u="sng" dirty="0">
                <a:effectLst>
                  <a:outerShdw blurRad="38100" dist="38100" dir="2700000" algn="tl">
                    <a:srgbClr val="000000">
                      <a:alpha val="43137"/>
                    </a:srgbClr>
                  </a:outerShdw>
                </a:effectLst>
              </a:rPr>
              <a:t>Objective: </a:t>
            </a:r>
            <a:r>
              <a:rPr lang="en-GB" sz="2400" dirty="0"/>
              <a:t>‘to operate and expand the network of fisheries refugia in the South China Sea and the Gulf of Thailand for the improved management of fisheries and critical marine habitats linkages in order to achieve the medium and longer-term goals of the fisheries component of the Strategic Action Programme for the South China Sea.</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280065"/>
            <a:ext cx="1748195" cy="6118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34339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rgbClr val="BDEEFF"/>
          </a:solidFill>
        </p:spPr>
        <p:txBody>
          <a:bodyPr/>
          <a:lstStyle/>
          <a:p>
            <a:r>
              <a:rPr lang="en-US" sz="3200" b="1" dirty="0">
                <a:solidFill>
                  <a:prstClr val="black"/>
                </a:solidFill>
              </a:rPr>
              <a:t>Introduction</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rgbClr val="BDEEFF"/>
          </a:solidFill>
        </p:spPr>
        <p:txBody>
          <a:bodyPr/>
          <a:lstStyle/>
          <a:p>
            <a:pPr marL="0" indent="0">
              <a:buNone/>
            </a:pPr>
            <a:r>
              <a:rPr lang="en-GB" dirty="0"/>
              <a:t>SAP targets: </a:t>
            </a:r>
          </a:p>
          <a:p>
            <a:pPr>
              <a:buFont typeface="Wingdings" panose="05000000000000000000" pitchFamily="2" charset="2"/>
              <a:buChar char="§"/>
              <a:tabLst>
                <a:tab pos="446088" algn="l"/>
              </a:tabLst>
            </a:pPr>
            <a:r>
              <a:rPr lang="en-GB" dirty="0"/>
              <a:t>build the resilience of Southeast Asian fisheries to the effects of high and increasing levels of fishing effort; </a:t>
            </a:r>
          </a:p>
          <a:p>
            <a:pPr>
              <a:buFont typeface="Wingdings" panose="05000000000000000000" pitchFamily="2" charset="2"/>
              <a:buChar char="§"/>
              <a:tabLst>
                <a:tab pos="446088" algn="l"/>
              </a:tabLst>
            </a:pPr>
            <a:r>
              <a:rPr lang="en-GB" dirty="0"/>
              <a:t>improve the understanding among stakeholders, of the ecosystem and fishery linkages as a basis for integrated fisheries and ecosystem/habitat management; </a:t>
            </a:r>
          </a:p>
          <a:p>
            <a:pPr>
              <a:buFont typeface="Wingdings" panose="05000000000000000000" pitchFamily="2" charset="2"/>
              <a:buChar char="§"/>
              <a:tabLst>
                <a:tab pos="0" algn="l"/>
              </a:tabLst>
            </a:pPr>
            <a:r>
              <a:rPr lang="en-GB" dirty="0"/>
              <a:t>build the capacity of fisheries departments/ministries to engage in meaningful dialogue with the environment sector regarding the improvement of fisheries and management of interactions between fisheries and critical marine habitats</a:t>
            </a: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426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326231" y="-27851"/>
            <a:ext cx="9285434" cy="798657"/>
          </a:xfrm>
          <a:solidFill>
            <a:srgbClr val="BDEEFF"/>
          </a:solidFill>
        </p:spPr>
        <p:txBody>
          <a:bodyPr/>
          <a:lstStyle/>
          <a:p>
            <a:r>
              <a:rPr lang="en-US" sz="3200" b="1" dirty="0">
                <a:solidFill>
                  <a:prstClr val="black"/>
                </a:solidFill>
              </a:rPr>
              <a:t>Introduction</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3" y="963949"/>
            <a:ext cx="4240150" cy="407651"/>
          </a:xfrm>
          <a:prstGeom prst="flowChartProcess">
            <a:avLst/>
          </a:prstGeom>
          <a:solidFill>
            <a:srgbClr val="BDEEFF"/>
          </a:solidFill>
        </p:spPr>
        <p:txBody>
          <a:bodyPr>
            <a:normAutofit fontScale="92500" lnSpcReduction="20000"/>
          </a:bodyPr>
          <a:lstStyle/>
          <a:p>
            <a:pPr marL="0" indent="0">
              <a:buNone/>
            </a:pPr>
            <a:r>
              <a:rPr lang="en-US" dirty="0"/>
              <a:t>Project sites in Indonesia; </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492806" y="371478"/>
            <a:ext cx="1748195" cy="5837934"/>
          </a:xfrm>
          <a:prstGeom prst="rect">
            <a:avLst/>
          </a:prstGeom>
          <a:noFill/>
          <a:extLst>
            <a:ext uri="{909E8E84-426E-40DD-AFC4-6F175D3DCCD1}">
              <a14:hiddenFill xmlns:a14="http://schemas.microsoft.com/office/drawing/2010/main">
                <a:solidFill>
                  <a:srgbClr val="FFFFFF"/>
                </a:solidFill>
              </a14:hiddenFill>
            </a:ext>
          </a:extLst>
        </p:spPr>
      </p:pic>
      <p:pic>
        <p:nvPicPr>
          <p:cNvPr id="2" name="Content Placeholder 3">
            <a:extLst>
              <a:ext uri="{FF2B5EF4-FFF2-40B4-BE49-F238E27FC236}">
                <a16:creationId xmlns:a16="http://schemas.microsoft.com/office/drawing/2014/main" xmlns="" id="{3B5FA2CD-8527-2946-D242-41F0D70576D7}"/>
              </a:ext>
            </a:extLst>
          </p:cNvPr>
          <p:cNvPicPr>
            <a:picLocks noChangeAspect="1"/>
          </p:cNvPicPr>
          <p:nvPr/>
        </p:nvPicPr>
        <p:blipFill>
          <a:blip r:embed="rId4"/>
          <a:stretch>
            <a:fillRect/>
          </a:stretch>
        </p:blipFill>
        <p:spPr>
          <a:xfrm>
            <a:off x="2538882" y="1267758"/>
            <a:ext cx="7129464" cy="5492126"/>
          </a:xfrm>
          <a:prstGeom prst="rect">
            <a:avLst/>
          </a:prstGeom>
        </p:spPr>
      </p:pic>
    </p:spTree>
    <p:extLst>
      <p:ext uri="{BB962C8B-B14F-4D97-AF65-F5344CB8AC3E}">
        <p14:creationId xmlns:p14="http://schemas.microsoft.com/office/powerpoint/2010/main" val="444066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1594884" y="78047"/>
            <a:ext cx="10597116" cy="421684"/>
          </a:xfrm>
          <a:solidFill>
            <a:srgbClr val="BDEEFF"/>
          </a:solidFill>
        </p:spPr>
        <p:txBody>
          <a:bodyPr>
            <a:normAutofit fontScale="90000"/>
          </a:bodyPr>
          <a:lstStyle/>
          <a:p>
            <a:r>
              <a:rPr lang="en-US" sz="3200" b="1" dirty="0">
                <a:solidFill>
                  <a:prstClr val="black"/>
                </a:solidFill>
              </a:rPr>
              <a:t>Introduction</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1748195" y="622654"/>
            <a:ext cx="10453489" cy="6048518"/>
          </a:xfrm>
          <a:solidFill>
            <a:srgbClr val="BDEEFF"/>
          </a:solidFill>
        </p:spPr>
        <p:txBody>
          <a:bodyPr/>
          <a:lstStyle/>
          <a:p>
            <a:pPr marL="0" indent="0">
              <a:buNone/>
            </a:pPr>
            <a:r>
              <a:rPr lang="en-US" dirty="0"/>
              <a:t>National structures</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0" y="371477"/>
            <a:ext cx="1748195" cy="6284503"/>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a:extLst>
              <a:ext uri="{FF2B5EF4-FFF2-40B4-BE49-F238E27FC236}">
                <a16:creationId xmlns:a16="http://schemas.microsoft.com/office/drawing/2014/main" xmlns="" id="{12CB5AF8-B602-07FF-2FC1-C250F24603C9}"/>
              </a:ext>
            </a:extLst>
          </p:cNvPr>
          <p:cNvSpPr/>
          <p:nvPr/>
        </p:nvSpPr>
        <p:spPr>
          <a:xfrm>
            <a:off x="7072849" y="-43515"/>
            <a:ext cx="2141654" cy="1086491"/>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1200">
                <a:effectLst/>
                <a:latin typeface="Arial Narrow" panose="020B0606020202030204" pitchFamily="34" charset="0"/>
                <a:ea typeface="Calibri" panose="020F0502020204030204" pitchFamily="34" charset="0"/>
                <a:cs typeface="Times New Roman" panose="02020603050405020304" pitchFamily="18" charset="0"/>
              </a:rPr>
              <a:t>Agency for Marine Fisheries Research and Human Resources (AMFRHR)-Ministry of Marine and Fisheries Affair (MMAF)</a:t>
            </a:r>
            <a:endParaRPr lang="id-ID" sz="1100">
              <a:effectLst/>
              <a:ea typeface="Calibri" panose="020F0502020204030204" pitchFamily="34" charset="0"/>
              <a:cs typeface="Times New Roman" panose="02020603050405020304" pitchFamily="18" charset="0"/>
            </a:endParaRPr>
          </a:p>
          <a:p>
            <a:pPr algn="ctr"/>
            <a:r>
              <a:rPr lang="en-US" sz="1200" b="1">
                <a:effectLst/>
                <a:latin typeface="Arial Narrow" panose="020B0606020202030204" pitchFamily="34" charset="0"/>
                <a:ea typeface="Calibri" panose="020F0502020204030204" pitchFamily="34" charset="0"/>
                <a:cs typeface="Times New Roman" panose="02020603050405020304" pitchFamily="18" charset="0"/>
              </a:rPr>
              <a:t>(National Lead Agency</a:t>
            </a:r>
            <a:r>
              <a:rPr lang="en-US" sz="1100" b="1">
                <a:effectLst/>
                <a:latin typeface="Arial Narrow" panose="020B0606020202030204" pitchFamily="34" charset="0"/>
                <a:ea typeface="Calibri" panose="020F0502020204030204" pitchFamily="34" charset="0"/>
                <a:cs typeface="Times New Roman" panose="02020603050405020304" pitchFamily="18" charset="0"/>
              </a:rPr>
              <a:t>)</a:t>
            </a:r>
            <a:endParaRPr lang="id-ID" sz="1100">
              <a:effectLst/>
              <a:ea typeface="Calibri" panose="020F0502020204030204" pitchFamily="34" charset="0"/>
              <a:cs typeface="Times New Roman" panose="02020603050405020304" pitchFamily="18" charset="0"/>
            </a:endParaRPr>
          </a:p>
        </p:txBody>
      </p:sp>
      <p:sp>
        <p:nvSpPr>
          <p:cNvPr id="19" name="Rectangle 18">
            <a:extLst>
              <a:ext uri="{FF2B5EF4-FFF2-40B4-BE49-F238E27FC236}">
                <a16:creationId xmlns:a16="http://schemas.microsoft.com/office/drawing/2014/main" xmlns="" id="{2F4DE872-2D62-6865-3BDF-7AADEC2CB520}"/>
              </a:ext>
            </a:extLst>
          </p:cNvPr>
          <p:cNvSpPr/>
          <p:nvPr/>
        </p:nvSpPr>
        <p:spPr>
          <a:xfrm>
            <a:off x="5073697" y="1580957"/>
            <a:ext cx="1885466" cy="198425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1200" b="1" dirty="0">
                <a:effectLst/>
                <a:latin typeface="Arial Narrow" panose="020B0606020202030204" pitchFamily="34" charset="0"/>
                <a:ea typeface="Calibri" panose="020F0502020204030204" pitchFamily="34" charset="0"/>
                <a:cs typeface="Times New Roman" panose="02020603050405020304" pitchFamily="18" charset="0"/>
              </a:rPr>
              <a:t>National Fisheries Refugia Committee (NFRC)</a:t>
            </a:r>
            <a:endParaRPr lang="id-ID" sz="1100" dirty="0">
              <a:effectLst/>
              <a:ea typeface="Calibri" panose="020F0502020204030204" pitchFamily="34" charset="0"/>
              <a:cs typeface="Times New Roman" panose="02020603050405020304" pitchFamily="18" charset="0"/>
            </a:endParaRPr>
          </a:p>
          <a:p>
            <a:r>
              <a:rPr lang="en-US" sz="1200" b="1" dirty="0">
                <a:effectLst/>
                <a:latin typeface="Arial Narrow" panose="020B0606020202030204" pitchFamily="34" charset="0"/>
                <a:ea typeface="Calibri" panose="020F0502020204030204" pitchFamily="34" charset="0"/>
                <a:cs typeface="Times New Roman" panose="02020603050405020304" pitchFamily="18" charset="0"/>
              </a:rPr>
              <a:t> </a:t>
            </a:r>
            <a:endParaRPr lang="id-ID" sz="1100" dirty="0">
              <a:effectLst/>
              <a:ea typeface="Calibri" panose="020F0502020204030204" pitchFamily="34" charset="0"/>
              <a:cs typeface="Times New Roman" panose="02020603050405020304" pitchFamily="18" charset="0"/>
            </a:endParaRPr>
          </a:p>
          <a:p>
            <a:r>
              <a:rPr lang="en-US" sz="1200" dirty="0">
                <a:effectLst/>
                <a:latin typeface="Arial Narrow" panose="020B0606020202030204" pitchFamily="34" charset="0"/>
                <a:ea typeface="Calibri" panose="020F0502020204030204" pitchFamily="34" charset="0"/>
                <a:cs typeface="Times New Roman" panose="02020603050405020304" pitchFamily="18" charset="0"/>
              </a:rPr>
              <a:t>Chair : Secretary of AMFRHR</a:t>
            </a:r>
            <a:endParaRPr lang="id-ID" sz="1100" dirty="0">
              <a:effectLst/>
              <a:ea typeface="Calibri" panose="020F0502020204030204" pitchFamily="34" charset="0"/>
              <a:cs typeface="Times New Roman" panose="02020603050405020304" pitchFamily="18" charset="0"/>
            </a:endParaRPr>
          </a:p>
          <a:p>
            <a:r>
              <a:rPr lang="en-US" sz="1200" dirty="0">
                <a:effectLst/>
                <a:latin typeface="Arial Narrow" panose="020B0606020202030204" pitchFamily="34" charset="0"/>
                <a:ea typeface="Calibri" panose="020F0502020204030204" pitchFamily="34" charset="0"/>
                <a:cs typeface="Times New Roman" panose="02020603050405020304" pitchFamily="18" charset="0"/>
              </a:rPr>
              <a:t> </a:t>
            </a:r>
            <a:endParaRPr lang="id-ID" sz="1100" dirty="0">
              <a:effectLst/>
              <a:ea typeface="Calibri" panose="020F0502020204030204" pitchFamily="34" charset="0"/>
              <a:cs typeface="Times New Roman" panose="02020603050405020304" pitchFamily="18" charset="0"/>
            </a:endParaRPr>
          </a:p>
          <a:p>
            <a:r>
              <a:rPr lang="en-US" sz="1200" dirty="0">
                <a:effectLst/>
                <a:latin typeface="Arial Narrow" panose="020B0606020202030204" pitchFamily="34" charset="0"/>
                <a:ea typeface="Calibri" panose="020F0502020204030204" pitchFamily="34" charset="0"/>
                <a:cs typeface="Times New Roman" panose="02020603050405020304" pitchFamily="18" charset="0"/>
              </a:rPr>
              <a:t>Members : Leader of relevant Institutions </a:t>
            </a:r>
            <a:endParaRPr lang="id-ID" sz="1100" dirty="0">
              <a:effectLst/>
              <a:ea typeface="Calibri" panose="020F0502020204030204" pitchFamily="34" charset="0"/>
              <a:cs typeface="Times New Roman" panose="02020603050405020304" pitchFamily="18" charset="0"/>
            </a:endParaRPr>
          </a:p>
        </p:txBody>
      </p:sp>
      <p:sp>
        <p:nvSpPr>
          <p:cNvPr id="20" name="Rectangle 19">
            <a:extLst>
              <a:ext uri="{FF2B5EF4-FFF2-40B4-BE49-F238E27FC236}">
                <a16:creationId xmlns:a16="http://schemas.microsoft.com/office/drawing/2014/main" xmlns="" id="{3C07305A-62AA-127E-6754-8E8F4B77A4EF}"/>
              </a:ext>
            </a:extLst>
          </p:cNvPr>
          <p:cNvSpPr/>
          <p:nvPr/>
        </p:nvSpPr>
        <p:spPr>
          <a:xfrm>
            <a:off x="7866252" y="1583478"/>
            <a:ext cx="1878377" cy="200520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1200" b="1" dirty="0">
                <a:effectLst/>
                <a:latin typeface="Arial Narrow" panose="020B0606020202030204" pitchFamily="34" charset="0"/>
                <a:ea typeface="Calibri" panose="020F0502020204030204" pitchFamily="34" charset="0"/>
                <a:cs typeface="Times New Roman" panose="02020603050405020304" pitchFamily="18" charset="0"/>
              </a:rPr>
              <a:t>National Scientific and Technical Committee (NSTC)</a:t>
            </a:r>
            <a:endParaRPr lang="id-ID" sz="1100" dirty="0">
              <a:effectLst/>
              <a:ea typeface="Calibri" panose="020F0502020204030204" pitchFamily="34" charset="0"/>
              <a:cs typeface="Times New Roman" panose="02020603050405020304" pitchFamily="18" charset="0"/>
            </a:endParaRPr>
          </a:p>
          <a:p>
            <a:r>
              <a:rPr lang="en-US" sz="1200" b="1" dirty="0">
                <a:effectLst/>
                <a:latin typeface="Arial Narrow" panose="020B0606020202030204" pitchFamily="34" charset="0"/>
                <a:ea typeface="Calibri" panose="020F0502020204030204" pitchFamily="34" charset="0"/>
                <a:cs typeface="Times New Roman" panose="02020603050405020304" pitchFamily="18" charset="0"/>
              </a:rPr>
              <a:t> </a:t>
            </a:r>
            <a:endParaRPr lang="id-ID" sz="1100" dirty="0">
              <a:effectLst/>
              <a:ea typeface="Calibri" panose="020F0502020204030204" pitchFamily="34" charset="0"/>
              <a:cs typeface="Times New Roman" panose="02020603050405020304" pitchFamily="18" charset="0"/>
            </a:endParaRPr>
          </a:p>
          <a:p>
            <a:r>
              <a:rPr lang="en-US" sz="1200" dirty="0">
                <a:effectLst/>
                <a:latin typeface="Arial Narrow" panose="020B0606020202030204" pitchFamily="34" charset="0"/>
                <a:ea typeface="Calibri" panose="020F0502020204030204" pitchFamily="34" charset="0"/>
                <a:cs typeface="Times New Roman" panose="02020603050405020304" pitchFamily="18" charset="0"/>
              </a:rPr>
              <a:t>Chair : Director of Research Center of Fisheries </a:t>
            </a:r>
            <a:endParaRPr lang="id-ID" sz="1100" dirty="0">
              <a:effectLst/>
              <a:ea typeface="Calibri" panose="020F0502020204030204" pitchFamily="34" charset="0"/>
              <a:cs typeface="Times New Roman" panose="02020603050405020304" pitchFamily="18" charset="0"/>
            </a:endParaRPr>
          </a:p>
          <a:p>
            <a:r>
              <a:rPr lang="en-US" sz="1200" dirty="0">
                <a:effectLst/>
                <a:latin typeface="Arial Narrow" panose="020B0606020202030204" pitchFamily="34" charset="0"/>
                <a:ea typeface="Calibri" panose="020F0502020204030204" pitchFamily="34" charset="0"/>
                <a:cs typeface="Times New Roman" panose="02020603050405020304" pitchFamily="18" charset="0"/>
              </a:rPr>
              <a:t> </a:t>
            </a:r>
            <a:endParaRPr lang="id-ID" sz="1100" dirty="0">
              <a:effectLst/>
              <a:ea typeface="Calibri" panose="020F0502020204030204" pitchFamily="34" charset="0"/>
              <a:cs typeface="Times New Roman" panose="02020603050405020304" pitchFamily="18" charset="0"/>
            </a:endParaRPr>
          </a:p>
          <a:p>
            <a:r>
              <a:rPr lang="en-US" sz="1200" dirty="0">
                <a:effectLst/>
                <a:latin typeface="Arial Narrow" panose="020B0606020202030204" pitchFamily="34" charset="0"/>
                <a:ea typeface="Calibri" panose="020F0502020204030204" pitchFamily="34" charset="0"/>
                <a:cs typeface="Times New Roman" panose="02020603050405020304" pitchFamily="18" charset="0"/>
              </a:rPr>
              <a:t>Members : Leader of relevant Institutions </a:t>
            </a:r>
            <a:endParaRPr lang="id-ID" sz="1100" dirty="0">
              <a:effectLst/>
              <a:ea typeface="Calibri" panose="020F0502020204030204" pitchFamily="34" charset="0"/>
              <a:cs typeface="Times New Roman" panose="02020603050405020304" pitchFamily="18" charset="0"/>
            </a:endParaRPr>
          </a:p>
          <a:p>
            <a:r>
              <a:rPr lang="en-US" sz="1200" dirty="0">
                <a:effectLst/>
                <a:latin typeface="Arial Narrow" panose="020B0606020202030204" pitchFamily="34" charset="0"/>
                <a:ea typeface="Calibri" panose="020F0502020204030204" pitchFamily="34" charset="0"/>
                <a:cs typeface="Times New Roman" panose="02020603050405020304" pitchFamily="18" charset="0"/>
              </a:rPr>
              <a:t> </a:t>
            </a:r>
            <a:endParaRPr lang="id-ID" sz="1100" dirty="0">
              <a:effectLst/>
              <a:ea typeface="Calibri" panose="020F0502020204030204" pitchFamily="34" charset="0"/>
              <a:cs typeface="Times New Roman" panose="02020603050405020304" pitchFamily="18" charset="0"/>
            </a:endParaRPr>
          </a:p>
        </p:txBody>
      </p:sp>
      <p:sp>
        <p:nvSpPr>
          <p:cNvPr id="21" name="Rectangle 20">
            <a:extLst>
              <a:ext uri="{FF2B5EF4-FFF2-40B4-BE49-F238E27FC236}">
                <a16:creationId xmlns:a16="http://schemas.microsoft.com/office/drawing/2014/main" xmlns="" id="{5B94CBCE-FC6B-738F-25B1-560EC5DB6494}"/>
              </a:ext>
            </a:extLst>
          </p:cNvPr>
          <p:cNvSpPr/>
          <p:nvPr/>
        </p:nvSpPr>
        <p:spPr>
          <a:xfrm>
            <a:off x="6579712" y="4805148"/>
            <a:ext cx="1970362" cy="183981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1200" b="1" dirty="0">
                <a:effectLst/>
                <a:latin typeface="Arial Narrow" panose="020B0606020202030204" pitchFamily="34" charset="0"/>
                <a:ea typeface="Calibri" panose="020F0502020204030204" pitchFamily="34" charset="0"/>
                <a:cs typeface="Times New Roman" panose="02020603050405020304" pitchFamily="18" charset="0"/>
              </a:rPr>
              <a:t>Secretariat : </a:t>
            </a:r>
            <a:endParaRPr lang="id-ID" sz="1100" dirty="0">
              <a:effectLst/>
              <a:ea typeface="Calibri" panose="020F0502020204030204" pitchFamily="34" charset="0"/>
              <a:cs typeface="Times New Roman" panose="02020603050405020304" pitchFamily="18" charset="0"/>
            </a:endParaRPr>
          </a:p>
          <a:p>
            <a:r>
              <a:rPr lang="en-US" sz="1200" b="1" dirty="0">
                <a:effectLst/>
                <a:latin typeface="Arial Narrow" panose="020B0606020202030204" pitchFamily="34" charset="0"/>
                <a:ea typeface="Calibri" panose="020F0502020204030204" pitchFamily="34" charset="0"/>
                <a:cs typeface="Times New Roman" panose="02020603050405020304" pitchFamily="18" charset="0"/>
              </a:rPr>
              <a:t> </a:t>
            </a:r>
            <a:endParaRPr lang="id-ID" sz="1100" dirty="0">
              <a:effectLst/>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180340" algn="l"/>
              </a:tabLst>
            </a:pPr>
            <a:r>
              <a:rPr lang="en-US" sz="1200" b="1" dirty="0">
                <a:effectLst/>
                <a:latin typeface="Arial Narrow" panose="020B0606020202030204" pitchFamily="34" charset="0"/>
                <a:ea typeface="Calibri" panose="020F0502020204030204" pitchFamily="34" charset="0"/>
                <a:cs typeface="Times New Roman" panose="02020603050405020304" pitchFamily="18" charset="0"/>
              </a:rPr>
              <a:t>National Focal Point (NFP</a:t>
            </a:r>
            <a:r>
              <a:rPr lang="en-US" sz="1200" dirty="0">
                <a:effectLst/>
                <a:latin typeface="Arial Narrow" panose="020B0606020202030204" pitchFamily="34" charset="0"/>
                <a:ea typeface="Calibri" panose="020F0502020204030204" pitchFamily="34" charset="0"/>
                <a:cs typeface="Times New Roman" panose="02020603050405020304" pitchFamily="18" charset="0"/>
              </a:rPr>
              <a:t>): Head of Research Institute for Fish Enhancement</a:t>
            </a:r>
            <a:endParaRPr lang="id-ID" sz="1100" dirty="0">
              <a:effectLst/>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180340" algn="l"/>
              </a:tabLst>
            </a:pPr>
            <a:r>
              <a:rPr lang="en-US" sz="1200" b="1" dirty="0">
                <a:effectLst/>
                <a:latin typeface="Arial Narrow" panose="020B0606020202030204" pitchFamily="34" charset="0"/>
                <a:ea typeface="Calibri" panose="020F0502020204030204" pitchFamily="34" charset="0"/>
                <a:cs typeface="Times New Roman" panose="02020603050405020304" pitchFamily="18" charset="0"/>
              </a:rPr>
              <a:t>National Scientific &amp; Technical Focal Point</a:t>
            </a:r>
            <a:r>
              <a:rPr lang="en-US" sz="1200" dirty="0">
                <a:effectLst/>
                <a:latin typeface="Arial Narrow" panose="020B0606020202030204" pitchFamily="34" charset="0"/>
                <a:ea typeface="Calibri" panose="020F0502020204030204" pitchFamily="34" charset="0"/>
                <a:cs typeface="Times New Roman" panose="02020603050405020304" pitchFamily="18" charset="0"/>
              </a:rPr>
              <a:t> (NSTFP)</a:t>
            </a:r>
            <a:r>
              <a:rPr lang="en-GB" sz="1200" dirty="0">
                <a:effectLst/>
                <a:latin typeface="Arial Narrow" panose="020B0606020202030204" pitchFamily="34" charset="0"/>
                <a:ea typeface="Calibri" panose="020F0502020204030204" pitchFamily="34" charset="0"/>
                <a:cs typeface="Times New Roman" panose="02020603050405020304" pitchFamily="18" charset="0"/>
              </a:rPr>
              <a:t> : </a:t>
            </a:r>
            <a:endParaRPr lang="id-ID" sz="1100" dirty="0">
              <a:effectLst/>
              <a:ea typeface="Calibri" panose="020F0502020204030204" pitchFamily="34" charset="0"/>
              <a:cs typeface="Times New Roman" panose="02020603050405020304" pitchFamily="18" charset="0"/>
            </a:endParaRPr>
          </a:p>
          <a:p>
            <a:pPr marL="180340"/>
            <a:r>
              <a:rPr lang="id-ID" sz="1200" dirty="0">
                <a:effectLst/>
                <a:latin typeface="Arial Narrow" panose="020B0606020202030204" pitchFamily="34" charset="0"/>
                <a:ea typeface="Calibri" panose="020F0502020204030204" pitchFamily="34" charset="0"/>
                <a:cs typeface="Times New Roman" panose="02020603050405020304" pitchFamily="18" charset="0"/>
              </a:rPr>
              <a:t> </a:t>
            </a:r>
            <a:endParaRPr lang="id-ID" sz="1100" dirty="0">
              <a:effectLst/>
              <a:ea typeface="Calibri" panose="020F0502020204030204" pitchFamily="34" charset="0"/>
              <a:cs typeface="Times New Roman" panose="02020603050405020304" pitchFamily="18" charset="0"/>
            </a:endParaRPr>
          </a:p>
          <a:p>
            <a:pPr marL="180340"/>
            <a:r>
              <a:rPr lang="en-US" sz="1200" dirty="0">
                <a:effectLst/>
                <a:latin typeface="Arial Narrow" panose="020B0606020202030204" pitchFamily="34" charset="0"/>
                <a:ea typeface="Calibri" panose="020F0502020204030204" pitchFamily="34" charset="0"/>
                <a:cs typeface="Times New Roman" panose="02020603050405020304" pitchFamily="18" charset="0"/>
              </a:rPr>
              <a:t> </a:t>
            </a:r>
            <a:endParaRPr lang="id-ID" sz="1100" dirty="0">
              <a:effectLst/>
              <a:ea typeface="Calibri" panose="020F0502020204030204" pitchFamily="34" charset="0"/>
              <a:cs typeface="Times New Roman" panose="02020603050405020304" pitchFamily="18" charset="0"/>
            </a:endParaRPr>
          </a:p>
          <a:p>
            <a:r>
              <a:rPr lang="en-US" sz="1200" dirty="0">
                <a:effectLst/>
                <a:latin typeface="Arial Narrow" panose="020B0606020202030204" pitchFamily="34" charset="0"/>
                <a:ea typeface="Calibri" panose="020F0502020204030204" pitchFamily="34" charset="0"/>
                <a:cs typeface="Times New Roman" panose="02020603050405020304" pitchFamily="18" charset="0"/>
              </a:rPr>
              <a:t> </a:t>
            </a:r>
            <a:endParaRPr lang="id-ID" sz="1100" dirty="0">
              <a:effectLst/>
              <a:ea typeface="Calibri" panose="020F0502020204030204" pitchFamily="34" charset="0"/>
              <a:cs typeface="Times New Roman" panose="02020603050405020304" pitchFamily="18" charset="0"/>
            </a:endParaRPr>
          </a:p>
        </p:txBody>
      </p:sp>
      <p:cxnSp>
        <p:nvCxnSpPr>
          <p:cNvPr id="22" name="Straight Connector 21">
            <a:extLst>
              <a:ext uri="{FF2B5EF4-FFF2-40B4-BE49-F238E27FC236}">
                <a16:creationId xmlns:a16="http://schemas.microsoft.com/office/drawing/2014/main" xmlns="" id="{B50AD93A-2B2D-AC1E-757D-8F685661CDC8}"/>
              </a:ext>
            </a:extLst>
          </p:cNvPr>
          <p:cNvCxnSpPr>
            <a:cxnSpLocks/>
          </p:cNvCxnSpPr>
          <p:nvPr/>
        </p:nvCxnSpPr>
        <p:spPr>
          <a:xfrm>
            <a:off x="6713541" y="1310551"/>
            <a:ext cx="2257745"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xmlns="" id="{6E36FC90-AFD8-1D96-2560-B4BFA3640F4C}"/>
              </a:ext>
            </a:extLst>
          </p:cNvPr>
          <p:cNvCxnSpPr/>
          <p:nvPr/>
        </p:nvCxnSpPr>
        <p:spPr>
          <a:xfrm>
            <a:off x="8112642" y="1042976"/>
            <a:ext cx="0" cy="265449"/>
          </a:xfrm>
          <a:prstGeom prst="line">
            <a:avLst/>
          </a:prstGeom>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xmlns="" id="{A386E451-F4AF-D67C-ED2A-2DB07CCEBC44}"/>
              </a:ext>
            </a:extLst>
          </p:cNvPr>
          <p:cNvCxnSpPr/>
          <p:nvPr/>
        </p:nvCxnSpPr>
        <p:spPr>
          <a:xfrm>
            <a:off x="6739202" y="1308425"/>
            <a:ext cx="0" cy="302671"/>
          </a:xfrm>
          <a:prstGeom prst="line">
            <a:avLst/>
          </a:prstGeom>
          <a:ln w="12700"/>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xmlns="" id="{29B48F46-057D-EEB6-DA8D-AFC799CCCD67}"/>
              </a:ext>
            </a:extLst>
          </p:cNvPr>
          <p:cNvCxnSpPr/>
          <p:nvPr/>
        </p:nvCxnSpPr>
        <p:spPr>
          <a:xfrm>
            <a:off x="8112642" y="1306204"/>
            <a:ext cx="0" cy="302671"/>
          </a:xfrm>
          <a:prstGeom prst="line">
            <a:avLst/>
          </a:prstGeom>
          <a:ln w="12700"/>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xmlns="" id="{05A8A7A3-6191-5A8F-3B0D-5B2762C8BFAC}"/>
              </a:ext>
            </a:extLst>
          </p:cNvPr>
          <p:cNvCxnSpPr/>
          <p:nvPr/>
        </p:nvCxnSpPr>
        <p:spPr>
          <a:xfrm>
            <a:off x="6184224" y="3615946"/>
            <a:ext cx="0" cy="302671"/>
          </a:xfrm>
          <a:prstGeom prst="line">
            <a:avLst/>
          </a:prstGeom>
          <a:ln w="12700">
            <a:prstDash val="dash"/>
          </a:ln>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xmlns="" id="{5518A580-5A59-F8B5-C115-4755D0045E7E}"/>
              </a:ext>
            </a:extLst>
          </p:cNvPr>
          <p:cNvCxnSpPr>
            <a:cxnSpLocks/>
          </p:cNvCxnSpPr>
          <p:nvPr/>
        </p:nvCxnSpPr>
        <p:spPr>
          <a:xfrm>
            <a:off x="6205489" y="3918617"/>
            <a:ext cx="2421912" cy="0"/>
          </a:xfrm>
          <a:prstGeom prst="line">
            <a:avLst/>
          </a:prstGeom>
          <a:ln w="12700">
            <a:prstDash val="dash"/>
          </a:ln>
        </p:spPr>
        <p:style>
          <a:lnRef idx="1">
            <a:schemeClr val="dk1"/>
          </a:lnRef>
          <a:fillRef idx="0">
            <a:schemeClr val="dk1"/>
          </a:fillRef>
          <a:effectRef idx="0">
            <a:schemeClr val="dk1"/>
          </a:effectRef>
          <a:fontRef idx="minor">
            <a:schemeClr val="tx1"/>
          </a:fontRef>
        </p:style>
      </p:cxnSp>
      <p:cxnSp>
        <p:nvCxnSpPr>
          <p:cNvPr id="35" name="Straight Arrow Connector 34">
            <a:extLst>
              <a:ext uri="{FF2B5EF4-FFF2-40B4-BE49-F238E27FC236}">
                <a16:creationId xmlns:a16="http://schemas.microsoft.com/office/drawing/2014/main" xmlns="" id="{DA705BD1-AEBD-1D3A-D9D8-17CA8FACD00F}"/>
              </a:ext>
            </a:extLst>
          </p:cNvPr>
          <p:cNvCxnSpPr>
            <a:cxnSpLocks/>
          </p:cNvCxnSpPr>
          <p:nvPr/>
        </p:nvCxnSpPr>
        <p:spPr>
          <a:xfrm>
            <a:off x="7557909" y="3934773"/>
            <a:ext cx="0" cy="743511"/>
          </a:xfrm>
          <a:prstGeom prst="straightConnector1">
            <a:avLst/>
          </a:prstGeom>
          <a:ln>
            <a:prstDash val="dash"/>
            <a:headEnd type="triangle"/>
            <a:tailEnd type="triangle"/>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xmlns="" id="{1FBD81B6-C147-EFF2-AA77-05A95D28173E}"/>
              </a:ext>
            </a:extLst>
          </p:cNvPr>
          <p:cNvCxnSpPr/>
          <p:nvPr/>
        </p:nvCxnSpPr>
        <p:spPr>
          <a:xfrm>
            <a:off x="8627401" y="3588683"/>
            <a:ext cx="0" cy="302671"/>
          </a:xfrm>
          <a:prstGeom prst="line">
            <a:avLst/>
          </a:prstGeom>
          <a:ln w="12700">
            <a:prstDash val="dash"/>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xmlns="" id="{B9D6B4DF-5219-D39E-C60B-B6A3BCB014BB}"/>
              </a:ext>
            </a:extLst>
          </p:cNvPr>
          <p:cNvCxnSpPr/>
          <p:nvPr/>
        </p:nvCxnSpPr>
        <p:spPr>
          <a:xfrm>
            <a:off x="8979325" y="1301762"/>
            <a:ext cx="0" cy="302671"/>
          </a:xfrm>
          <a:prstGeom prst="line">
            <a:avLst/>
          </a:prstGeom>
          <a:ln w="12700"/>
        </p:spPr>
        <p:style>
          <a:lnRef idx="1">
            <a:schemeClr val="dk1"/>
          </a:lnRef>
          <a:fillRef idx="0">
            <a:schemeClr val="dk1"/>
          </a:fillRef>
          <a:effectRef idx="0">
            <a:schemeClr val="dk1"/>
          </a:effectRef>
          <a:fontRef idx="minor">
            <a:schemeClr val="tx1"/>
          </a:fontRef>
        </p:style>
      </p:cxnSp>
      <p:sp>
        <p:nvSpPr>
          <p:cNvPr id="10" name="Rectangle 9">
            <a:extLst>
              <a:ext uri="{FF2B5EF4-FFF2-40B4-BE49-F238E27FC236}">
                <a16:creationId xmlns:a16="http://schemas.microsoft.com/office/drawing/2014/main" xmlns="" id="{964E9D29-436D-F2A0-0809-1E206C8DA1B4}"/>
              </a:ext>
            </a:extLst>
          </p:cNvPr>
          <p:cNvSpPr/>
          <p:nvPr/>
        </p:nvSpPr>
        <p:spPr>
          <a:xfrm>
            <a:off x="10281257" y="1613010"/>
            <a:ext cx="1878377" cy="2005205"/>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GB" sz="1200" b="1" dirty="0">
                <a:latin typeface="Arial Narrow" panose="020B0606020202030204" pitchFamily="34" charset="0"/>
                <a:ea typeface="Calibri" panose="020F0502020204030204" pitchFamily="34" charset="0"/>
                <a:cs typeface="Times New Roman" panose="02020603050405020304" pitchFamily="18" charset="0"/>
              </a:rPr>
              <a:t>SITEBASED MANAGEMENT BOARD </a:t>
            </a:r>
            <a:endParaRPr lang="id-ID" sz="1100" dirty="0">
              <a:effectLst/>
              <a:ea typeface="Calibri" panose="020F0502020204030204" pitchFamily="34" charset="0"/>
              <a:cs typeface="Times New Roman" panose="02020603050405020304" pitchFamily="18" charset="0"/>
            </a:endParaRPr>
          </a:p>
          <a:p>
            <a:r>
              <a:rPr lang="en-US" sz="1200" b="1" dirty="0">
                <a:effectLst/>
                <a:latin typeface="Arial Narrow" panose="020B0606020202030204" pitchFamily="34" charset="0"/>
                <a:ea typeface="Calibri" panose="020F0502020204030204" pitchFamily="34" charset="0"/>
                <a:cs typeface="Times New Roman" panose="02020603050405020304" pitchFamily="18" charset="0"/>
              </a:rPr>
              <a:t> </a:t>
            </a:r>
            <a:endParaRPr lang="id-ID" sz="1100" dirty="0">
              <a:effectLst/>
              <a:ea typeface="Calibri" panose="020F0502020204030204" pitchFamily="34" charset="0"/>
              <a:cs typeface="Times New Roman" panose="02020603050405020304" pitchFamily="18" charset="0"/>
            </a:endParaRPr>
          </a:p>
          <a:p>
            <a:r>
              <a:rPr lang="en-US" sz="1200" dirty="0">
                <a:effectLst/>
                <a:latin typeface="Arial Narrow" panose="020B0606020202030204" pitchFamily="34" charset="0"/>
                <a:ea typeface="Calibri" panose="020F0502020204030204" pitchFamily="34" charset="0"/>
                <a:cs typeface="Times New Roman" panose="02020603050405020304" pitchFamily="18" charset="0"/>
              </a:rPr>
              <a:t> </a:t>
            </a:r>
            <a:endParaRPr lang="id-ID" sz="1100" dirty="0">
              <a:effectLst/>
              <a:ea typeface="Calibri" panose="020F0502020204030204" pitchFamily="34" charset="0"/>
              <a:cs typeface="Times New Roman" panose="02020603050405020304" pitchFamily="18" charset="0"/>
            </a:endParaRPr>
          </a:p>
        </p:txBody>
      </p:sp>
      <p:cxnSp>
        <p:nvCxnSpPr>
          <p:cNvPr id="28" name="Straight Arrow Connector 27">
            <a:extLst>
              <a:ext uri="{FF2B5EF4-FFF2-40B4-BE49-F238E27FC236}">
                <a16:creationId xmlns:a16="http://schemas.microsoft.com/office/drawing/2014/main" xmlns="" id="{6DA69AD4-8BB7-3114-A64E-A5526F9173FA}"/>
              </a:ext>
            </a:extLst>
          </p:cNvPr>
          <p:cNvCxnSpPr>
            <a:cxnSpLocks/>
          </p:cNvCxnSpPr>
          <p:nvPr/>
        </p:nvCxnSpPr>
        <p:spPr>
          <a:xfrm>
            <a:off x="7072849" y="2615613"/>
            <a:ext cx="644547" cy="0"/>
          </a:xfrm>
          <a:prstGeom prst="straightConnector1">
            <a:avLst/>
          </a:prstGeom>
          <a:ln w="12700">
            <a:headEnd type="triangle"/>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xmlns="" id="{6B5DE405-3A05-0218-48BA-D90A507060CB}"/>
              </a:ext>
            </a:extLst>
          </p:cNvPr>
          <p:cNvCxnSpPr>
            <a:cxnSpLocks/>
          </p:cNvCxnSpPr>
          <p:nvPr/>
        </p:nvCxnSpPr>
        <p:spPr>
          <a:xfrm>
            <a:off x="9744629" y="2573082"/>
            <a:ext cx="536628" cy="0"/>
          </a:xfrm>
          <a:prstGeom prst="straightConnector1">
            <a:avLst/>
          </a:prstGeom>
          <a:ln w="12700">
            <a:headEnd type="triangle"/>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xmlns="" id="{CF5D60DA-42EC-06C0-545B-90F14A4D12D6}"/>
              </a:ext>
            </a:extLst>
          </p:cNvPr>
          <p:cNvCxnSpPr>
            <a:cxnSpLocks/>
          </p:cNvCxnSpPr>
          <p:nvPr/>
        </p:nvCxnSpPr>
        <p:spPr>
          <a:xfrm>
            <a:off x="5922670" y="4306529"/>
            <a:ext cx="5049704"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 name="Straight Arrow Connector 2">
            <a:extLst>
              <a:ext uri="{FF2B5EF4-FFF2-40B4-BE49-F238E27FC236}">
                <a16:creationId xmlns:a16="http://schemas.microsoft.com/office/drawing/2014/main" xmlns="" id="{75FC34A6-57AB-8D96-8A5A-E32040696FE5}"/>
              </a:ext>
            </a:extLst>
          </p:cNvPr>
          <p:cNvCxnSpPr>
            <a:cxnSpLocks/>
          </p:cNvCxnSpPr>
          <p:nvPr/>
        </p:nvCxnSpPr>
        <p:spPr>
          <a:xfrm>
            <a:off x="5973898" y="3661243"/>
            <a:ext cx="0" cy="645286"/>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xmlns="" id="{4977AAF4-6D3C-0C03-2CBE-97AFF4429B94}"/>
              </a:ext>
            </a:extLst>
          </p:cNvPr>
          <p:cNvCxnSpPr>
            <a:cxnSpLocks/>
          </p:cNvCxnSpPr>
          <p:nvPr/>
        </p:nvCxnSpPr>
        <p:spPr>
          <a:xfrm>
            <a:off x="10868419" y="3618215"/>
            <a:ext cx="0" cy="645286"/>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95947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133268" y="134828"/>
            <a:ext cx="11520016" cy="386168"/>
          </a:xfrm>
          <a:solidFill>
            <a:srgbClr val="BDEEFF"/>
          </a:solidFill>
        </p:spPr>
        <p:txBody>
          <a:bodyPr>
            <a:normAutofit fontScale="90000"/>
          </a:bodyPr>
          <a:lstStyle/>
          <a:p>
            <a:r>
              <a:rPr lang="en-US" sz="3200" b="1" dirty="0">
                <a:solidFill>
                  <a:prstClr val="black"/>
                </a:solidFill>
              </a:rPr>
              <a:t>Key </a:t>
            </a:r>
            <a:r>
              <a:rPr lang="en-US" sz="3200" b="1" dirty="0" err="1">
                <a:solidFill>
                  <a:prstClr val="black"/>
                </a:solidFill>
              </a:rPr>
              <a:t>Achievementsg</a:t>
            </a:r>
            <a:endParaRPr lang="en-US" b="1"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graphicFrame>
        <p:nvGraphicFramePr>
          <p:cNvPr id="10" name="Table 10">
            <a:extLst>
              <a:ext uri="{FF2B5EF4-FFF2-40B4-BE49-F238E27FC236}">
                <a16:creationId xmlns:a16="http://schemas.microsoft.com/office/drawing/2014/main" xmlns="" id="{53098D3B-DCFC-08E6-373B-25B6F9276BBF}"/>
              </a:ext>
            </a:extLst>
          </p:cNvPr>
          <p:cNvGraphicFramePr>
            <a:graphicFrameLocks noGrp="1"/>
          </p:cNvGraphicFramePr>
          <p:nvPr>
            <p:extLst>
              <p:ext uri="{D42A27DB-BD31-4B8C-83A1-F6EECF244321}">
                <p14:modId xmlns:p14="http://schemas.microsoft.com/office/powerpoint/2010/main" val="4242497364"/>
              </p:ext>
            </p:extLst>
          </p:nvPr>
        </p:nvGraphicFramePr>
        <p:xfrm>
          <a:off x="133268" y="445256"/>
          <a:ext cx="11969113" cy="8452969"/>
        </p:xfrm>
        <a:graphic>
          <a:graphicData uri="http://schemas.openxmlformats.org/drawingml/2006/table">
            <a:tbl>
              <a:tblPr firstRow="1" bandRow="1">
                <a:tableStyleId>{5C22544A-7EE6-4342-B048-85BDC9FD1C3A}</a:tableStyleId>
              </a:tblPr>
              <a:tblGrid>
                <a:gridCol w="1918816">
                  <a:extLst>
                    <a:ext uri="{9D8B030D-6E8A-4147-A177-3AD203B41FA5}">
                      <a16:colId xmlns:a16="http://schemas.microsoft.com/office/drawing/2014/main" xmlns="" val="335869135"/>
                    </a:ext>
                  </a:extLst>
                </a:gridCol>
                <a:gridCol w="5162863">
                  <a:extLst>
                    <a:ext uri="{9D8B030D-6E8A-4147-A177-3AD203B41FA5}">
                      <a16:colId xmlns:a16="http://schemas.microsoft.com/office/drawing/2014/main" xmlns="" val="1875119097"/>
                    </a:ext>
                  </a:extLst>
                </a:gridCol>
                <a:gridCol w="4887434">
                  <a:extLst>
                    <a:ext uri="{9D8B030D-6E8A-4147-A177-3AD203B41FA5}">
                      <a16:colId xmlns:a16="http://schemas.microsoft.com/office/drawing/2014/main" xmlns="" val="1214090638"/>
                    </a:ext>
                  </a:extLst>
                </a:gridCol>
              </a:tblGrid>
              <a:tr h="772009">
                <a:tc>
                  <a:txBody>
                    <a:bodyPr/>
                    <a:lstStyle/>
                    <a:p>
                      <a:endParaRPr lang="id-ID" dirty="0"/>
                    </a:p>
                  </a:txBody>
                  <a:tcPr/>
                </a:tc>
                <a:tc>
                  <a:txBody>
                    <a:bodyPr/>
                    <a:lstStyle/>
                    <a:p>
                      <a:r>
                        <a:rPr lang="en-GB" dirty="0"/>
                        <a:t>Padang </a:t>
                      </a:r>
                      <a:r>
                        <a:rPr lang="en-GB" dirty="0" err="1"/>
                        <a:t>Tikar</a:t>
                      </a:r>
                      <a:r>
                        <a:rPr lang="en-GB" dirty="0"/>
                        <a:t>, </a:t>
                      </a:r>
                      <a:r>
                        <a:rPr lang="en-GB" dirty="0" err="1"/>
                        <a:t>Teluk</a:t>
                      </a:r>
                      <a:r>
                        <a:rPr lang="en-GB" dirty="0"/>
                        <a:t> </a:t>
                      </a:r>
                      <a:r>
                        <a:rPr lang="en-GB" dirty="0" err="1"/>
                        <a:t>Batang</a:t>
                      </a:r>
                      <a:r>
                        <a:rPr lang="en-GB" dirty="0"/>
                        <a:t> &amp; Delta Pawan District (West </a:t>
                      </a:r>
                      <a:r>
                        <a:rPr lang="en-GB" dirty="0" err="1"/>
                        <a:t>KalimantanProvince</a:t>
                      </a:r>
                      <a:r>
                        <a:rPr lang="en-GB" dirty="0"/>
                        <a:t> )</a:t>
                      </a:r>
                      <a:endParaRPr lang="id-ID" dirty="0"/>
                    </a:p>
                  </a:txBody>
                  <a:tcPr/>
                </a:tc>
                <a:tc>
                  <a:txBody>
                    <a:bodyPr/>
                    <a:lstStyle/>
                    <a:p>
                      <a:r>
                        <a:rPr lang="en-GB" dirty="0"/>
                        <a:t>Bangka District /Bangka Belitung Province </a:t>
                      </a:r>
                      <a:endParaRPr lang="id-ID" dirty="0"/>
                    </a:p>
                  </a:txBody>
                  <a:tcPr/>
                </a:tc>
                <a:extLst>
                  <a:ext uri="{0D108BD9-81ED-4DB2-BD59-A6C34878D82A}">
                    <a16:rowId xmlns:a16="http://schemas.microsoft.com/office/drawing/2014/main" xmlns="" val="1876771085"/>
                  </a:ext>
                </a:extLst>
              </a:tr>
              <a:tr h="335626">
                <a:tc>
                  <a:txBody>
                    <a:bodyPr/>
                    <a:lstStyle/>
                    <a:p>
                      <a:r>
                        <a:rPr lang="en-GB" dirty="0"/>
                        <a:t>Target species </a:t>
                      </a:r>
                      <a:endParaRPr lang="id-ID" dirty="0"/>
                    </a:p>
                  </a:txBody>
                  <a:tcPr/>
                </a:tc>
                <a:tc>
                  <a:txBody>
                    <a:bodyPr/>
                    <a:lstStyle/>
                    <a:p>
                      <a:r>
                        <a:rPr lang="en-GB" dirty="0"/>
                        <a:t>Banana shrimp (Penaeus </a:t>
                      </a:r>
                      <a:r>
                        <a:rPr lang="en-GB" dirty="0" err="1"/>
                        <a:t>merguiensis</a:t>
                      </a:r>
                      <a:r>
                        <a:rPr lang="en-GB" dirty="0"/>
                        <a:t>) </a:t>
                      </a:r>
                      <a:endParaRPr lang="id-ID" dirty="0"/>
                    </a:p>
                  </a:txBody>
                  <a:tcPr/>
                </a:tc>
                <a:tc>
                  <a:txBody>
                    <a:bodyPr/>
                    <a:lstStyle/>
                    <a:p>
                      <a:r>
                        <a:rPr lang="en-GB" dirty="0"/>
                        <a:t>Squid (</a:t>
                      </a:r>
                      <a:r>
                        <a:rPr lang="en-GB" dirty="0" err="1"/>
                        <a:t>Uroteuthis</a:t>
                      </a:r>
                      <a:r>
                        <a:rPr lang="en-GB" dirty="0"/>
                        <a:t> chinensis)</a:t>
                      </a:r>
                      <a:endParaRPr lang="id-ID" dirty="0"/>
                    </a:p>
                  </a:txBody>
                  <a:tcPr/>
                </a:tc>
                <a:extLst>
                  <a:ext uri="{0D108BD9-81ED-4DB2-BD59-A6C34878D82A}">
                    <a16:rowId xmlns:a16="http://schemas.microsoft.com/office/drawing/2014/main" xmlns="" val="3616758948"/>
                  </a:ext>
                </a:extLst>
              </a:tr>
              <a:tr h="5873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Estimated refugia size </a:t>
                      </a:r>
                      <a:endParaRPr lang="id-ID" dirty="0"/>
                    </a:p>
                  </a:txBody>
                  <a:tcPr/>
                </a:tc>
                <a:tc>
                  <a:txBody>
                    <a:bodyPr/>
                    <a:lstStyle/>
                    <a:p>
                      <a:r>
                        <a:rPr lang="en-US" sz="1800" kern="1200" dirty="0">
                          <a:solidFill>
                            <a:schemeClr val="dk1"/>
                          </a:solidFill>
                          <a:effectLst/>
                          <a:latin typeface="+mn-lt"/>
                          <a:ea typeface="+mn-ea"/>
                          <a:cs typeface="+mn-cs"/>
                        </a:rPr>
                        <a:t>409.432 Ha</a:t>
                      </a:r>
                      <a:endParaRPr lang="id-ID" dirty="0"/>
                    </a:p>
                  </a:txBody>
                  <a:tcPr/>
                </a:tc>
                <a:tc>
                  <a:txBody>
                    <a:bodyPr/>
                    <a:lstStyle/>
                    <a:p>
                      <a:endParaRPr lang="id-ID" dirty="0"/>
                    </a:p>
                  </a:txBody>
                  <a:tcPr/>
                </a:tc>
                <a:extLst>
                  <a:ext uri="{0D108BD9-81ED-4DB2-BD59-A6C34878D82A}">
                    <a16:rowId xmlns:a16="http://schemas.microsoft.com/office/drawing/2014/main" xmlns="" val="3788050988"/>
                  </a:ext>
                </a:extLst>
              </a:tr>
              <a:tr h="3356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Target habitat </a:t>
                      </a:r>
                      <a:endParaRPr lang="id-ID" dirty="0"/>
                    </a:p>
                  </a:txBody>
                  <a:tcPr/>
                </a:tc>
                <a:tc>
                  <a:txBody>
                    <a:bodyPr/>
                    <a:lstStyle/>
                    <a:p>
                      <a:r>
                        <a:rPr lang="en-GB" dirty="0"/>
                        <a:t>Mangrove </a:t>
                      </a:r>
                      <a:endParaRPr lang="id-ID" dirty="0"/>
                    </a:p>
                  </a:txBody>
                  <a:tcPr/>
                </a:tc>
                <a:tc>
                  <a:txBody>
                    <a:bodyPr/>
                    <a:lstStyle/>
                    <a:p>
                      <a:r>
                        <a:rPr lang="en-GB" dirty="0"/>
                        <a:t>Coral reef, sea grass</a:t>
                      </a:r>
                      <a:endParaRPr lang="id-ID" dirty="0"/>
                    </a:p>
                  </a:txBody>
                  <a:tcPr/>
                </a:tc>
                <a:extLst>
                  <a:ext uri="{0D108BD9-81ED-4DB2-BD59-A6C34878D82A}">
                    <a16:rowId xmlns:a16="http://schemas.microsoft.com/office/drawing/2014/main" xmlns="" val="1840445115"/>
                  </a:ext>
                </a:extLst>
              </a:tr>
              <a:tr h="20976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Engagement of local stakeholders</a:t>
                      </a:r>
                    </a:p>
                  </a:txBody>
                  <a:tcPr/>
                </a:tc>
                <a:tc>
                  <a:txBody>
                    <a:bodyPr/>
                    <a:lstStyle/>
                    <a:p>
                      <a:pPr marL="285750" lvl="0" indent="-285750">
                        <a:buFont typeface="Arial" panose="020B0604020202020204" pitchFamily="34" charset="0"/>
                        <a:buChar char="•"/>
                      </a:pPr>
                      <a:r>
                        <a:rPr lang="en-US" sz="1800" kern="1200" dirty="0">
                          <a:solidFill>
                            <a:schemeClr val="tx1"/>
                          </a:solidFill>
                          <a:effectLst/>
                          <a:latin typeface="+mn-lt"/>
                          <a:ea typeface="+mn-ea"/>
                          <a:cs typeface="+mn-cs"/>
                        </a:rPr>
                        <a:t>Local fishing community in Padang </a:t>
                      </a:r>
                      <a:r>
                        <a:rPr lang="en-US" sz="1800" kern="1200" dirty="0" err="1">
                          <a:solidFill>
                            <a:schemeClr val="tx1"/>
                          </a:solidFill>
                          <a:effectLst/>
                          <a:latin typeface="+mn-lt"/>
                          <a:ea typeface="+mn-ea"/>
                          <a:cs typeface="+mn-cs"/>
                        </a:rPr>
                        <a:t>Tikar</a:t>
                      </a:r>
                      <a:r>
                        <a:rPr lang="en-US" sz="1800" kern="1200" dirty="0">
                          <a:solidFill>
                            <a:schemeClr val="tx1"/>
                          </a:solidFill>
                          <a:effectLst/>
                          <a:latin typeface="+mn-lt"/>
                          <a:ea typeface="+mn-ea"/>
                          <a:cs typeface="+mn-cs"/>
                        </a:rPr>
                        <a:t>, Dusun </a:t>
                      </a:r>
                      <a:r>
                        <a:rPr lang="en-US" sz="1800" kern="1200" dirty="0" err="1">
                          <a:solidFill>
                            <a:schemeClr val="tx1"/>
                          </a:solidFill>
                          <a:effectLst/>
                          <a:latin typeface="+mn-lt"/>
                          <a:ea typeface="+mn-ea"/>
                          <a:cs typeface="+mn-cs"/>
                        </a:rPr>
                        <a:t>Besar</a:t>
                      </a:r>
                      <a:r>
                        <a:rPr lang="en-US" sz="1800" kern="1200" dirty="0">
                          <a:solidFill>
                            <a:schemeClr val="tx1"/>
                          </a:solidFill>
                          <a:effectLst/>
                          <a:latin typeface="+mn-lt"/>
                          <a:ea typeface="+mn-ea"/>
                          <a:cs typeface="+mn-cs"/>
                        </a:rPr>
                        <a:t> and Delta Pawan (West Kalimantan Province) Fishery product collector, trader, exporter</a:t>
                      </a:r>
                      <a:r>
                        <a:rPr lang="en-GB" sz="1800" kern="1200" dirty="0">
                          <a:solidFill>
                            <a:schemeClr val="tx1"/>
                          </a:solidFill>
                          <a:effectLst/>
                          <a:latin typeface="+mn-lt"/>
                          <a:ea typeface="+mn-ea"/>
                          <a:cs typeface="+mn-cs"/>
                        </a:rPr>
                        <a:t>; </a:t>
                      </a:r>
                      <a:r>
                        <a:rPr lang="en-GB" sz="1800" kern="1200" dirty="0" err="1">
                          <a:solidFill>
                            <a:schemeClr val="tx1"/>
                          </a:solidFill>
                          <a:effectLst/>
                          <a:latin typeface="+mn-lt"/>
                          <a:ea typeface="+mn-ea"/>
                          <a:cs typeface="+mn-cs"/>
                        </a:rPr>
                        <a:t>Marined</a:t>
                      </a:r>
                      <a:r>
                        <a:rPr lang="en-GB" sz="1800" kern="1200" dirty="0">
                          <a:solidFill>
                            <a:schemeClr val="tx1"/>
                          </a:solidFill>
                          <a:effectLst/>
                          <a:latin typeface="+mn-lt"/>
                          <a:ea typeface="+mn-ea"/>
                          <a:cs typeface="+mn-cs"/>
                        </a:rPr>
                        <a:t> &amp; </a:t>
                      </a:r>
                      <a:r>
                        <a:rPr lang="en-US" sz="1800" kern="1200" dirty="0">
                          <a:solidFill>
                            <a:schemeClr val="tx1"/>
                          </a:solidFill>
                          <a:effectLst/>
                          <a:latin typeface="+mn-lt"/>
                          <a:ea typeface="+mn-ea"/>
                          <a:cs typeface="+mn-cs"/>
                        </a:rPr>
                        <a:t>Fishery Agency of West Kalimantan Province, Fishery Agency of </a:t>
                      </a:r>
                      <a:r>
                        <a:rPr lang="en-US" sz="1800" kern="1200" dirty="0" err="1">
                          <a:solidFill>
                            <a:schemeClr val="tx1"/>
                          </a:solidFill>
                          <a:effectLst/>
                          <a:latin typeface="+mn-lt"/>
                          <a:ea typeface="+mn-ea"/>
                          <a:cs typeface="+mn-cs"/>
                        </a:rPr>
                        <a:t>Kubu</a:t>
                      </a:r>
                      <a:r>
                        <a:rPr lang="en-US" sz="1800" kern="1200" dirty="0">
                          <a:solidFill>
                            <a:schemeClr val="tx1"/>
                          </a:solidFill>
                          <a:effectLst/>
                          <a:latin typeface="+mn-lt"/>
                          <a:ea typeface="+mn-ea"/>
                          <a:cs typeface="+mn-cs"/>
                        </a:rPr>
                        <a:t> Raya District; Fishery Agency of </a:t>
                      </a:r>
                      <a:r>
                        <a:rPr lang="en-US" sz="1800" kern="1200" dirty="0" err="1">
                          <a:solidFill>
                            <a:schemeClr val="tx1"/>
                          </a:solidFill>
                          <a:effectLst/>
                          <a:latin typeface="+mn-lt"/>
                          <a:ea typeface="+mn-ea"/>
                          <a:cs typeface="+mn-cs"/>
                        </a:rPr>
                        <a:t>Kayong</a:t>
                      </a:r>
                      <a:r>
                        <a:rPr lang="en-US" sz="1800" kern="1200" dirty="0">
                          <a:solidFill>
                            <a:schemeClr val="tx1"/>
                          </a:solidFill>
                          <a:effectLst/>
                          <a:latin typeface="+mn-lt"/>
                          <a:ea typeface="+mn-ea"/>
                          <a:cs typeface="+mn-cs"/>
                        </a:rPr>
                        <a:t> District</a:t>
                      </a:r>
                      <a:r>
                        <a:rPr lang="en-GB" sz="1800" kern="1200" dirty="0">
                          <a:solidFill>
                            <a:schemeClr val="tx1"/>
                          </a:solidFill>
                          <a:effectLst/>
                          <a:latin typeface="+mn-lt"/>
                          <a:ea typeface="+mn-ea"/>
                          <a:cs typeface="+mn-cs"/>
                        </a:rPr>
                        <a:t>; DG of Capture Fisheries; </a:t>
                      </a:r>
                      <a:r>
                        <a:rPr lang="en-US" sz="1800" kern="1200" dirty="0">
                          <a:solidFill>
                            <a:schemeClr val="tx1"/>
                          </a:solidFill>
                          <a:effectLst/>
                          <a:latin typeface="+mn-lt"/>
                          <a:ea typeface="+mn-ea"/>
                          <a:cs typeface="+mn-cs"/>
                        </a:rPr>
                        <a:t>DG of Marine Spatial Planning; Local University in West Kalimantan </a:t>
                      </a:r>
                      <a:endParaRPr lang="id-ID" sz="1800" dirty="0"/>
                    </a:p>
                  </a:txBody>
                  <a:tcPr/>
                </a:tc>
                <a:tc>
                  <a:txBody>
                    <a:bodyPr/>
                    <a:lstStyle/>
                    <a:p>
                      <a:pPr marL="285750" lvl="0" indent="-285750">
                        <a:buFont typeface="Arial" panose="020B0604020202020204" pitchFamily="34" charset="0"/>
                        <a:buChar char="•"/>
                      </a:pPr>
                      <a:r>
                        <a:rPr lang="en-US" sz="1800" kern="1200" dirty="0">
                          <a:solidFill>
                            <a:schemeClr val="tx1"/>
                          </a:solidFill>
                          <a:effectLst/>
                          <a:latin typeface="+mn-lt"/>
                          <a:ea typeface="+mn-ea"/>
                          <a:cs typeface="+mn-cs"/>
                        </a:rPr>
                        <a:t>Local fishing community in Bangka </a:t>
                      </a:r>
                      <a:r>
                        <a:rPr lang="en-GB" sz="1800" kern="1200" dirty="0">
                          <a:solidFill>
                            <a:schemeClr val="tx1"/>
                          </a:solidFill>
                          <a:effectLst/>
                          <a:latin typeface="+mn-lt"/>
                          <a:ea typeface="+mn-ea"/>
                          <a:cs typeface="+mn-cs"/>
                        </a:rPr>
                        <a:t>; </a:t>
                      </a:r>
                      <a:r>
                        <a:rPr lang="en-US" sz="1800" kern="1200" dirty="0">
                          <a:solidFill>
                            <a:schemeClr val="tx1"/>
                          </a:solidFill>
                          <a:effectLst/>
                          <a:latin typeface="+mn-lt"/>
                          <a:ea typeface="+mn-ea"/>
                          <a:cs typeface="+mn-cs"/>
                        </a:rPr>
                        <a:t>Fishery product collector, trader and exporter</a:t>
                      </a:r>
                      <a:r>
                        <a:rPr lang="en-GB" sz="1800" kern="1200" dirty="0">
                          <a:solidFill>
                            <a:schemeClr val="tx1"/>
                          </a:solidFill>
                          <a:effectLst/>
                          <a:latin typeface="+mn-lt"/>
                          <a:ea typeface="+mn-ea"/>
                          <a:cs typeface="+mn-cs"/>
                        </a:rPr>
                        <a:t> Marine &amp; </a:t>
                      </a:r>
                      <a:r>
                        <a:rPr lang="en-US" sz="1800" kern="1200" dirty="0">
                          <a:solidFill>
                            <a:schemeClr val="tx1"/>
                          </a:solidFill>
                          <a:effectLst/>
                          <a:latin typeface="+mn-lt"/>
                          <a:ea typeface="+mn-ea"/>
                          <a:cs typeface="+mn-cs"/>
                        </a:rPr>
                        <a:t>Fishery Agency of Bangka Belitung Province</a:t>
                      </a:r>
                      <a:r>
                        <a:rPr lang="en-GB" sz="1800" kern="1200" dirty="0">
                          <a:solidFill>
                            <a:schemeClr val="tx1"/>
                          </a:solidFill>
                          <a:effectLst/>
                          <a:latin typeface="+mn-lt"/>
                          <a:ea typeface="+mn-ea"/>
                          <a:cs typeface="+mn-cs"/>
                        </a:rPr>
                        <a:t>; </a:t>
                      </a:r>
                      <a:r>
                        <a:rPr lang="en-US" sz="1800" kern="1200" dirty="0">
                          <a:solidFill>
                            <a:schemeClr val="tx1"/>
                          </a:solidFill>
                          <a:effectLst/>
                          <a:latin typeface="+mn-lt"/>
                          <a:ea typeface="+mn-ea"/>
                          <a:cs typeface="+mn-cs"/>
                        </a:rPr>
                        <a:t>Fishery Agency of Bangka District</a:t>
                      </a:r>
                      <a:r>
                        <a:rPr lang="en-GB" sz="1800" kern="1200" dirty="0">
                          <a:solidFill>
                            <a:schemeClr val="tx1"/>
                          </a:solidFill>
                          <a:effectLst/>
                          <a:latin typeface="+mn-lt"/>
                          <a:ea typeface="+mn-ea"/>
                          <a:cs typeface="+mn-cs"/>
                        </a:rPr>
                        <a:t>; DG of Capture Fisheries; </a:t>
                      </a:r>
                      <a:r>
                        <a:rPr lang="en-US" sz="1800" kern="1200" dirty="0">
                          <a:solidFill>
                            <a:schemeClr val="tx1"/>
                          </a:solidFill>
                          <a:effectLst/>
                          <a:latin typeface="+mn-lt"/>
                          <a:ea typeface="+mn-ea"/>
                          <a:cs typeface="+mn-cs"/>
                        </a:rPr>
                        <a:t>DG of Marine Spatial; University of Bangka Belitung; </a:t>
                      </a:r>
                      <a:endParaRPr lang="id-ID" sz="1800" kern="1200" dirty="0">
                        <a:solidFill>
                          <a:schemeClr val="tx1"/>
                        </a:solidFill>
                        <a:effectLst/>
                        <a:latin typeface="+mn-lt"/>
                        <a:ea typeface="+mn-ea"/>
                        <a:cs typeface="+mn-cs"/>
                      </a:endParaRPr>
                    </a:p>
                  </a:txBody>
                  <a:tcPr/>
                </a:tc>
                <a:extLst>
                  <a:ext uri="{0D108BD9-81ED-4DB2-BD59-A6C34878D82A}">
                    <a16:rowId xmlns:a16="http://schemas.microsoft.com/office/drawing/2014/main" xmlns="" val="1991058259"/>
                  </a:ext>
                </a:extLst>
              </a:tr>
              <a:tr h="3356258">
                <a:tc>
                  <a:txBody>
                    <a:bodyPr/>
                    <a:lstStyle/>
                    <a:p>
                      <a:r>
                        <a:rPr lang="en-GB" dirty="0"/>
                        <a:t>Management Mechanism </a:t>
                      </a:r>
                      <a:endParaRPr lang="id-ID" dirty="0"/>
                    </a:p>
                  </a:txBody>
                  <a:tcPr/>
                </a:tc>
                <a:tc>
                  <a:txBody>
                    <a:bodyPr/>
                    <a:lstStyle/>
                    <a:p>
                      <a:pPr marL="285750" lvl="0" indent="-285750">
                        <a:buFont typeface="Wingdings" panose="05000000000000000000" pitchFamily="2" charset="2"/>
                        <a:buChar char="§"/>
                      </a:pPr>
                      <a:r>
                        <a:rPr lang="en-GB" sz="1800" kern="1200" dirty="0">
                          <a:solidFill>
                            <a:schemeClr val="dk1"/>
                          </a:solidFill>
                          <a:effectLst/>
                          <a:latin typeface="+mn-lt"/>
                          <a:ea typeface="+mn-ea"/>
                          <a:cs typeface="+mn-cs"/>
                        </a:rPr>
                        <a:t>MMAF: DG of Capture Fisheries (Directorate Fish Resource Management),related to the management of fish resources and regulation of fishing.</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800" kern="1200" dirty="0">
                          <a:solidFill>
                            <a:schemeClr val="dk1"/>
                          </a:solidFill>
                          <a:effectLst/>
                          <a:latin typeface="+mn-lt"/>
                          <a:ea typeface="+mn-ea"/>
                          <a:cs typeface="+mn-cs"/>
                        </a:rPr>
                        <a:t>MMAF: DG of Marine Spatial Planning related to the use of marine space for particular purposes. </a:t>
                      </a:r>
                      <a:endParaRPr lang="id-ID" sz="1800" kern="1200" dirty="0">
                        <a:solidFill>
                          <a:schemeClr val="dk1"/>
                        </a:solidFill>
                        <a:effectLst/>
                        <a:latin typeface="+mn-lt"/>
                        <a:ea typeface="+mn-ea"/>
                        <a:cs typeface="+mn-cs"/>
                      </a:endParaRPr>
                    </a:p>
                    <a:p>
                      <a:pPr marL="285750" indent="-285750">
                        <a:buFont typeface="Wingdings" panose="05000000000000000000" pitchFamily="2" charset="2"/>
                        <a:buChar char="§"/>
                      </a:pPr>
                      <a:r>
                        <a:rPr lang="en-GB" sz="1800" kern="1200" dirty="0">
                          <a:solidFill>
                            <a:schemeClr val="dk1"/>
                          </a:solidFill>
                          <a:effectLst/>
                          <a:latin typeface="+mn-lt"/>
                          <a:ea typeface="+mn-ea"/>
                          <a:cs typeface="+mn-cs"/>
                        </a:rPr>
                        <a:t>The Government of West Kalimantan Province </a:t>
                      </a:r>
                      <a:r>
                        <a:rPr lang="en-GB" sz="1800" kern="1200" dirty="0" err="1">
                          <a:solidFill>
                            <a:schemeClr val="dk1"/>
                          </a:solidFill>
                          <a:effectLst/>
                          <a:latin typeface="+mn-lt"/>
                          <a:ea typeface="+mn-ea"/>
                          <a:cs typeface="+mn-cs"/>
                        </a:rPr>
                        <a:t>Province</a:t>
                      </a:r>
                      <a:r>
                        <a:rPr lang="en-GB" sz="1800" kern="1200" dirty="0">
                          <a:solidFill>
                            <a:schemeClr val="dk1"/>
                          </a:solidFill>
                          <a:effectLst/>
                          <a:latin typeface="+mn-lt"/>
                          <a:ea typeface="+mn-ea"/>
                          <a:cs typeface="+mn-cs"/>
                        </a:rPr>
                        <a:t> as the authority for the management of areas and the management of fish resources under the authority of the local government. </a:t>
                      </a:r>
                    </a:p>
                    <a:p>
                      <a:pPr marL="285750" indent="-285750">
                        <a:buFont typeface="Wingdings" panose="05000000000000000000" pitchFamily="2" charset="2"/>
                        <a:buChar char="§"/>
                      </a:pPr>
                      <a:r>
                        <a:rPr lang="en-GB" sz="1800" kern="1200" dirty="0">
                          <a:solidFill>
                            <a:schemeClr val="dk1"/>
                          </a:solidFill>
                          <a:effectLst/>
                          <a:latin typeface="+mn-lt"/>
                          <a:ea typeface="+mn-ea"/>
                          <a:cs typeface="+mn-cs"/>
                        </a:rPr>
                        <a:t>Community based management </a:t>
                      </a:r>
                      <a:endParaRPr lang="id-ID" dirty="0"/>
                    </a:p>
                  </a:txBody>
                  <a:tcPr/>
                </a:tc>
                <a:tc>
                  <a:txBody>
                    <a:bodyPr/>
                    <a:lstStyle/>
                    <a:p>
                      <a:pPr marL="285750" lvl="0" indent="-285750">
                        <a:buFont typeface="Wingdings" panose="05000000000000000000" pitchFamily="2" charset="2"/>
                        <a:buChar char="§"/>
                      </a:pPr>
                      <a:r>
                        <a:rPr lang="en-GB" sz="1800" kern="1200" dirty="0">
                          <a:solidFill>
                            <a:schemeClr val="dk1"/>
                          </a:solidFill>
                          <a:effectLst/>
                          <a:latin typeface="+mn-lt"/>
                          <a:ea typeface="+mn-ea"/>
                          <a:cs typeface="+mn-cs"/>
                        </a:rPr>
                        <a:t>MMAF: DG of Capture Fisheries (Directorate Fish Resource Management),related to the management of fish resources and regulation of fishing.</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800" kern="1200" dirty="0">
                          <a:solidFill>
                            <a:schemeClr val="dk1"/>
                          </a:solidFill>
                          <a:effectLst/>
                          <a:latin typeface="+mn-lt"/>
                          <a:ea typeface="+mn-ea"/>
                          <a:cs typeface="+mn-cs"/>
                        </a:rPr>
                        <a:t>MMAF: DG of Marine Spatial Planning related to the use of marine space for particular purposes. </a:t>
                      </a:r>
                      <a:endParaRPr lang="id-ID" sz="1800" kern="1200" dirty="0">
                        <a:solidFill>
                          <a:schemeClr val="dk1"/>
                        </a:solidFill>
                        <a:effectLst/>
                        <a:latin typeface="+mn-lt"/>
                        <a:ea typeface="+mn-ea"/>
                        <a:cs typeface="+mn-cs"/>
                      </a:endParaRPr>
                    </a:p>
                    <a:p>
                      <a:pPr marL="285750" indent="-285750">
                        <a:buFont typeface="Wingdings" panose="05000000000000000000" pitchFamily="2" charset="2"/>
                        <a:buChar char="§"/>
                      </a:pPr>
                      <a:r>
                        <a:rPr lang="en-GB" sz="1800" kern="1200" dirty="0">
                          <a:solidFill>
                            <a:schemeClr val="dk1"/>
                          </a:solidFill>
                          <a:effectLst/>
                          <a:latin typeface="+mn-lt"/>
                          <a:ea typeface="+mn-ea"/>
                          <a:cs typeface="+mn-cs"/>
                        </a:rPr>
                        <a:t>The Government of Bangka Belitung Province as the authority for the management of areas and the management of fish resources under the authority of the local government. </a:t>
                      </a:r>
                    </a:p>
                    <a:p>
                      <a:pPr marL="285750" indent="-285750">
                        <a:buFont typeface="Wingdings" panose="05000000000000000000" pitchFamily="2" charset="2"/>
                        <a:buChar char="§"/>
                      </a:pPr>
                      <a:r>
                        <a:rPr lang="en-GB" sz="1800" kern="1200" dirty="0">
                          <a:solidFill>
                            <a:schemeClr val="dk1"/>
                          </a:solidFill>
                          <a:effectLst/>
                          <a:latin typeface="+mn-lt"/>
                          <a:ea typeface="+mn-ea"/>
                          <a:cs typeface="+mn-cs"/>
                        </a:rPr>
                        <a:t>Community based management</a:t>
                      </a:r>
                      <a:endParaRPr lang="id-ID" dirty="0"/>
                    </a:p>
                    <a:p>
                      <a:endParaRPr lang="id-ID" dirty="0"/>
                    </a:p>
                  </a:txBody>
                  <a:tcPr/>
                </a:tc>
                <a:extLst>
                  <a:ext uri="{0D108BD9-81ED-4DB2-BD59-A6C34878D82A}">
                    <a16:rowId xmlns:a16="http://schemas.microsoft.com/office/drawing/2014/main" xmlns="" val="4291348832"/>
                  </a:ext>
                </a:extLst>
              </a:tr>
              <a:tr h="335626">
                <a:tc>
                  <a:txBody>
                    <a:bodyPr/>
                    <a:lstStyle/>
                    <a:p>
                      <a:endParaRPr lang="id-ID"/>
                    </a:p>
                  </a:txBody>
                  <a:tcPr/>
                </a:tc>
                <a:tc>
                  <a:txBody>
                    <a:bodyPr/>
                    <a:lstStyle/>
                    <a:p>
                      <a:endParaRPr lang="id-ID" dirty="0"/>
                    </a:p>
                  </a:txBody>
                  <a:tcPr/>
                </a:tc>
                <a:tc>
                  <a:txBody>
                    <a:bodyPr/>
                    <a:lstStyle/>
                    <a:p>
                      <a:endParaRPr lang="id-ID" dirty="0"/>
                    </a:p>
                  </a:txBody>
                  <a:tcPr/>
                </a:tc>
                <a:extLst>
                  <a:ext uri="{0D108BD9-81ED-4DB2-BD59-A6C34878D82A}">
                    <a16:rowId xmlns:a16="http://schemas.microsoft.com/office/drawing/2014/main" xmlns="" val="3408279567"/>
                  </a:ext>
                </a:extLst>
              </a:tr>
            </a:tbl>
          </a:graphicData>
        </a:graphic>
      </p:graphicFrame>
    </p:spTree>
    <p:extLst>
      <p:ext uri="{BB962C8B-B14F-4D97-AF65-F5344CB8AC3E}">
        <p14:creationId xmlns:p14="http://schemas.microsoft.com/office/powerpoint/2010/main" val="2014010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xmlns="" id="{AE036017-31CD-5BB7-786A-309C167AD7C5}"/>
              </a:ext>
            </a:extLst>
          </p:cNvPr>
          <p:cNvPicPr>
            <a:picLocks noChangeAspect="1"/>
          </p:cNvPicPr>
          <p:nvPr/>
        </p:nvPicPr>
        <p:blipFill>
          <a:blip r:embed="rId2"/>
          <a:stretch>
            <a:fillRect/>
          </a:stretch>
        </p:blipFill>
        <p:spPr>
          <a:xfrm>
            <a:off x="9000811" y="2269300"/>
            <a:ext cx="3000689" cy="2294350"/>
          </a:xfrm>
          <a:prstGeom prst="rect">
            <a:avLst/>
          </a:prstGeom>
        </p:spPr>
      </p:pic>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133268" y="134828"/>
            <a:ext cx="11520016" cy="386168"/>
          </a:xfrm>
          <a:solidFill>
            <a:srgbClr val="BDEEFF"/>
          </a:solidFill>
        </p:spPr>
        <p:txBody>
          <a:bodyPr>
            <a:normAutofit fontScale="90000"/>
          </a:bodyPr>
          <a:lstStyle/>
          <a:p>
            <a:r>
              <a:rPr lang="en-US" sz="3200" b="1" dirty="0">
                <a:solidFill>
                  <a:prstClr val="black"/>
                </a:solidFill>
              </a:rPr>
              <a:t>Key Achievements</a:t>
            </a:r>
            <a:endParaRPr lang="en-US" b="1"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3" name="Picture 2">
            <a:extLst>
              <a:ext uri="{FF2B5EF4-FFF2-40B4-BE49-F238E27FC236}">
                <a16:creationId xmlns:a16="http://schemas.microsoft.com/office/drawing/2014/main" xmlns="" id="{A005E81D-F68F-0CC2-58FB-5260FAE299E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6325" y="767584"/>
            <a:ext cx="4258038" cy="6090416"/>
          </a:xfrm>
          <a:prstGeom prst="rect">
            <a:avLst/>
          </a:prstGeom>
          <a:noFill/>
          <a:ln>
            <a:noFill/>
          </a:ln>
        </p:spPr>
      </p:pic>
      <p:sp>
        <p:nvSpPr>
          <p:cNvPr id="11" name="TextBox 10">
            <a:extLst>
              <a:ext uri="{FF2B5EF4-FFF2-40B4-BE49-F238E27FC236}">
                <a16:creationId xmlns:a16="http://schemas.microsoft.com/office/drawing/2014/main" xmlns="" id="{491F4765-2E5D-3B54-067B-D3137A22800B}"/>
              </a:ext>
            </a:extLst>
          </p:cNvPr>
          <p:cNvSpPr txBox="1"/>
          <p:nvPr/>
        </p:nvSpPr>
        <p:spPr>
          <a:xfrm>
            <a:off x="4000690" y="2228878"/>
            <a:ext cx="7861110" cy="4154984"/>
          </a:xfrm>
          <a:prstGeom prst="rect">
            <a:avLst/>
          </a:prstGeom>
          <a:noFill/>
        </p:spPr>
        <p:txBody>
          <a:bodyPr wrap="square" rtlCol="0">
            <a:spAutoFit/>
          </a:bodyPr>
          <a:lstStyle/>
          <a:p>
            <a:pPr marL="342900" indent="-342900">
              <a:buFont typeface="Wingdings" panose="05000000000000000000" pitchFamily="2" charset="2"/>
              <a:buChar char="§"/>
            </a:pPr>
            <a:r>
              <a:rPr lang="en-GB" sz="2400" b="1" dirty="0"/>
              <a:t>Target species</a:t>
            </a:r>
            <a:r>
              <a:rPr lang="en-GB" sz="2400" dirty="0"/>
              <a:t>: Banana shrimp (</a:t>
            </a:r>
            <a:r>
              <a:rPr lang="en-GB" sz="2400" i="1" dirty="0"/>
              <a:t>Penaeus </a:t>
            </a:r>
            <a:r>
              <a:rPr lang="en-GB" sz="2400" i="1" dirty="0" err="1"/>
              <a:t>merguiensis</a:t>
            </a:r>
            <a:endParaRPr lang="en-GB" sz="2400" i="1" dirty="0"/>
          </a:p>
          <a:p>
            <a:pPr marL="342900" indent="-342900">
              <a:buFont typeface="Wingdings" panose="05000000000000000000" pitchFamily="2" charset="2"/>
              <a:buChar char="§"/>
            </a:pPr>
            <a:r>
              <a:rPr lang="en-GB" sz="2400" b="1" dirty="0"/>
              <a:t>Proposed refugia size</a:t>
            </a:r>
            <a:r>
              <a:rPr lang="en-GB" sz="2400" dirty="0"/>
              <a:t>: </a:t>
            </a:r>
            <a:r>
              <a:rPr lang="en-US" sz="2400" kern="1200" dirty="0">
                <a:solidFill>
                  <a:schemeClr val="dk1"/>
                </a:solidFill>
                <a:effectLst/>
                <a:latin typeface="+mn-lt"/>
                <a:ea typeface="+mn-ea"/>
                <a:cs typeface="+mn-cs"/>
              </a:rPr>
              <a:t>409.432 Ha</a:t>
            </a:r>
          </a:p>
          <a:p>
            <a:pPr marL="342900" indent="-342900">
              <a:buFont typeface="Wingdings" panose="05000000000000000000" pitchFamily="2" charset="2"/>
              <a:buChar char="§"/>
            </a:pPr>
            <a:r>
              <a:rPr lang="en-US" sz="2400" b="1" dirty="0">
                <a:solidFill>
                  <a:schemeClr val="dk1"/>
                </a:solidFill>
              </a:rPr>
              <a:t>Target Habitat </a:t>
            </a:r>
            <a:r>
              <a:rPr lang="en-US" sz="2400" dirty="0">
                <a:solidFill>
                  <a:schemeClr val="dk1"/>
                </a:solidFill>
              </a:rPr>
              <a:t>: Mangrove </a:t>
            </a:r>
          </a:p>
          <a:p>
            <a:pPr marL="342900" indent="-342900">
              <a:buFont typeface="Wingdings" panose="05000000000000000000" pitchFamily="2" charset="2"/>
              <a:buChar char="§"/>
            </a:pPr>
            <a:r>
              <a:rPr lang="en-US" sz="2400" b="1" dirty="0"/>
              <a:t>Engagement of local stakeholders</a:t>
            </a:r>
            <a:r>
              <a:rPr lang="en-US" sz="2400" dirty="0"/>
              <a:t>: </a:t>
            </a:r>
            <a:r>
              <a:rPr lang="en-US" sz="2400" kern="1200" dirty="0">
                <a:solidFill>
                  <a:schemeClr val="tx1"/>
                </a:solidFill>
                <a:effectLst/>
                <a:latin typeface="+mn-lt"/>
                <a:ea typeface="+mn-ea"/>
                <a:cs typeface="+mn-cs"/>
              </a:rPr>
              <a:t>Local fishing community in Padang </a:t>
            </a:r>
            <a:r>
              <a:rPr lang="en-US" sz="2400" kern="1200" dirty="0" err="1">
                <a:solidFill>
                  <a:schemeClr val="tx1"/>
                </a:solidFill>
                <a:effectLst/>
                <a:latin typeface="+mn-lt"/>
                <a:ea typeface="+mn-ea"/>
                <a:cs typeface="+mn-cs"/>
              </a:rPr>
              <a:t>Tikar</a:t>
            </a:r>
            <a:r>
              <a:rPr lang="en-US" sz="2400" kern="1200" dirty="0">
                <a:solidFill>
                  <a:schemeClr val="tx1"/>
                </a:solidFill>
                <a:effectLst/>
                <a:latin typeface="+mn-lt"/>
                <a:ea typeface="+mn-ea"/>
                <a:cs typeface="+mn-cs"/>
              </a:rPr>
              <a:t>, Dusun </a:t>
            </a:r>
            <a:r>
              <a:rPr lang="en-US" sz="2400" kern="1200" dirty="0" err="1">
                <a:solidFill>
                  <a:schemeClr val="tx1"/>
                </a:solidFill>
                <a:effectLst/>
                <a:latin typeface="+mn-lt"/>
                <a:ea typeface="+mn-ea"/>
                <a:cs typeface="+mn-cs"/>
              </a:rPr>
              <a:t>Besar</a:t>
            </a:r>
            <a:r>
              <a:rPr lang="en-US" sz="2400" kern="1200" dirty="0">
                <a:solidFill>
                  <a:schemeClr val="tx1"/>
                </a:solidFill>
                <a:effectLst/>
                <a:latin typeface="+mn-lt"/>
                <a:ea typeface="+mn-ea"/>
                <a:cs typeface="+mn-cs"/>
              </a:rPr>
              <a:t> and Delta Pawan (West Kalimantan Province) Fishery product collector, trader, exporter</a:t>
            </a:r>
            <a:r>
              <a:rPr lang="en-GB" sz="2400" kern="1200" dirty="0">
                <a:solidFill>
                  <a:schemeClr val="tx1"/>
                </a:solidFill>
                <a:effectLst/>
                <a:latin typeface="+mn-lt"/>
                <a:ea typeface="+mn-ea"/>
                <a:cs typeface="+mn-cs"/>
              </a:rPr>
              <a:t>; </a:t>
            </a:r>
            <a:r>
              <a:rPr lang="en-GB" sz="2400" kern="1200" dirty="0" err="1">
                <a:solidFill>
                  <a:schemeClr val="tx1"/>
                </a:solidFill>
                <a:effectLst/>
                <a:latin typeface="+mn-lt"/>
                <a:ea typeface="+mn-ea"/>
                <a:cs typeface="+mn-cs"/>
              </a:rPr>
              <a:t>Marined</a:t>
            </a:r>
            <a:r>
              <a:rPr lang="en-GB" sz="2400" kern="1200" dirty="0">
                <a:solidFill>
                  <a:schemeClr val="tx1"/>
                </a:solidFill>
                <a:effectLst/>
                <a:latin typeface="+mn-lt"/>
                <a:ea typeface="+mn-ea"/>
                <a:cs typeface="+mn-cs"/>
              </a:rPr>
              <a:t> &amp; </a:t>
            </a:r>
            <a:r>
              <a:rPr lang="en-US" sz="2400" kern="1200" dirty="0">
                <a:solidFill>
                  <a:schemeClr val="tx1"/>
                </a:solidFill>
                <a:effectLst/>
                <a:latin typeface="+mn-lt"/>
                <a:ea typeface="+mn-ea"/>
                <a:cs typeface="+mn-cs"/>
              </a:rPr>
              <a:t>Fishery Agency of West Kalimantan Province, Fishery Agency of </a:t>
            </a:r>
            <a:r>
              <a:rPr lang="en-US" sz="2400" kern="1200" dirty="0" err="1">
                <a:solidFill>
                  <a:schemeClr val="tx1"/>
                </a:solidFill>
                <a:effectLst/>
                <a:latin typeface="+mn-lt"/>
                <a:ea typeface="+mn-ea"/>
                <a:cs typeface="+mn-cs"/>
              </a:rPr>
              <a:t>Kubu</a:t>
            </a:r>
            <a:r>
              <a:rPr lang="en-US" sz="2400" kern="1200" dirty="0">
                <a:solidFill>
                  <a:schemeClr val="tx1"/>
                </a:solidFill>
                <a:effectLst/>
                <a:latin typeface="+mn-lt"/>
                <a:ea typeface="+mn-ea"/>
                <a:cs typeface="+mn-cs"/>
              </a:rPr>
              <a:t> Raya District; Fishery Agency of </a:t>
            </a:r>
            <a:r>
              <a:rPr lang="en-US" sz="2400" kern="1200" dirty="0" err="1">
                <a:solidFill>
                  <a:schemeClr val="tx1"/>
                </a:solidFill>
                <a:effectLst/>
                <a:latin typeface="+mn-lt"/>
                <a:ea typeface="+mn-ea"/>
                <a:cs typeface="+mn-cs"/>
              </a:rPr>
              <a:t>Kayong</a:t>
            </a:r>
            <a:r>
              <a:rPr lang="en-US" sz="2400" kern="1200" dirty="0">
                <a:solidFill>
                  <a:schemeClr val="tx1"/>
                </a:solidFill>
                <a:effectLst/>
                <a:latin typeface="+mn-lt"/>
                <a:ea typeface="+mn-ea"/>
                <a:cs typeface="+mn-cs"/>
              </a:rPr>
              <a:t> District</a:t>
            </a:r>
            <a:r>
              <a:rPr lang="en-GB" sz="2400" kern="1200" dirty="0">
                <a:solidFill>
                  <a:schemeClr val="tx1"/>
                </a:solidFill>
                <a:effectLst/>
                <a:latin typeface="+mn-lt"/>
                <a:ea typeface="+mn-ea"/>
                <a:cs typeface="+mn-cs"/>
              </a:rPr>
              <a:t>; DG of Capture Fisheries; </a:t>
            </a:r>
            <a:r>
              <a:rPr lang="en-US" sz="2400" kern="1200" dirty="0">
                <a:solidFill>
                  <a:schemeClr val="tx1"/>
                </a:solidFill>
                <a:effectLst/>
                <a:latin typeface="+mn-lt"/>
                <a:ea typeface="+mn-ea"/>
                <a:cs typeface="+mn-cs"/>
              </a:rPr>
              <a:t>DG of Marine Spatial Planning; Local University in West Kalimantan </a:t>
            </a:r>
          </a:p>
        </p:txBody>
      </p:sp>
      <p:sp>
        <p:nvSpPr>
          <p:cNvPr id="14" name="TextBox 13">
            <a:extLst>
              <a:ext uri="{FF2B5EF4-FFF2-40B4-BE49-F238E27FC236}">
                <a16:creationId xmlns:a16="http://schemas.microsoft.com/office/drawing/2014/main" xmlns="" id="{0E55EF34-E5A0-2F85-93C8-4E7778524E78}"/>
              </a:ext>
            </a:extLst>
          </p:cNvPr>
          <p:cNvSpPr txBox="1"/>
          <p:nvPr/>
        </p:nvSpPr>
        <p:spPr>
          <a:xfrm>
            <a:off x="4236773" y="659218"/>
            <a:ext cx="7118303" cy="1569660"/>
          </a:xfrm>
          <a:prstGeom prst="rect">
            <a:avLst/>
          </a:prstGeom>
          <a:noFill/>
        </p:spPr>
        <p:txBody>
          <a:bodyPr wrap="square" rtlCol="0">
            <a:spAutoFit/>
          </a:bodyPr>
          <a:lstStyle/>
          <a:p>
            <a:pPr algn="ctr"/>
            <a:r>
              <a:rPr lang="en-GB" sz="2400" b="1" u="sng" dirty="0"/>
              <a:t>Proposed Refugia for Penaeid Shrimp (</a:t>
            </a:r>
            <a:r>
              <a:rPr lang="en-GB" sz="2400" b="1" i="1" u="sng" dirty="0"/>
              <a:t>Penaeus</a:t>
            </a:r>
            <a:r>
              <a:rPr lang="en-GB" sz="2400" b="1" u="sng" dirty="0"/>
              <a:t> </a:t>
            </a:r>
            <a:r>
              <a:rPr lang="en-GB" sz="2400" b="1" i="1" u="sng" dirty="0" err="1"/>
              <a:t>merguiensis</a:t>
            </a:r>
            <a:r>
              <a:rPr lang="en-GB" sz="2400" b="1" u="sng" dirty="0"/>
              <a:t>) in Padang </a:t>
            </a:r>
            <a:r>
              <a:rPr lang="en-GB" sz="2400" b="1" u="sng" dirty="0" err="1"/>
              <a:t>Tikar</a:t>
            </a:r>
            <a:r>
              <a:rPr lang="en-GB" sz="2400" b="1" u="sng" dirty="0"/>
              <a:t>, </a:t>
            </a:r>
            <a:r>
              <a:rPr lang="en-GB" sz="2400" b="1" u="sng" dirty="0" err="1"/>
              <a:t>Teluk</a:t>
            </a:r>
            <a:r>
              <a:rPr lang="en-GB" sz="2400" b="1" u="sng" dirty="0"/>
              <a:t> </a:t>
            </a:r>
            <a:r>
              <a:rPr lang="en-GB" sz="2400" b="1" u="sng" dirty="0" err="1"/>
              <a:t>Batang</a:t>
            </a:r>
            <a:r>
              <a:rPr lang="en-GB" sz="2400" b="1" u="sng" dirty="0"/>
              <a:t> &amp; Delta Pawan District (West </a:t>
            </a:r>
            <a:r>
              <a:rPr lang="en-GB" sz="2400" b="1" u="sng" dirty="0" err="1"/>
              <a:t>KalimantanProvince</a:t>
            </a:r>
            <a:r>
              <a:rPr lang="en-GB" sz="2400" b="1" u="sng" dirty="0"/>
              <a:t> )</a:t>
            </a:r>
            <a:endParaRPr lang="id-ID" sz="2400" b="1" u="sng" dirty="0"/>
          </a:p>
          <a:p>
            <a:pPr algn="ctr"/>
            <a:endParaRPr lang="id-ID" sz="2400" i="1" u="sng" dirty="0"/>
          </a:p>
        </p:txBody>
      </p:sp>
    </p:spTree>
    <p:extLst>
      <p:ext uri="{BB962C8B-B14F-4D97-AF65-F5344CB8AC3E}">
        <p14:creationId xmlns:p14="http://schemas.microsoft.com/office/powerpoint/2010/main" val="2641780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042927" y="1576515"/>
            <a:ext cx="9943683" cy="5051998"/>
          </a:xfrm>
          <a:solidFill>
            <a:srgbClr val="BDEEFF"/>
          </a:solidFill>
        </p:spPr>
        <p:txBody>
          <a:bodyPr>
            <a:normAutofit lnSpcReduction="10000"/>
          </a:bodyPr>
          <a:lstStyle/>
          <a:p>
            <a:pPr marL="342900" indent="-342900">
              <a:buFont typeface="Wingdings" panose="05000000000000000000" pitchFamily="2" charset="2"/>
              <a:buChar char="§"/>
            </a:pPr>
            <a:r>
              <a:rPr lang="en-GB" b="1" dirty="0"/>
              <a:t>Management Mechanism :</a:t>
            </a:r>
          </a:p>
          <a:p>
            <a:pPr marL="457200" lvl="0" indent="-457200">
              <a:buFont typeface="+mj-lt"/>
              <a:buAutoNum type="alphaLcParenR"/>
            </a:pPr>
            <a:r>
              <a:rPr lang="en-GB" sz="2400" kern="1200" dirty="0">
                <a:solidFill>
                  <a:schemeClr val="dk1"/>
                </a:solidFill>
                <a:effectLst/>
                <a:latin typeface="+mn-lt"/>
                <a:ea typeface="+mn-ea"/>
                <a:cs typeface="+mn-cs"/>
              </a:rPr>
              <a:t> DG of Capture Fisheries (Directorate Fish Resource Management), related to the management of fish resources and regulation of fishing.</a:t>
            </a:r>
          </a:p>
          <a:p>
            <a:pPr marL="457200" marR="0" lvl="0" indent="-457200" algn="l" defTabSz="914400" rtl="0" eaLnBrk="1" fontAlgn="auto" latinLnBrk="0" hangingPunct="1">
              <a:lnSpc>
                <a:spcPct val="100000"/>
              </a:lnSpc>
              <a:spcBef>
                <a:spcPts val="0"/>
              </a:spcBef>
              <a:spcAft>
                <a:spcPts val="0"/>
              </a:spcAft>
              <a:buClrTx/>
              <a:buSzTx/>
              <a:buFont typeface="+mj-lt"/>
              <a:buAutoNum type="alphaLcParenR"/>
              <a:tabLst/>
              <a:defRPr/>
            </a:pPr>
            <a:r>
              <a:rPr lang="en-GB" sz="2400" kern="1200" dirty="0">
                <a:solidFill>
                  <a:schemeClr val="dk1"/>
                </a:solidFill>
                <a:effectLst/>
                <a:latin typeface="+mn-lt"/>
                <a:ea typeface="+mn-ea"/>
                <a:cs typeface="+mn-cs"/>
              </a:rPr>
              <a:t> DG of Marine Spatial Planning related to the use of marine space for particular purposes. </a:t>
            </a:r>
            <a:endParaRPr lang="en-GB" sz="2400" dirty="0">
              <a:solidFill>
                <a:schemeClr val="dk1"/>
              </a:solidFill>
            </a:endParaRPr>
          </a:p>
          <a:p>
            <a:pPr marL="457200" marR="0" lvl="0" indent="-457200" algn="l" defTabSz="914400" rtl="0" eaLnBrk="1" fontAlgn="auto" latinLnBrk="0" hangingPunct="1">
              <a:lnSpc>
                <a:spcPct val="100000"/>
              </a:lnSpc>
              <a:spcBef>
                <a:spcPts val="0"/>
              </a:spcBef>
              <a:spcAft>
                <a:spcPts val="0"/>
              </a:spcAft>
              <a:buClrTx/>
              <a:buSzTx/>
              <a:buFont typeface="+mj-lt"/>
              <a:buAutoNum type="alphaLcParenR"/>
              <a:tabLst/>
              <a:defRPr/>
            </a:pPr>
            <a:r>
              <a:rPr lang="en-GB" sz="2400" kern="1200" dirty="0">
                <a:solidFill>
                  <a:schemeClr val="dk1"/>
                </a:solidFill>
                <a:effectLst/>
                <a:latin typeface="+mn-lt"/>
                <a:ea typeface="+mn-ea"/>
                <a:cs typeface="+mn-cs"/>
              </a:rPr>
              <a:t>The Government of West Kalimantan Province </a:t>
            </a:r>
            <a:r>
              <a:rPr lang="en-GB" sz="2400" kern="1200" dirty="0" err="1">
                <a:solidFill>
                  <a:schemeClr val="dk1"/>
                </a:solidFill>
                <a:effectLst/>
                <a:latin typeface="+mn-lt"/>
                <a:ea typeface="+mn-ea"/>
                <a:cs typeface="+mn-cs"/>
              </a:rPr>
              <a:t>Province</a:t>
            </a:r>
            <a:r>
              <a:rPr lang="en-GB" sz="2400" kern="1200" dirty="0">
                <a:solidFill>
                  <a:schemeClr val="dk1"/>
                </a:solidFill>
                <a:effectLst/>
                <a:latin typeface="+mn-lt"/>
                <a:ea typeface="+mn-ea"/>
                <a:cs typeface="+mn-cs"/>
              </a:rPr>
              <a:t> as the authority for the management of areas and the management of fish resources under the authority of the local government. </a:t>
            </a:r>
          </a:p>
          <a:p>
            <a:pPr marL="457200" marR="0" lvl="0" indent="-457200" algn="l" defTabSz="914400" rtl="0" eaLnBrk="1" fontAlgn="auto" latinLnBrk="0" hangingPunct="1">
              <a:lnSpc>
                <a:spcPct val="100000"/>
              </a:lnSpc>
              <a:spcBef>
                <a:spcPts val="0"/>
              </a:spcBef>
              <a:spcAft>
                <a:spcPts val="0"/>
              </a:spcAft>
              <a:buClrTx/>
              <a:buSzTx/>
              <a:buFont typeface="+mj-lt"/>
              <a:buAutoNum type="alphaLcParenR"/>
              <a:tabLst/>
              <a:defRPr/>
            </a:pPr>
            <a:r>
              <a:rPr lang="en-ID" sz="2400" dirty="0">
                <a:effectLst/>
                <a:latin typeface="Calibri" panose="020F0502020204030204" pitchFamily="34" charset="0"/>
                <a:ea typeface="Calibri" panose="020F0502020204030204" pitchFamily="34" charset="0"/>
                <a:cs typeface="Times New Roman" panose="02020603050405020304" pitchFamily="18" charset="0"/>
              </a:rPr>
              <a:t> Proposed Fishing control through,</a:t>
            </a:r>
            <a:endParaRPr lang="id-ID" sz="2400" dirty="0">
              <a:effectLst/>
              <a:latin typeface="Calibri" panose="020F0502020204030204" pitchFamily="34" charset="0"/>
              <a:ea typeface="Calibri" panose="020F0502020204030204" pitchFamily="34" charset="0"/>
              <a:cs typeface="Times New Roman" panose="02020603050405020304" pitchFamily="18" charset="0"/>
            </a:endParaRPr>
          </a:p>
          <a:p>
            <a:pPr marL="684000" lvl="0" indent="-285750" algn="just">
              <a:lnSpc>
                <a:spcPct val="110000"/>
              </a:lnSpc>
              <a:spcBef>
                <a:spcPts val="0"/>
              </a:spcBef>
              <a:buFont typeface="Arial" panose="020B0604020202020204" pitchFamily="34" charset="0"/>
              <a:buChar char="•"/>
            </a:pPr>
            <a:r>
              <a:rPr lang="en-ID" sz="2400" dirty="0">
                <a:effectLst/>
                <a:latin typeface="Calibri" panose="020F0502020204030204" pitchFamily="34" charset="0"/>
                <a:ea typeface="Calibri" panose="020F0502020204030204" pitchFamily="34" charset="0"/>
                <a:cs typeface="Times New Roman" panose="02020603050405020304" pitchFamily="18" charset="0"/>
              </a:rPr>
              <a:t>Reduction of 20% of existing operational shrimp fishing gears (bottom trawl and trammel net)</a:t>
            </a:r>
            <a:endParaRPr lang="id-ID" sz="2400" dirty="0">
              <a:effectLst/>
              <a:latin typeface="Calibri" panose="020F0502020204030204" pitchFamily="34" charset="0"/>
              <a:ea typeface="Calibri" panose="020F0502020204030204" pitchFamily="34" charset="0"/>
              <a:cs typeface="Times New Roman" panose="02020603050405020304" pitchFamily="18" charset="0"/>
            </a:endParaRPr>
          </a:p>
          <a:p>
            <a:pPr marL="684000" lvl="0" indent="-285750" algn="just">
              <a:lnSpc>
                <a:spcPct val="110000"/>
              </a:lnSpc>
              <a:spcBef>
                <a:spcPts val="0"/>
              </a:spcBef>
              <a:spcAft>
                <a:spcPts val="1000"/>
              </a:spcAft>
              <a:buFont typeface="Arial" panose="020B0604020202020204" pitchFamily="34" charset="0"/>
              <a:buChar char="•"/>
            </a:pPr>
            <a:r>
              <a:rPr lang="en-ID" sz="2400" dirty="0">
                <a:effectLst/>
                <a:latin typeface="Calibri" panose="020F0502020204030204" pitchFamily="34" charset="0"/>
                <a:ea typeface="Calibri" panose="020F0502020204030204" pitchFamily="34" charset="0"/>
                <a:cs typeface="Times New Roman" panose="02020603050405020304" pitchFamily="18" charset="0"/>
              </a:rPr>
              <a:t>Relocate passive shrimp fishing gears</a:t>
            </a: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684000" lvl="0" indent="-285750" algn="just">
              <a:lnSpc>
                <a:spcPct val="110000"/>
              </a:lnSpc>
              <a:spcBef>
                <a:spcPts val="0"/>
              </a:spcBef>
              <a:spcAft>
                <a:spcPts val="1000"/>
              </a:spcAft>
              <a:buFont typeface="Arial" panose="020B0604020202020204" pitchFamily="34" charset="0"/>
              <a:buChar char="•"/>
            </a:pPr>
            <a:r>
              <a:rPr lang="en-ID" sz="2400" dirty="0">
                <a:effectLst/>
                <a:latin typeface="Calibri" panose="020F0502020204030204" pitchFamily="34" charset="0"/>
                <a:ea typeface="Calibri" panose="020F0502020204030204" pitchFamily="34" charset="0"/>
                <a:cs typeface="Times New Roman" panose="02020603050405020304" pitchFamily="18" charset="0"/>
              </a:rPr>
              <a:t>Implementation of the closed fishing season in November and December</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pic>
        <p:nvPicPr>
          <p:cNvPr id="8"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968" r="27396"/>
          <a:stretch/>
        </p:blipFill>
        <p:spPr bwMode="auto">
          <a:xfrm>
            <a:off x="99402" y="0"/>
            <a:ext cx="1748195" cy="675988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5">
            <a:extLst>
              <a:ext uri="{FF2B5EF4-FFF2-40B4-BE49-F238E27FC236}">
                <a16:creationId xmlns:a16="http://schemas.microsoft.com/office/drawing/2014/main" xmlns="" id="{FF7BA106-2E27-13D9-DFBD-C6F53F881E5B}"/>
              </a:ext>
            </a:extLst>
          </p:cNvPr>
          <p:cNvSpPr txBox="1">
            <a:spLocks/>
          </p:cNvSpPr>
          <p:nvPr/>
        </p:nvSpPr>
        <p:spPr>
          <a:xfrm>
            <a:off x="99402" y="113562"/>
            <a:ext cx="11520016" cy="386168"/>
          </a:xfrm>
          <a:prstGeom prst="rect">
            <a:avLst/>
          </a:prstGeom>
          <a:solidFill>
            <a:srgbClr val="BDEEFF"/>
          </a:solidFill>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a:solidFill>
                  <a:prstClr val="black"/>
                </a:solidFill>
              </a:rPr>
              <a:t>Key Achievements</a:t>
            </a:r>
            <a:endParaRPr lang="en-US" b="1" dirty="0"/>
          </a:p>
        </p:txBody>
      </p:sp>
      <p:sp>
        <p:nvSpPr>
          <p:cNvPr id="10" name="TextBox 9">
            <a:extLst>
              <a:ext uri="{FF2B5EF4-FFF2-40B4-BE49-F238E27FC236}">
                <a16:creationId xmlns:a16="http://schemas.microsoft.com/office/drawing/2014/main" xmlns="" id="{E305E0EA-6641-5F38-7ED3-E62B65D0462B}"/>
              </a:ext>
            </a:extLst>
          </p:cNvPr>
          <p:cNvSpPr txBox="1"/>
          <p:nvPr/>
        </p:nvSpPr>
        <p:spPr>
          <a:xfrm>
            <a:off x="901700" y="216877"/>
            <a:ext cx="11531600" cy="954107"/>
          </a:xfrm>
          <a:prstGeom prst="rect">
            <a:avLst/>
          </a:prstGeom>
          <a:noFill/>
        </p:spPr>
        <p:txBody>
          <a:bodyPr wrap="square" rtlCol="0">
            <a:spAutoFit/>
          </a:bodyPr>
          <a:lstStyle/>
          <a:p>
            <a:pPr algn="ctr"/>
            <a:r>
              <a:rPr lang="en-GB" sz="2800" b="1" u="sng" dirty="0"/>
              <a:t>Proposed Refugia for Penaeid Shrimp (</a:t>
            </a:r>
            <a:r>
              <a:rPr lang="en-GB" sz="2800" b="1" i="1" u="sng" dirty="0"/>
              <a:t>Penaeus</a:t>
            </a:r>
            <a:r>
              <a:rPr lang="en-GB" sz="2800" b="1" u="sng" dirty="0"/>
              <a:t> </a:t>
            </a:r>
            <a:r>
              <a:rPr lang="en-GB" sz="2800" b="1" i="1" u="sng" dirty="0" err="1"/>
              <a:t>merguiensis</a:t>
            </a:r>
            <a:r>
              <a:rPr lang="en-GB" sz="2800" b="1" u="sng" dirty="0"/>
              <a:t>) in Padang </a:t>
            </a:r>
            <a:r>
              <a:rPr lang="en-GB" sz="2800" b="1" u="sng" dirty="0" err="1"/>
              <a:t>Tikar</a:t>
            </a:r>
            <a:r>
              <a:rPr lang="en-GB" sz="2800" b="1" u="sng" dirty="0"/>
              <a:t>, </a:t>
            </a:r>
            <a:r>
              <a:rPr lang="en-GB" sz="2800" b="1" u="sng" dirty="0" err="1"/>
              <a:t>Teluk</a:t>
            </a:r>
            <a:r>
              <a:rPr lang="en-GB" sz="2800" b="1" u="sng" dirty="0"/>
              <a:t> </a:t>
            </a:r>
            <a:r>
              <a:rPr lang="en-GB" sz="2800" b="1" u="sng" dirty="0" err="1"/>
              <a:t>Batang</a:t>
            </a:r>
            <a:r>
              <a:rPr lang="en-GB" sz="2800" b="1" u="sng" dirty="0"/>
              <a:t> &amp; Delta Pawan District (West </a:t>
            </a:r>
            <a:r>
              <a:rPr lang="en-GB" sz="2800" b="1" u="sng" dirty="0" err="1"/>
              <a:t>KalimantanProvince</a:t>
            </a:r>
            <a:r>
              <a:rPr lang="en-GB" sz="2800" b="1" u="sng" dirty="0"/>
              <a:t> )</a:t>
            </a:r>
            <a:endParaRPr lang="id-ID" sz="2800" b="1" u="sng" dirty="0"/>
          </a:p>
        </p:txBody>
      </p:sp>
    </p:spTree>
    <p:extLst>
      <p:ext uri="{BB962C8B-B14F-4D97-AF65-F5344CB8AC3E}">
        <p14:creationId xmlns:p14="http://schemas.microsoft.com/office/powerpoint/2010/main" val="7732693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2846</TotalTime>
  <Words>1451</Words>
  <Application>Microsoft Office PowerPoint</Application>
  <PresentationFormat>Widescreen</PresentationFormat>
  <Paragraphs>148</Paragraphs>
  <Slides>15</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Arial</vt:lpstr>
      <vt:lpstr>Arial Narrow</vt:lpstr>
      <vt:lpstr>Bahnschrift Light SemiCondensed</vt:lpstr>
      <vt:lpstr>Calibri</vt:lpstr>
      <vt:lpstr>Calibri Light</vt:lpstr>
      <vt:lpstr>Symbol</vt:lpstr>
      <vt:lpstr>Times New Roman</vt:lpstr>
      <vt:lpstr>Wingdings</vt:lpstr>
      <vt:lpstr>Office Theme</vt:lpstr>
      <vt:lpstr>PowerPoint Presentation</vt:lpstr>
      <vt:lpstr>Presentation Outline</vt:lpstr>
      <vt:lpstr>Introduction</vt:lpstr>
      <vt:lpstr>Introduction</vt:lpstr>
      <vt:lpstr>Introduction</vt:lpstr>
      <vt:lpstr>Introduction</vt:lpstr>
      <vt:lpstr>Key Achievementsg</vt:lpstr>
      <vt:lpstr>Key Achievements</vt:lpstr>
      <vt:lpstr>PowerPoint Presentation</vt:lpstr>
      <vt:lpstr>PowerPoint Presentation</vt:lpstr>
      <vt:lpstr>PowerPoint Presentation</vt:lpstr>
      <vt:lpstr>PowerPoint Presentation</vt:lpstr>
      <vt:lpstr>Issues and Challenges</vt:lpstr>
      <vt:lpstr>Recommendations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Chanikan Vibulsuk</dc:creator>
  <cp:lastModifiedBy>Molina Reynaldo</cp:lastModifiedBy>
  <cp:revision>63</cp:revision>
  <dcterms:created xsi:type="dcterms:W3CDTF">2021-11-12T02:16:23Z</dcterms:created>
  <dcterms:modified xsi:type="dcterms:W3CDTF">2022-10-15T16:09:05Z</dcterms:modified>
</cp:coreProperties>
</file>