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3"/>
  </p:notesMasterIdLst>
  <p:sldIdLst>
    <p:sldId id="256" r:id="rId2"/>
    <p:sldId id="286" r:id="rId3"/>
    <p:sldId id="278" r:id="rId4"/>
    <p:sldId id="292" r:id="rId5"/>
    <p:sldId id="289" r:id="rId6"/>
    <p:sldId id="290" r:id="rId7"/>
    <p:sldId id="291" r:id="rId8"/>
    <p:sldId id="296" r:id="rId9"/>
    <p:sldId id="287" r:id="rId10"/>
    <p:sldId id="288" r:id="rId11"/>
    <p:sldId id="297" r:id="rId1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7" roundtripDataSignature="AMtx7mjiPbXauyGG8atlrAfG6BEXSwGxj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77FB7C0-870E-4CA2-AEDD-45C9577357D1}">
  <a:tblStyle styleId="{177FB7C0-870E-4CA2-AEDD-45C9577357D1}"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1273" autoAdjust="0"/>
  </p:normalViewPr>
  <p:slideViewPr>
    <p:cSldViewPr snapToGrid="0">
      <p:cViewPr varScale="1">
        <p:scale>
          <a:sx n="84" d="100"/>
          <a:sy n="84" d="100"/>
        </p:scale>
        <p:origin x="547" y="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28"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27" Type="http://customschemas.google.com/relationships/presentationmetadata" Target="meta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6700174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74386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12072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501574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686778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254419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15899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722777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603810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1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1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2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2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2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2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2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2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2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2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2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2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2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2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2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2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26"/>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2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t="10912" b="27598"/>
          <a:stretch/>
        </p:blipFill>
        <p:spPr>
          <a:xfrm>
            <a:off x="407624" y="505134"/>
            <a:ext cx="11314323" cy="5215161"/>
          </a:xfrm>
          <a:prstGeom prst="rect">
            <a:avLst/>
          </a:prstGeom>
          <a:noFill/>
          <a:ln>
            <a:noFill/>
          </a:ln>
        </p:spPr>
      </p:pic>
      <p:sp>
        <p:nvSpPr>
          <p:cNvPr id="85" name="Google Shape;85;p1"/>
          <p:cNvSpPr txBox="1"/>
          <p:nvPr/>
        </p:nvSpPr>
        <p:spPr>
          <a:xfrm>
            <a:off x="2034060" y="644542"/>
            <a:ext cx="9687887" cy="43088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200" b="0" i="0" u="none" strike="noStrike" cap="none">
                <a:solidFill>
                  <a:schemeClr val="lt1"/>
                </a:solidFill>
                <a:latin typeface="Twentieth Century"/>
                <a:ea typeface="Twentieth Century"/>
                <a:cs typeface="Twentieth Century"/>
                <a:sym typeface="Twentieth Century"/>
              </a:rPr>
              <a:t>Implementing the Strategic Action Programme for THE SOUTH CHINA SEA AND GULF OF THAILAND (SCS SAP) Project</a:t>
            </a:r>
            <a:endParaRPr/>
          </a:p>
        </p:txBody>
      </p:sp>
      <p:pic>
        <p:nvPicPr>
          <p:cNvPr id="86" name="Google Shape;86;p1"/>
          <p:cNvPicPr preferRelativeResize="0"/>
          <p:nvPr/>
        </p:nvPicPr>
        <p:blipFill rotWithShape="1">
          <a:blip r:embed="rId4">
            <a:alphaModFix/>
          </a:blip>
          <a:srcRect/>
          <a:stretch/>
        </p:blipFill>
        <p:spPr>
          <a:xfrm>
            <a:off x="943971" y="560572"/>
            <a:ext cx="1090089" cy="717355"/>
          </a:xfrm>
          <a:prstGeom prst="rect">
            <a:avLst/>
          </a:prstGeom>
          <a:noFill/>
          <a:ln>
            <a:noFill/>
          </a:ln>
        </p:spPr>
      </p:pic>
      <p:sp>
        <p:nvSpPr>
          <p:cNvPr id="87" name="Google Shape;87;p1"/>
          <p:cNvSpPr txBox="1"/>
          <p:nvPr/>
        </p:nvSpPr>
        <p:spPr>
          <a:xfrm>
            <a:off x="1318354" y="2008894"/>
            <a:ext cx="9492861" cy="2076090"/>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endParaRPr lang="en-US" sz="1000" b="1" dirty="0">
              <a:solidFill>
                <a:srgbClr val="FFFFFF"/>
              </a:solidFill>
              <a:latin typeface="Twentieth Century"/>
              <a:ea typeface="Twentieth Century"/>
              <a:cs typeface="Twentieth Century"/>
              <a:sym typeface="Twentieth Century"/>
            </a:endParaRPr>
          </a:p>
          <a:p>
            <a:pPr marL="0" marR="0" lvl="0" indent="0" algn="ctr" rtl="0">
              <a:lnSpc>
                <a:spcPct val="107000"/>
              </a:lnSpc>
              <a:spcBef>
                <a:spcPts val="0"/>
              </a:spcBef>
              <a:spcAft>
                <a:spcPts val="0"/>
              </a:spcAft>
              <a:buNone/>
            </a:pPr>
            <a:r>
              <a:rPr lang="en-US" sz="1800" b="1" dirty="0">
                <a:solidFill>
                  <a:srgbClr val="FFFFFF"/>
                </a:solidFill>
                <a:latin typeface="Twentieth Century"/>
                <a:ea typeface="Twentieth Century"/>
                <a:cs typeface="Twentieth Century"/>
                <a:sym typeface="Twentieth Century"/>
              </a:rPr>
              <a:t>First Meeting of the Regional Scientific and Technical Committee (RSTC) </a:t>
            </a:r>
          </a:p>
          <a:p>
            <a:pPr marL="0" marR="0" lvl="0" indent="0" algn="ctr" rtl="0">
              <a:lnSpc>
                <a:spcPct val="107000"/>
              </a:lnSpc>
              <a:spcBef>
                <a:spcPts val="0"/>
              </a:spcBef>
              <a:spcAft>
                <a:spcPts val="0"/>
              </a:spcAft>
              <a:buNone/>
            </a:pPr>
            <a:r>
              <a:rPr lang="en-US" sz="1800" b="1" dirty="0">
                <a:solidFill>
                  <a:srgbClr val="FFFFFF"/>
                </a:solidFill>
                <a:latin typeface="Twentieth Century"/>
                <a:ea typeface="Twentieth Century"/>
                <a:cs typeface="Twentieth Century"/>
                <a:sym typeface="Twentieth Century"/>
              </a:rPr>
              <a:t>of the SCS SAP Project </a:t>
            </a:r>
            <a:endParaRPr sz="1800" dirty="0">
              <a:solidFill>
                <a:schemeClr val="dk1"/>
              </a:solidFill>
              <a:latin typeface="Calibri"/>
              <a:ea typeface="Calibri"/>
              <a:cs typeface="Calibri"/>
              <a:sym typeface="Calibri"/>
            </a:endParaRPr>
          </a:p>
          <a:p>
            <a:pPr marL="0" marR="0" lvl="0" indent="0" algn="ctr" rtl="0">
              <a:lnSpc>
                <a:spcPct val="107000"/>
              </a:lnSpc>
              <a:spcBef>
                <a:spcPts val="600"/>
              </a:spcBef>
              <a:spcAft>
                <a:spcPts val="0"/>
              </a:spcAft>
              <a:buNone/>
            </a:pPr>
            <a:r>
              <a:rPr lang="en-US" dirty="0">
                <a:solidFill>
                  <a:srgbClr val="FFFFFF"/>
                </a:solidFill>
                <a:latin typeface="Twentieth Century"/>
                <a:ea typeface="Twentieth Century"/>
                <a:cs typeface="Twentieth Century"/>
                <a:sym typeface="Twentieth Century"/>
              </a:rPr>
              <a:t>17-19 October 2022, Bangkok, Thailand</a:t>
            </a:r>
          </a:p>
          <a:p>
            <a:pPr marL="0" marR="0" lvl="0" indent="0" algn="ctr" rtl="0">
              <a:lnSpc>
                <a:spcPct val="107000"/>
              </a:lnSpc>
              <a:spcBef>
                <a:spcPts val="600"/>
              </a:spcBef>
              <a:spcAft>
                <a:spcPts val="0"/>
              </a:spcAft>
              <a:buNone/>
            </a:pPr>
            <a:endParaRPr lang="en-US" sz="1000" dirty="0">
              <a:solidFill>
                <a:srgbClr val="FFFFFF"/>
              </a:solidFill>
              <a:latin typeface="Twentieth Century"/>
              <a:ea typeface="Twentieth Century"/>
              <a:cs typeface="Twentieth Century"/>
              <a:sym typeface="Twentieth Century"/>
            </a:endParaRPr>
          </a:p>
          <a:p>
            <a:pPr algn="ctr">
              <a:lnSpc>
                <a:spcPct val="107000"/>
              </a:lnSpc>
              <a:spcBef>
                <a:spcPts val="600"/>
              </a:spcBef>
            </a:pPr>
            <a:r>
              <a:rPr lang="en-US" sz="2400" b="1" dirty="0">
                <a:solidFill>
                  <a:srgbClr val="FFFFFF"/>
                </a:solidFill>
                <a:latin typeface="Twentieth Century"/>
                <a:ea typeface="Twentieth Century"/>
                <a:cs typeface="Twentieth Century"/>
                <a:sym typeface="Twentieth Century"/>
              </a:rPr>
              <a:t>SAP IMPLEMENTATION ACHIEVEMENTS 2008-2021 </a:t>
            </a:r>
          </a:p>
          <a:p>
            <a:pPr marL="0" marR="0" lvl="0" indent="0" algn="ctr" rtl="0">
              <a:lnSpc>
                <a:spcPct val="107000"/>
              </a:lnSpc>
              <a:spcBef>
                <a:spcPts val="600"/>
              </a:spcBef>
              <a:spcAft>
                <a:spcPts val="0"/>
              </a:spcAft>
              <a:buNone/>
            </a:pPr>
            <a:endParaRPr lang="en-US" sz="1000" dirty="0">
              <a:solidFill>
                <a:srgbClr val="FFFFFF"/>
              </a:solidFill>
              <a:latin typeface="Twentieth Century"/>
              <a:sym typeface="Twentieth Century"/>
            </a:endParaRPr>
          </a:p>
          <a:p>
            <a:pPr marL="0" marR="0" lvl="0" indent="0" algn="ctr" rtl="0">
              <a:lnSpc>
                <a:spcPct val="107000"/>
              </a:lnSpc>
              <a:spcBef>
                <a:spcPts val="600"/>
              </a:spcBef>
              <a:spcAft>
                <a:spcPts val="0"/>
              </a:spcAft>
              <a:buNone/>
            </a:pPr>
            <a:endParaRPr sz="1200" dirty="0"/>
          </a:p>
        </p:txBody>
      </p:sp>
      <p:pic>
        <p:nvPicPr>
          <p:cNvPr id="88" name="Google Shape;88;p1"/>
          <p:cNvPicPr preferRelativeResize="0"/>
          <p:nvPr/>
        </p:nvPicPr>
        <p:blipFill rotWithShape="1">
          <a:blip r:embed="rId5">
            <a:alphaModFix/>
          </a:blip>
          <a:srcRect/>
          <a:stretch/>
        </p:blipFill>
        <p:spPr>
          <a:xfrm>
            <a:off x="4186238" y="5846037"/>
            <a:ext cx="3819525" cy="630555"/>
          </a:xfrm>
          <a:prstGeom prst="rect">
            <a:avLst/>
          </a:prstGeom>
          <a:noFill/>
          <a:ln>
            <a:noFill/>
          </a:ln>
        </p:spPr>
      </p:pic>
      <p:sp>
        <p:nvSpPr>
          <p:cNvPr id="89" name="Google Shape;89;p1"/>
          <p:cNvSpPr txBox="1"/>
          <p:nvPr/>
        </p:nvSpPr>
        <p:spPr>
          <a:xfrm>
            <a:off x="2777695" y="4450334"/>
            <a:ext cx="6636609" cy="914140"/>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r>
              <a:rPr lang="en-US" sz="2800" b="1" dirty="0">
                <a:solidFill>
                  <a:srgbClr val="FFFFFF"/>
                </a:solidFill>
                <a:latin typeface="Twentieth Century"/>
                <a:ea typeface="Twentieth Century"/>
                <a:cs typeface="Twentieth Century"/>
                <a:sym typeface="Twentieth Century"/>
              </a:rPr>
              <a:t>Vietnam</a:t>
            </a:r>
          </a:p>
          <a:p>
            <a:pPr marL="0" marR="0" lvl="0" indent="0" algn="ctr" rtl="0">
              <a:lnSpc>
                <a:spcPct val="107000"/>
              </a:lnSpc>
              <a:spcBef>
                <a:spcPts val="0"/>
              </a:spcBef>
              <a:spcAft>
                <a:spcPts val="0"/>
              </a:spcAft>
              <a:buNone/>
            </a:pPr>
            <a:r>
              <a:rPr lang="en-US" sz="1600" b="1" dirty="0">
                <a:solidFill>
                  <a:srgbClr val="FFFFFF"/>
                </a:solidFill>
                <a:latin typeface="Twentieth Century"/>
                <a:sym typeface="Twentieth Century"/>
              </a:rPr>
              <a:t>[Vietnam Agency of Sea and Islands (VASI)]</a:t>
            </a:r>
            <a:endParaRPr lang="en-US" sz="700" dirty="0"/>
          </a:p>
          <a:p>
            <a:pPr marL="0" marR="0" lvl="0" indent="0" algn="ctr" rtl="0">
              <a:lnSpc>
                <a:spcPct val="107000"/>
              </a:lnSpc>
              <a:spcBef>
                <a:spcPts val="1800"/>
              </a:spcBef>
              <a:spcAft>
                <a:spcPts val="0"/>
              </a:spcAft>
              <a:buNone/>
            </a:pPr>
            <a:endParaRPr lang="en-US" sz="1000" dirty="0">
              <a:solidFill>
                <a:srgbClr val="FFFFFF"/>
              </a:solidFill>
              <a:latin typeface="Twentieth Century"/>
              <a:ea typeface="Twentieth Century"/>
              <a:cs typeface="Twentieth Century"/>
              <a:sym typeface="Twentieth Century"/>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208762" y="162422"/>
            <a:ext cx="9211299" cy="5830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dirty="0">
                <a:solidFill>
                  <a:srgbClr val="0070C0"/>
                </a:solidFill>
              </a:rPr>
              <a:t>Recommendations</a:t>
            </a:r>
            <a:endParaRPr sz="3400" dirty="0">
              <a:solidFill>
                <a:srgbClr val="0070C0"/>
              </a:solidFill>
            </a:endParaRP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6" name="Google Shape;103;p3"/>
          <p:cNvSpPr txBox="1">
            <a:spLocks/>
          </p:cNvSpPr>
          <p:nvPr/>
        </p:nvSpPr>
        <p:spPr>
          <a:xfrm>
            <a:off x="2390503" y="745434"/>
            <a:ext cx="9569238" cy="1997766"/>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lgn="just">
              <a:spcBef>
                <a:spcPts val="0"/>
              </a:spcBef>
              <a:buSzPts val="2100"/>
              <a:buFont typeface="Arial"/>
              <a:buChar char="❖"/>
            </a:pPr>
            <a:r>
              <a:rPr lang="en-US" sz="2400" dirty="0" smtClean="0">
                <a:latin typeface="Calibri" panose="020F0502020204030204" pitchFamily="34" charset="0"/>
                <a:ea typeface="Arial"/>
                <a:cs typeface="Calibri" panose="020F0502020204030204" pitchFamily="34" charset="0"/>
                <a:sym typeface="Arial"/>
              </a:rPr>
              <a:t>Remove </a:t>
            </a:r>
            <a:r>
              <a:rPr lang="en-US" sz="2400" dirty="0">
                <a:latin typeface="Calibri" panose="020F0502020204030204" pitchFamily="34" charset="0"/>
                <a:ea typeface="Arial"/>
                <a:cs typeface="Calibri" panose="020F0502020204030204" pitchFamily="34" charset="0"/>
                <a:sym typeface="Arial"/>
              </a:rPr>
              <a:t>difficulties in the way of organizing the implementation of project coordination activities and expand the participation of the parties</a:t>
            </a:r>
            <a:r>
              <a:rPr lang="en-US" sz="2400" dirty="0" smtClean="0">
                <a:latin typeface="Calibri" panose="020F0502020204030204" pitchFamily="34" charset="0"/>
                <a:ea typeface="Arial"/>
                <a:cs typeface="Calibri" panose="020F0502020204030204" pitchFamily="34" charset="0"/>
                <a:sym typeface="Arial"/>
              </a:rPr>
              <a:t>.</a:t>
            </a:r>
          </a:p>
          <a:p>
            <a:pPr indent="-361950" algn="just">
              <a:spcBef>
                <a:spcPts val="0"/>
              </a:spcBef>
              <a:buSzPts val="2100"/>
              <a:buFont typeface="Arial"/>
              <a:buChar char="❖"/>
            </a:pPr>
            <a:r>
              <a:rPr lang="en-US" sz="2400" dirty="0">
                <a:latin typeface="Calibri" panose="020F0502020204030204" pitchFamily="34" charset="0"/>
                <a:ea typeface="Arial"/>
                <a:cs typeface="Calibri" panose="020F0502020204030204" pitchFamily="34" charset="0"/>
                <a:sym typeface="Arial"/>
              </a:rPr>
              <a:t>I</a:t>
            </a:r>
            <a:r>
              <a:rPr lang="en-US" sz="2400" dirty="0" smtClean="0">
                <a:latin typeface="Calibri" panose="020F0502020204030204" pitchFamily="34" charset="0"/>
                <a:ea typeface="Arial"/>
                <a:cs typeface="Calibri" panose="020F0502020204030204" pitchFamily="34" charset="0"/>
                <a:sym typeface="Arial"/>
              </a:rPr>
              <a:t>mprove </a:t>
            </a:r>
            <a:r>
              <a:rPr lang="en-US" sz="2400" dirty="0">
                <a:latin typeface="Calibri" panose="020F0502020204030204" pitchFamily="34" charset="0"/>
                <a:ea typeface="Arial"/>
                <a:cs typeface="Calibri" panose="020F0502020204030204" pitchFamily="34" charset="0"/>
                <a:sym typeface="Arial"/>
              </a:rPr>
              <a:t>the quality of international cooperation</a:t>
            </a:r>
            <a:r>
              <a:rPr lang="en-US" sz="2400" dirty="0" smtClean="0">
                <a:latin typeface="Calibri" panose="020F0502020204030204" pitchFamily="34" charset="0"/>
                <a:ea typeface="Arial"/>
                <a:cs typeface="Calibri" panose="020F0502020204030204" pitchFamily="34" charset="0"/>
                <a:sym typeface="Arial"/>
              </a:rPr>
              <a:t>.</a:t>
            </a:r>
          </a:p>
          <a:p>
            <a:pPr indent="-361950" algn="just">
              <a:spcBef>
                <a:spcPts val="0"/>
              </a:spcBef>
              <a:buSzPts val="2100"/>
              <a:buFont typeface="Arial"/>
              <a:buChar char="❖"/>
            </a:pPr>
            <a:r>
              <a:rPr lang="en-US" sz="2400" dirty="0" smtClean="0">
                <a:latin typeface="Calibri" panose="020F0502020204030204" pitchFamily="34" charset="0"/>
                <a:ea typeface="Arial"/>
                <a:cs typeface="Calibri" panose="020F0502020204030204" pitchFamily="34" charset="0"/>
                <a:sym typeface="Arial"/>
              </a:rPr>
              <a:t>Strengthen </a:t>
            </a:r>
            <a:r>
              <a:rPr lang="en-US" sz="2400" dirty="0">
                <a:latin typeface="Calibri" panose="020F0502020204030204" pitchFamily="34" charset="0"/>
                <a:ea typeface="Arial"/>
                <a:cs typeface="Calibri" panose="020F0502020204030204" pitchFamily="34" charset="0"/>
                <a:sym typeface="Arial"/>
              </a:rPr>
              <a:t>dialogue between the project parties </a:t>
            </a:r>
            <a:endParaRPr lang="en-US" sz="2400" dirty="0" smtClean="0">
              <a:latin typeface="Calibri" panose="020F0502020204030204" pitchFamily="34" charset="0"/>
              <a:ea typeface="Arial"/>
              <a:cs typeface="Calibri" panose="020F0502020204030204" pitchFamily="34" charset="0"/>
              <a:sym typeface="Arial"/>
            </a:endParaRPr>
          </a:p>
          <a:p>
            <a:pPr lvl="0" indent="-361950" algn="just">
              <a:spcBef>
                <a:spcPts val="0"/>
              </a:spcBef>
              <a:buSzPts val="2100"/>
              <a:buFont typeface="Arial"/>
              <a:buChar char="❖"/>
            </a:pPr>
            <a:r>
              <a:rPr lang="en-US" altLang="en-US" sz="2400" dirty="0" smtClean="0">
                <a:solidFill>
                  <a:srgbClr val="202124"/>
                </a:solidFill>
                <a:latin typeface="Calibri" panose="020F0502020204030204" pitchFamily="34" charset="0"/>
                <a:cs typeface="Calibri" panose="020F0502020204030204" pitchFamily="34" charset="0"/>
              </a:rPr>
              <a:t>Increase </a:t>
            </a:r>
            <a:r>
              <a:rPr lang="en-US" altLang="en-US" sz="2400" dirty="0">
                <a:solidFill>
                  <a:srgbClr val="202124"/>
                </a:solidFill>
                <a:latin typeface="Calibri" panose="020F0502020204030204" pitchFamily="34" charset="0"/>
                <a:cs typeface="Calibri" panose="020F0502020204030204" pitchFamily="34" charset="0"/>
              </a:rPr>
              <a:t>funding for </a:t>
            </a:r>
            <a:r>
              <a:rPr lang="en-US" altLang="en-US" sz="2400" dirty="0" smtClean="0">
                <a:solidFill>
                  <a:srgbClr val="202124"/>
                </a:solidFill>
                <a:latin typeface="Calibri" panose="020F0502020204030204" pitchFamily="34" charset="0"/>
                <a:cs typeface="Calibri" panose="020F0502020204030204" pitchFamily="34" charset="0"/>
              </a:rPr>
              <a:t>SCS SAP Project implementation</a:t>
            </a:r>
            <a:r>
              <a:rPr lang="en-US" altLang="en-US" sz="1200" dirty="0" smtClean="0">
                <a:solidFill>
                  <a:schemeClr val="tx1"/>
                </a:solidFill>
                <a:latin typeface="Calibri" panose="020F0502020204030204" pitchFamily="34" charset="0"/>
                <a:cs typeface="Calibri" panose="020F0502020204030204" pitchFamily="34" charset="0"/>
              </a:rPr>
              <a:t> </a:t>
            </a:r>
          </a:p>
          <a:p>
            <a:pPr lvl="0" indent="-361950" algn="just">
              <a:spcBef>
                <a:spcPts val="0"/>
              </a:spcBef>
              <a:buSzPts val="2100"/>
              <a:buFont typeface="Arial"/>
              <a:buChar char="❖"/>
            </a:pPr>
            <a:endParaRPr lang="en-US" altLang="en-US" sz="2000" dirty="0">
              <a:solidFill>
                <a:schemeClr val="tx1"/>
              </a:solidFill>
              <a:latin typeface="Arial" panose="020B0604020202020204" pitchFamily="34" charset="0"/>
            </a:endParaRPr>
          </a:p>
          <a:p>
            <a:pPr indent="-361950" algn="just">
              <a:spcBef>
                <a:spcPts val="0"/>
              </a:spcBef>
              <a:buSzPts val="2100"/>
              <a:buFont typeface="Arial"/>
              <a:buChar char="❖"/>
            </a:pPr>
            <a:endParaRPr lang="en-US" sz="2400" dirty="0" smtClean="0">
              <a:latin typeface="Arial"/>
              <a:ea typeface="Arial"/>
              <a:cs typeface="Arial"/>
              <a:sym typeface="Arial"/>
            </a:endParaRPr>
          </a:p>
          <a:p>
            <a:pPr indent="-361950" algn="just">
              <a:spcBef>
                <a:spcPts val="0"/>
              </a:spcBef>
              <a:buSzPts val="2100"/>
              <a:buFont typeface="Arial"/>
              <a:buChar char="❖"/>
            </a:pPr>
            <a:endParaRPr lang="en-US" sz="2400" dirty="0">
              <a:latin typeface="Arial"/>
              <a:ea typeface="Arial"/>
              <a:cs typeface="Arial"/>
              <a:sym typeface="Arial"/>
            </a:endParaRPr>
          </a:p>
          <a:p>
            <a:pPr indent="-361950" algn="just">
              <a:spcBef>
                <a:spcPts val="0"/>
              </a:spcBef>
              <a:buSzPts val="2100"/>
              <a:buFont typeface="Arial"/>
              <a:buChar char="❖"/>
            </a:pPr>
            <a:endParaRPr lang="en-US" sz="2400" dirty="0">
              <a:latin typeface="Arial"/>
              <a:ea typeface="Arial"/>
              <a:cs typeface="Arial"/>
              <a:sym typeface="Arial"/>
            </a:endParaRPr>
          </a:p>
        </p:txBody>
      </p:sp>
      <p:sp>
        <p:nvSpPr>
          <p:cNvPr id="7" name="Google Shape;103;p3"/>
          <p:cNvSpPr txBox="1">
            <a:spLocks/>
          </p:cNvSpPr>
          <p:nvPr/>
        </p:nvSpPr>
        <p:spPr>
          <a:xfrm>
            <a:off x="2208761" y="3802501"/>
            <a:ext cx="9750979" cy="2728928"/>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spcBef>
                <a:spcPts val="0"/>
              </a:spcBef>
              <a:buSzPts val="2100"/>
              <a:buFont typeface="Arial"/>
              <a:buChar char="❖"/>
            </a:pPr>
            <a:endParaRPr lang="en-US" sz="2400" dirty="0">
              <a:latin typeface="Arial"/>
              <a:ea typeface="Arial"/>
              <a:cs typeface="Arial"/>
              <a:sym typeface="Arial"/>
            </a:endParaRPr>
          </a:p>
          <a:p>
            <a:pPr marL="95250" indent="0">
              <a:spcBef>
                <a:spcPts val="0"/>
              </a:spcBef>
              <a:buSzPts val="2100"/>
              <a:buNone/>
            </a:pPr>
            <a:endParaRPr lang="en-US" sz="2400" dirty="0">
              <a:latin typeface="Arial"/>
              <a:ea typeface="Arial"/>
              <a:cs typeface="Arial"/>
              <a:sym typeface="Arial"/>
            </a:endParaRPr>
          </a:p>
          <a:p>
            <a:pPr indent="-361950">
              <a:spcBef>
                <a:spcPts val="0"/>
              </a:spcBef>
              <a:buSzPts val="2100"/>
              <a:buFont typeface="Arial"/>
              <a:buChar char="❖"/>
            </a:pPr>
            <a:endParaRPr lang="en-US" sz="2400" dirty="0">
              <a:latin typeface="Arial"/>
              <a:ea typeface="Arial"/>
              <a:cs typeface="Arial"/>
              <a:sym typeface="Arial"/>
            </a:endParaRPr>
          </a:p>
        </p:txBody>
      </p:sp>
      <p:sp>
        <p:nvSpPr>
          <p:cNvPr id="2" name="Rectangle 1"/>
          <p:cNvSpPr>
            <a:spLocks noChangeArrowheads="1"/>
          </p:cNvSpPr>
          <p:nvPr/>
        </p:nvSpPr>
        <p:spPr bwMode="auto">
          <a:xfrm>
            <a:off x="0" y="107728"/>
            <a:ext cx="65" cy="241744"/>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7457" rIns="0" bIns="-17457"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2"/>
          <p:cNvSpPr>
            <a:spLocks noChangeArrowheads="1"/>
          </p:cNvSpPr>
          <p:nvPr/>
        </p:nvSpPr>
        <p:spPr bwMode="auto">
          <a:xfrm>
            <a:off x="1024568" y="270150"/>
            <a:ext cx="65" cy="241744"/>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7457" rIns="0" bIns="-17457"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618326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208762" y="162422"/>
            <a:ext cx="9211299" cy="583012"/>
          </a:xfrm>
          <a:prstGeom prst="rect">
            <a:avLst/>
          </a:prstGeom>
          <a:noFill/>
          <a:ln>
            <a:noFill/>
          </a:ln>
        </p:spPr>
        <p:txBody>
          <a:bodyPr spcFirstLastPara="1" wrap="square" lIns="91425" tIns="45700" rIns="91425" bIns="45700" anchor="ctr" anchorCtr="0">
            <a:normAutofit/>
          </a:bodyPr>
          <a:lstStyle/>
          <a:p>
            <a:pPr>
              <a:buClr>
                <a:srgbClr val="0070C0"/>
              </a:buClr>
              <a:buSzPts val="4000"/>
            </a:pPr>
            <a:r>
              <a:rPr lang="en-US" sz="3400" b="1" dirty="0">
                <a:solidFill>
                  <a:srgbClr val="0070C0"/>
                </a:solidFill>
              </a:rPr>
              <a:t>Conclusions</a:t>
            </a:r>
            <a:endParaRPr lang="en-US" sz="3400" dirty="0">
              <a:solidFill>
                <a:srgbClr val="0070C0"/>
              </a:solidFill>
            </a:endParaRP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6" name="Google Shape;103;p3"/>
          <p:cNvSpPr txBox="1">
            <a:spLocks/>
          </p:cNvSpPr>
          <p:nvPr/>
        </p:nvSpPr>
        <p:spPr>
          <a:xfrm>
            <a:off x="2390503" y="745434"/>
            <a:ext cx="9569238" cy="544636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lvl="0" indent="-361950" algn="just">
              <a:spcBef>
                <a:spcPts val="0"/>
              </a:spcBef>
              <a:buSzPts val="2100"/>
              <a:buFont typeface="Arial"/>
              <a:buChar char="❖"/>
            </a:pPr>
            <a:endParaRPr lang="en-US" altLang="en-US" sz="2000" dirty="0">
              <a:solidFill>
                <a:schemeClr val="tx1"/>
              </a:solidFill>
              <a:latin typeface="Calibri" panose="020F0502020204030204" pitchFamily="34" charset="0"/>
              <a:cs typeface="Calibri" panose="020F0502020204030204" pitchFamily="34" charset="0"/>
            </a:endParaRPr>
          </a:p>
          <a:p>
            <a:pPr indent="-361950" algn="just">
              <a:spcBef>
                <a:spcPts val="0"/>
              </a:spcBef>
              <a:buSzPts val="2100"/>
              <a:buFont typeface="Arial"/>
              <a:buChar char="❖"/>
            </a:pPr>
            <a:r>
              <a:rPr lang="en-US" sz="2300" dirty="0">
                <a:latin typeface="Calibri" panose="020F0502020204030204" pitchFamily="34" charset="0"/>
                <a:ea typeface="Arial"/>
                <a:cs typeface="Calibri" panose="020F0502020204030204" pitchFamily="34" charset="0"/>
                <a:sym typeface="Arial"/>
              </a:rPr>
              <a:t>Department of Science, Technology and International Cooperation (DSTIC</a:t>
            </a:r>
            <a:r>
              <a:rPr lang="en-US" sz="2300" dirty="0" smtClean="0">
                <a:latin typeface="Calibri" panose="020F0502020204030204" pitchFamily="34" charset="0"/>
                <a:ea typeface="Arial"/>
                <a:cs typeface="Calibri" panose="020F0502020204030204" pitchFamily="34" charset="0"/>
                <a:sym typeface="Arial"/>
              </a:rPr>
              <a:t>) under VASI </a:t>
            </a:r>
            <a:r>
              <a:rPr lang="en-US" sz="2300" dirty="0">
                <a:latin typeface="Calibri" panose="020F0502020204030204" pitchFamily="34" charset="0"/>
                <a:ea typeface="Arial"/>
                <a:cs typeface="Calibri" panose="020F0502020204030204" pitchFamily="34" charset="0"/>
                <a:sym typeface="Arial"/>
              </a:rPr>
              <a:t>is coordinating with the United Nations Project Implementation Office (UNOPS) to develop and finalize the Agreement on Cooperation in Project Implementation in Viet Nam</a:t>
            </a:r>
            <a:r>
              <a:rPr lang="en-US" sz="2300" dirty="0" smtClean="0">
                <a:latin typeface="Calibri" panose="020F0502020204030204" pitchFamily="34" charset="0"/>
                <a:ea typeface="Arial"/>
                <a:cs typeface="Calibri" panose="020F0502020204030204" pitchFamily="34" charset="0"/>
                <a:sym typeface="Arial"/>
              </a:rPr>
              <a:t>.</a:t>
            </a:r>
          </a:p>
          <a:p>
            <a:pPr indent="-361950" algn="just">
              <a:spcBef>
                <a:spcPts val="0"/>
              </a:spcBef>
              <a:buSzPts val="2100"/>
              <a:buFont typeface="Arial"/>
              <a:buChar char="❖"/>
            </a:pPr>
            <a:endParaRPr lang="en-US" sz="2300" dirty="0" smtClean="0">
              <a:latin typeface="Calibri" panose="020F0502020204030204" pitchFamily="34" charset="0"/>
              <a:ea typeface="Arial"/>
              <a:cs typeface="Calibri" panose="020F0502020204030204" pitchFamily="34" charset="0"/>
              <a:sym typeface="Arial"/>
            </a:endParaRPr>
          </a:p>
          <a:p>
            <a:pPr indent="-361950" algn="just">
              <a:spcBef>
                <a:spcPts val="0"/>
              </a:spcBef>
              <a:buSzPts val="2100"/>
              <a:buFont typeface="Arial"/>
              <a:buChar char="❖"/>
            </a:pPr>
            <a:r>
              <a:rPr lang="en-US" sz="2300" dirty="0">
                <a:latin typeface="Calibri" panose="020F0502020204030204" pitchFamily="34" charset="0"/>
                <a:ea typeface="Arial"/>
                <a:cs typeface="Calibri" panose="020F0502020204030204" pitchFamily="34" charset="0"/>
                <a:sym typeface="Arial"/>
              </a:rPr>
              <a:t>Funding for activities in Vietnam is 641,662 USD for 5 activities under Component 1 of the Project including coral ecosystems, seagrass, mangroves and wetlands and joint coordination of the project</a:t>
            </a:r>
            <a:r>
              <a:rPr lang="en-US" sz="2300" dirty="0" smtClean="0">
                <a:latin typeface="Calibri" panose="020F0502020204030204" pitchFamily="34" charset="0"/>
                <a:ea typeface="Arial"/>
                <a:cs typeface="Calibri" panose="020F0502020204030204" pitchFamily="34" charset="0"/>
                <a:sym typeface="Arial"/>
              </a:rPr>
              <a:t>.</a:t>
            </a:r>
          </a:p>
          <a:p>
            <a:pPr indent="-361950" algn="just">
              <a:spcBef>
                <a:spcPts val="0"/>
              </a:spcBef>
              <a:buSzPts val="2100"/>
              <a:buFont typeface="Arial"/>
              <a:buChar char="❖"/>
            </a:pPr>
            <a:endParaRPr lang="en-US" sz="2300" dirty="0" smtClean="0">
              <a:latin typeface="Calibri" panose="020F0502020204030204" pitchFamily="34" charset="0"/>
              <a:ea typeface="Arial"/>
              <a:cs typeface="Calibri" panose="020F0502020204030204" pitchFamily="34" charset="0"/>
              <a:sym typeface="Arial"/>
            </a:endParaRPr>
          </a:p>
          <a:p>
            <a:pPr indent="-361950" algn="just">
              <a:spcBef>
                <a:spcPts val="0"/>
              </a:spcBef>
              <a:buSzPts val="2100"/>
              <a:buFont typeface="Arial"/>
              <a:buChar char="❖"/>
            </a:pPr>
            <a:r>
              <a:rPr lang="en-US" sz="2300" dirty="0" smtClean="0">
                <a:latin typeface="Calibri" panose="020F0502020204030204" pitchFamily="34" charset="0"/>
                <a:ea typeface="Arial"/>
                <a:cs typeface="Calibri" panose="020F0502020204030204" pitchFamily="34" charset="0"/>
                <a:sym typeface="Arial"/>
              </a:rPr>
              <a:t>Implementing agencies and partners: Hanoi University of Science (HUS) under Vietnam National University (VNU); </a:t>
            </a:r>
            <a:r>
              <a:rPr lang="en-US" sz="2300" dirty="0" smtClean="0">
                <a:latin typeface="Calibri" panose="020F0502020204030204" pitchFamily="34" charset="0"/>
                <a:cs typeface="Calibri" panose="020F0502020204030204" pitchFamily="34" charset="0"/>
              </a:rPr>
              <a:t>Institute of Oceanography &amp; </a:t>
            </a:r>
            <a:r>
              <a:rPr lang="en-US" sz="2300" dirty="0">
                <a:latin typeface="Calibri" panose="020F0502020204030204" pitchFamily="34" charset="0"/>
                <a:cs typeface="Calibri" panose="020F0502020204030204" pitchFamily="34" charset="0"/>
              </a:rPr>
              <a:t>Southern Institute of </a:t>
            </a:r>
            <a:r>
              <a:rPr lang="en-US" sz="2300" dirty="0">
                <a:latin typeface="Calibri" panose="020F0502020204030204" pitchFamily="34" charset="0"/>
                <a:ea typeface="Arial"/>
                <a:cs typeface="Calibri" panose="020F0502020204030204" pitchFamily="34" charset="0"/>
              </a:rPr>
              <a:t>Ecology - </a:t>
            </a:r>
            <a:r>
              <a:rPr lang="en-US" sz="2300" dirty="0">
                <a:latin typeface="Calibri" panose="020F0502020204030204" pitchFamily="34" charset="0"/>
                <a:ea typeface="Arial"/>
                <a:cs typeface="Calibri" panose="020F0502020204030204" pitchFamily="34" charset="0"/>
                <a:sym typeface="Arial"/>
              </a:rPr>
              <a:t>under </a:t>
            </a:r>
            <a:r>
              <a:rPr lang="en-US" sz="2300" dirty="0">
                <a:latin typeface="Calibri" panose="020F0502020204030204" pitchFamily="34" charset="0"/>
                <a:ea typeface="Arial"/>
                <a:cs typeface="Calibri" panose="020F0502020204030204" pitchFamily="34" charset="0"/>
              </a:rPr>
              <a:t>Vietnam Academy of Science and </a:t>
            </a:r>
            <a:r>
              <a:rPr lang="en-US" sz="2300" dirty="0" smtClean="0">
                <a:latin typeface="Calibri" panose="020F0502020204030204" pitchFamily="34" charset="0"/>
                <a:ea typeface="Arial"/>
                <a:cs typeface="Calibri" panose="020F0502020204030204" pitchFamily="34" charset="0"/>
              </a:rPr>
              <a:t>Technology and VASI. </a:t>
            </a:r>
            <a:r>
              <a:rPr lang="en-US" sz="2300" dirty="0" smtClean="0">
                <a:latin typeface="Calibri" panose="020F0502020204030204" pitchFamily="34" charset="0"/>
                <a:ea typeface="Arial"/>
                <a:cs typeface="Calibri" panose="020F0502020204030204" pitchFamily="34" charset="0"/>
                <a:sym typeface="Arial"/>
              </a:rPr>
              <a:t>Mr</a:t>
            </a:r>
            <a:r>
              <a:rPr lang="en-US" sz="2300" dirty="0">
                <a:latin typeface="Calibri" panose="020F0502020204030204" pitchFamily="34" charset="0"/>
                <a:ea typeface="Arial"/>
                <a:cs typeface="Calibri" panose="020F0502020204030204" pitchFamily="34" charset="0"/>
                <a:sym typeface="Arial"/>
              </a:rPr>
              <a:t>. Nguyen The </a:t>
            </a:r>
            <a:r>
              <a:rPr lang="en-US" sz="2300" dirty="0" err="1">
                <a:latin typeface="Calibri" panose="020F0502020204030204" pitchFamily="34" charset="0"/>
                <a:ea typeface="Arial"/>
                <a:cs typeface="Calibri" panose="020F0502020204030204" pitchFamily="34" charset="0"/>
                <a:sym typeface="Arial"/>
              </a:rPr>
              <a:t>Chinh</a:t>
            </a:r>
            <a:r>
              <a:rPr lang="en-US" sz="2300" dirty="0">
                <a:latin typeface="Calibri" panose="020F0502020204030204" pitchFamily="34" charset="0"/>
                <a:ea typeface="Arial"/>
                <a:cs typeface="Calibri" panose="020F0502020204030204" pitchFamily="34" charset="0"/>
                <a:sym typeface="Arial"/>
              </a:rPr>
              <a:t>, </a:t>
            </a:r>
            <a:r>
              <a:rPr lang="en-US" sz="2300" dirty="0" err="1">
                <a:latin typeface="Calibri" panose="020F0502020204030204" pitchFamily="34" charset="0"/>
                <a:ea typeface="Arial"/>
                <a:cs typeface="Calibri" panose="020F0502020204030204" pitchFamily="34" charset="0"/>
                <a:sym typeface="Arial"/>
              </a:rPr>
              <a:t>Programme</a:t>
            </a:r>
            <a:r>
              <a:rPr lang="en-US" sz="2300" dirty="0">
                <a:latin typeface="Calibri" panose="020F0502020204030204" pitchFamily="34" charset="0"/>
                <a:ea typeface="Arial"/>
                <a:cs typeface="Calibri" panose="020F0502020204030204" pitchFamily="34" charset="0"/>
                <a:sym typeface="Arial"/>
              </a:rPr>
              <a:t> Management Specialist-National </a:t>
            </a:r>
            <a:r>
              <a:rPr lang="en-US" sz="2300" dirty="0" smtClean="0">
                <a:latin typeface="Calibri" panose="020F0502020204030204" pitchFamily="34" charset="0"/>
                <a:ea typeface="Arial"/>
                <a:cs typeface="Calibri" panose="020F0502020204030204" pitchFamily="34" charset="0"/>
                <a:sym typeface="Arial"/>
              </a:rPr>
              <a:t>Coordinator, SCS </a:t>
            </a:r>
            <a:r>
              <a:rPr lang="en-US" sz="2300" dirty="0">
                <a:latin typeface="Calibri" panose="020F0502020204030204" pitchFamily="34" charset="0"/>
                <a:ea typeface="Arial"/>
                <a:cs typeface="Calibri" panose="020F0502020204030204" pitchFamily="34" charset="0"/>
                <a:sym typeface="Arial"/>
              </a:rPr>
              <a:t>SAP Project</a:t>
            </a:r>
          </a:p>
          <a:p>
            <a:pPr indent="-361950" algn="just">
              <a:spcBef>
                <a:spcPts val="0"/>
              </a:spcBef>
              <a:buSzPts val="2100"/>
              <a:buFont typeface="Arial"/>
              <a:buChar char="❖"/>
            </a:pPr>
            <a:endParaRPr lang="en-US" sz="2400" dirty="0">
              <a:latin typeface="Arial"/>
              <a:ea typeface="Arial"/>
              <a:cs typeface="Arial"/>
              <a:sym typeface="Arial"/>
            </a:endParaRPr>
          </a:p>
        </p:txBody>
      </p:sp>
      <p:sp>
        <p:nvSpPr>
          <p:cNvPr id="2" name="Rectangle 1"/>
          <p:cNvSpPr>
            <a:spLocks noChangeArrowheads="1"/>
          </p:cNvSpPr>
          <p:nvPr/>
        </p:nvSpPr>
        <p:spPr bwMode="auto">
          <a:xfrm>
            <a:off x="0" y="107728"/>
            <a:ext cx="65" cy="241744"/>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7457" rIns="0" bIns="-17457"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2"/>
          <p:cNvSpPr>
            <a:spLocks noChangeArrowheads="1"/>
          </p:cNvSpPr>
          <p:nvPr/>
        </p:nvSpPr>
        <p:spPr bwMode="auto">
          <a:xfrm>
            <a:off x="1024568" y="270150"/>
            <a:ext cx="65" cy="241744"/>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7457" rIns="0" bIns="-17457"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255843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208762" y="162422"/>
            <a:ext cx="5971141" cy="5830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dirty="0">
                <a:solidFill>
                  <a:srgbClr val="0070C0"/>
                </a:solidFill>
              </a:rPr>
              <a:t>Presentation Outline</a:t>
            </a:r>
            <a:endParaRPr sz="3400" dirty="0">
              <a:solidFill>
                <a:srgbClr val="0070C0"/>
              </a:solidFill>
            </a:endParaRP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4" name="Google Shape;103;p3"/>
          <p:cNvSpPr txBox="1">
            <a:spLocks noGrp="1"/>
          </p:cNvSpPr>
          <p:nvPr>
            <p:ph type="body" idx="1"/>
          </p:nvPr>
        </p:nvSpPr>
        <p:spPr>
          <a:xfrm>
            <a:off x="2155500" y="848225"/>
            <a:ext cx="9910604" cy="5502879"/>
          </a:xfrm>
          <a:prstGeom prst="rect">
            <a:avLst/>
          </a:prstGeom>
          <a:noFill/>
          <a:ln>
            <a:noFill/>
          </a:ln>
        </p:spPr>
        <p:txBody>
          <a:bodyPr spcFirstLastPara="1" wrap="square" lIns="91425" tIns="45700" rIns="91425" bIns="45700" anchor="t" anchorCtr="0">
            <a:noAutofit/>
          </a:bodyPr>
          <a:lstStyle/>
          <a:p>
            <a:pPr marL="95250" lvl="0" indent="0" algn="l" rtl="0">
              <a:lnSpc>
                <a:spcPct val="90000"/>
              </a:lnSpc>
              <a:spcBef>
                <a:spcPts val="0"/>
              </a:spcBef>
              <a:spcAft>
                <a:spcPts val="0"/>
              </a:spcAft>
              <a:buSzPts val="2100"/>
              <a:buNone/>
            </a:pPr>
            <a:r>
              <a:rPr lang="en-US" b="1" dirty="0">
                <a:latin typeface="Arial"/>
                <a:ea typeface="Arial"/>
                <a:cs typeface="Arial"/>
                <a:sym typeface="Arial"/>
              </a:rPr>
              <a:t>Introduction</a:t>
            </a:r>
          </a:p>
          <a:p>
            <a:pPr marL="95250" lvl="0" indent="0" algn="l" rtl="0">
              <a:lnSpc>
                <a:spcPct val="90000"/>
              </a:lnSpc>
              <a:spcBef>
                <a:spcPts val="0"/>
              </a:spcBef>
              <a:spcAft>
                <a:spcPts val="0"/>
              </a:spcAft>
              <a:buSzPts val="2100"/>
              <a:buNone/>
            </a:pPr>
            <a:endParaRPr lang="en-US" sz="1600" b="1" dirty="0">
              <a:latin typeface="Arial"/>
              <a:ea typeface="Arial"/>
              <a:cs typeface="Arial"/>
              <a:sym typeface="Arial"/>
            </a:endParaRPr>
          </a:p>
          <a:p>
            <a:pPr marL="95250" lvl="0" indent="0" algn="l" rtl="0">
              <a:lnSpc>
                <a:spcPct val="90000"/>
              </a:lnSpc>
              <a:spcBef>
                <a:spcPts val="0"/>
              </a:spcBef>
              <a:spcAft>
                <a:spcPts val="0"/>
              </a:spcAft>
              <a:buSzPts val="2100"/>
              <a:buNone/>
            </a:pPr>
            <a:r>
              <a:rPr lang="en-US" b="1" dirty="0">
                <a:latin typeface="Arial"/>
                <a:ea typeface="Arial"/>
                <a:cs typeface="Arial"/>
                <a:sym typeface="Arial"/>
              </a:rPr>
              <a:t>Evaluation of Achievements</a:t>
            </a:r>
          </a:p>
          <a:p>
            <a:pPr marL="95250" lvl="0" indent="0" algn="l" rtl="0">
              <a:lnSpc>
                <a:spcPct val="90000"/>
              </a:lnSpc>
              <a:spcBef>
                <a:spcPts val="0"/>
              </a:spcBef>
              <a:spcAft>
                <a:spcPts val="0"/>
              </a:spcAft>
              <a:buSzPts val="2100"/>
              <a:buNone/>
            </a:pPr>
            <a:endParaRPr lang="en-US" sz="1000" b="1" dirty="0">
              <a:latin typeface="Arial"/>
              <a:ea typeface="Arial"/>
              <a:cs typeface="Arial"/>
              <a:sym typeface="Arial"/>
            </a:endParaRPr>
          </a:p>
          <a:p>
            <a:pPr marL="552450" lvl="0" indent="-457200" algn="l" rtl="0">
              <a:lnSpc>
                <a:spcPct val="90000"/>
              </a:lnSpc>
              <a:spcBef>
                <a:spcPts val="0"/>
              </a:spcBef>
              <a:spcAft>
                <a:spcPts val="0"/>
              </a:spcAft>
              <a:buSzPts val="2100"/>
              <a:buFont typeface="Wingdings" panose="05000000000000000000" pitchFamily="2" charset="2"/>
              <a:buChar char="v"/>
            </a:pPr>
            <a:r>
              <a:rPr lang="en-US" sz="2400" b="1" dirty="0">
                <a:latin typeface="Arial"/>
                <a:ea typeface="Arial"/>
                <a:cs typeface="Arial"/>
                <a:sym typeface="Arial"/>
              </a:rPr>
              <a:t>Mangroves: SAP Targets and Summary of Achievements</a:t>
            </a:r>
          </a:p>
          <a:p>
            <a:pPr marL="552450" lvl="0" indent="-457200" algn="l" rtl="0">
              <a:lnSpc>
                <a:spcPct val="90000"/>
              </a:lnSpc>
              <a:spcBef>
                <a:spcPts val="0"/>
              </a:spcBef>
              <a:spcAft>
                <a:spcPts val="0"/>
              </a:spcAft>
              <a:buSzPts val="2100"/>
              <a:buFont typeface="Wingdings" panose="05000000000000000000" pitchFamily="2" charset="2"/>
              <a:buChar char="v"/>
            </a:pPr>
            <a:r>
              <a:rPr lang="en-US" sz="2400" b="1" dirty="0">
                <a:latin typeface="Arial"/>
                <a:ea typeface="Arial"/>
                <a:cs typeface="Arial"/>
                <a:sym typeface="Arial"/>
              </a:rPr>
              <a:t>Coral Reefs: SAP Targets and Summary of Achievements</a:t>
            </a:r>
          </a:p>
          <a:p>
            <a:pPr marL="552450" lvl="0" indent="-457200" algn="l" rtl="0">
              <a:lnSpc>
                <a:spcPct val="90000"/>
              </a:lnSpc>
              <a:spcBef>
                <a:spcPts val="0"/>
              </a:spcBef>
              <a:spcAft>
                <a:spcPts val="0"/>
              </a:spcAft>
              <a:buSzPts val="2100"/>
              <a:buFont typeface="Wingdings" panose="05000000000000000000" pitchFamily="2" charset="2"/>
              <a:buChar char="v"/>
            </a:pPr>
            <a:r>
              <a:rPr lang="en-US" sz="2400" b="1" dirty="0">
                <a:latin typeface="Arial"/>
                <a:ea typeface="Arial"/>
                <a:cs typeface="Arial"/>
                <a:sym typeface="Arial"/>
              </a:rPr>
              <a:t>Seagrass: SAP Targets and Summary of Achievements</a:t>
            </a:r>
          </a:p>
          <a:p>
            <a:pPr marL="552450" lvl="0" indent="-457200" algn="l" rtl="0">
              <a:lnSpc>
                <a:spcPct val="90000"/>
              </a:lnSpc>
              <a:spcBef>
                <a:spcPts val="0"/>
              </a:spcBef>
              <a:spcAft>
                <a:spcPts val="0"/>
              </a:spcAft>
              <a:buSzPts val="2100"/>
              <a:buFont typeface="Wingdings" panose="05000000000000000000" pitchFamily="2" charset="2"/>
              <a:buChar char="v"/>
            </a:pPr>
            <a:r>
              <a:rPr lang="en-US" sz="2400" b="1" dirty="0">
                <a:latin typeface="Arial"/>
                <a:ea typeface="Arial"/>
                <a:cs typeface="Arial"/>
                <a:sym typeface="Arial"/>
              </a:rPr>
              <a:t>Wetlands: SAP Targets and Summary of Achievements</a:t>
            </a:r>
          </a:p>
          <a:p>
            <a:pPr marL="95250" lvl="0" indent="0" algn="l" rtl="0">
              <a:lnSpc>
                <a:spcPct val="90000"/>
              </a:lnSpc>
              <a:spcBef>
                <a:spcPts val="0"/>
              </a:spcBef>
              <a:spcAft>
                <a:spcPts val="0"/>
              </a:spcAft>
              <a:buSzPts val="2100"/>
              <a:buNone/>
            </a:pPr>
            <a:endParaRPr lang="en-US" b="1" dirty="0">
              <a:latin typeface="Arial"/>
              <a:ea typeface="Arial"/>
              <a:cs typeface="Arial"/>
              <a:sym typeface="Arial"/>
            </a:endParaRPr>
          </a:p>
          <a:p>
            <a:pPr marL="95250" lvl="0" indent="0" algn="l" rtl="0">
              <a:lnSpc>
                <a:spcPct val="90000"/>
              </a:lnSpc>
              <a:spcBef>
                <a:spcPts val="0"/>
              </a:spcBef>
              <a:spcAft>
                <a:spcPts val="0"/>
              </a:spcAft>
              <a:buSzPts val="2100"/>
              <a:buNone/>
            </a:pPr>
            <a:r>
              <a:rPr lang="en-US" b="1" dirty="0">
                <a:latin typeface="Arial"/>
                <a:ea typeface="Arial"/>
                <a:cs typeface="Arial"/>
                <a:sym typeface="Arial"/>
              </a:rPr>
              <a:t>Issues and Challenges</a:t>
            </a:r>
          </a:p>
          <a:p>
            <a:pPr marL="95250" lvl="0" indent="0" algn="l" rtl="0">
              <a:lnSpc>
                <a:spcPct val="90000"/>
              </a:lnSpc>
              <a:spcBef>
                <a:spcPts val="0"/>
              </a:spcBef>
              <a:spcAft>
                <a:spcPts val="0"/>
              </a:spcAft>
              <a:buSzPts val="2100"/>
              <a:buNone/>
            </a:pPr>
            <a:endParaRPr lang="en-US" sz="1600" b="1" dirty="0">
              <a:latin typeface="Arial"/>
              <a:ea typeface="Arial"/>
              <a:cs typeface="Arial"/>
              <a:sym typeface="Arial"/>
            </a:endParaRPr>
          </a:p>
          <a:p>
            <a:pPr marL="95250" lvl="0" indent="0" algn="l" rtl="0">
              <a:lnSpc>
                <a:spcPct val="90000"/>
              </a:lnSpc>
              <a:spcBef>
                <a:spcPts val="0"/>
              </a:spcBef>
              <a:spcAft>
                <a:spcPts val="0"/>
              </a:spcAft>
              <a:buSzPts val="2100"/>
              <a:buNone/>
            </a:pPr>
            <a:r>
              <a:rPr lang="en-US" b="1" dirty="0">
                <a:latin typeface="Arial"/>
                <a:ea typeface="Arial"/>
                <a:cs typeface="Arial"/>
                <a:sym typeface="Arial"/>
              </a:rPr>
              <a:t>Lessons Learned</a:t>
            </a:r>
          </a:p>
          <a:p>
            <a:pPr marL="95250" lvl="0" indent="0" algn="l" rtl="0">
              <a:lnSpc>
                <a:spcPct val="90000"/>
              </a:lnSpc>
              <a:spcBef>
                <a:spcPts val="0"/>
              </a:spcBef>
              <a:spcAft>
                <a:spcPts val="0"/>
              </a:spcAft>
              <a:buSzPts val="2100"/>
              <a:buNone/>
            </a:pPr>
            <a:endParaRPr lang="en-US" sz="1600" b="1" dirty="0">
              <a:latin typeface="Arial"/>
              <a:ea typeface="Arial"/>
              <a:cs typeface="Arial"/>
              <a:sym typeface="Arial"/>
            </a:endParaRPr>
          </a:p>
          <a:p>
            <a:pPr marL="95250" lvl="0" indent="0" algn="l" rtl="0">
              <a:lnSpc>
                <a:spcPct val="90000"/>
              </a:lnSpc>
              <a:spcBef>
                <a:spcPts val="0"/>
              </a:spcBef>
              <a:spcAft>
                <a:spcPts val="0"/>
              </a:spcAft>
              <a:buSzPts val="2100"/>
              <a:buNone/>
            </a:pPr>
            <a:r>
              <a:rPr lang="en-US" b="1" dirty="0">
                <a:latin typeface="Arial"/>
                <a:ea typeface="Arial"/>
                <a:cs typeface="Arial"/>
                <a:sym typeface="Arial"/>
              </a:rPr>
              <a:t>Recommendations</a:t>
            </a:r>
          </a:p>
          <a:p>
            <a:pPr marL="95250" lvl="0" indent="0" algn="l" rtl="0">
              <a:lnSpc>
                <a:spcPct val="90000"/>
              </a:lnSpc>
              <a:spcBef>
                <a:spcPts val="0"/>
              </a:spcBef>
              <a:spcAft>
                <a:spcPts val="0"/>
              </a:spcAft>
              <a:buSzPts val="2100"/>
              <a:buNone/>
            </a:pPr>
            <a:endParaRPr lang="en-US" sz="1600" b="1" dirty="0">
              <a:latin typeface="Arial"/>
              <a:ea typeface="Arial"/>
              <a:cs typeface="Arial"/>
              <a:sym typeface="Arial"/>
            </a:endParaRPr>
          </a:p>
          <a:p>
            <a:pPr marL="95250" lvl="0" indent="0" algn="l" rtl="0">
              <a:lnSpc>
                <a:spcPct val="90000"/>
              </a:lnSpc>
              <a:spcBef>
                <a:spcPts val="0"/>
              </a:spcBef>
              <a:spcAft>
                <a:spcPts val="0"/>
              </a:spcAft>
              <a:buSzPts val="2100"/>
              <a:buNone/>
            </a:pPr>
            <a:r>
              <a:rPr lang="en-US" b="1" dirty="0">
                <a:latin typeface="Arial"/>
                <a:ea typeface="Arial"/>
                <a:cs typeface="Arial"/>
                <a:sym typeface="Arial"/>
              </a:rPr>
              <a:t>Conclusions</a:t>
            </a:r>
          </a:p>
        </p:txBody>
      </p:sp>
    </p:spTree>
    <p:extLst>
      <p:ext uri="{BB962C8B-B14F-4D97-AF65-F5344CB8AC3E}">
        <p14:creationId xmlns:p14="http://schemas.microsoft.com/office/powerpoint/2010/main" val="4173721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208762" y="162422"/>
            <a:ext cx="9211299" cy="5830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dirty="0">
                <a:solidFill>
                  <a:srgbClr val="0070C0"/>
                </a:solidFill>
              </a:rPr>
              <a:t>Introduction</a:t>
            </a:r>
            <a:endParaRPr sz="3400" dirty="0">
              <a:solidFill>
                <a:srgbClr val="0070C0"/>
              </a:solidFill>
            </a:endParaRP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6" name="Google Shape;103;p3"/>
          <p:cNvSpPr txBox="1">
            <a:spLocks/>
          </p:cNvSpPr>
          <p:nvPr/>
        </p:nvSpPr>
        <p:spPr>
          <a:xfrm>
            <a:off x="2208762" y="961676"/>
            <a:ext cx="9602932" cy="536074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lgn="just">
              <a:lnSpc>
                <a:spcPct val="100000"/>
              </a:lnSpc>
              <a:spcBef>
                <a:spcPts val="600"/>
              </a:spcBef>
              <a:spcAft>
                <a:spcPts val="600"/>
              </a:spcAft>
              <a:buSzPts val="2100"/>
              <a:buFont typeface="Arial"/>
              <a:buChar char="❖"/>
            </a:pPr>
            <a:r>
              <a:rPr lang="en-US" sz="2400" spc="10" dirty="0">
                <a:solidFill>
                  <a:srgbClr val="000000"/>
                </a:solidFill>
                <a:latin typeface="Calibri" panose="020F0502020204030204" pitchFamily="34" charset="0"/>
                <a:ea typeface="Times New Roman" panose="02020603050405020304" pitchFamily="18" charset="0"/>
                <a:cs typeface="Calibri" panose="020F0502020204030204" pitchFamily="34" charset="0"/>
              </a:rPr>
              <a:t>United Nations Environment </a:t>
            </a:r>
            <a:r>
              <a:rPr lang="en-US" sz="2400" spc="1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Programme</a:t>
            </a:r>
            <a:r>
              <a:rPr lang="en-US" sz="2400" spc="1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(UNEP</a:t>
            </a:r>
            <a:r>
              <a:rPr lang="en-US" sz="2400" spc="10" dirty="0">
                <a:solidFill>
                  <a:srgbClr val="000000"/>
                </a:solidFill>
                <a:latin typeface="Calibri" panose="020F0502020204030204" pitchFamily="34" charset="0"/>
                <a:ea typeface="Times New Roman" panose="02020603050405020304" pitchFamily="18" charset="0"/>
                <a:cs typeface="Calibri" panose="020F0502020204030204" pitchFamily="34" charset="0"/>
              </a:rPr>
              <a:t>) implemented Regional Project “</a:t>
            </a:r>
            <a:r>
              <a:rPr lang="en-US" sz="2400" i="1" dirty="0">
                <a:effectLst/>
                <a:latin typeface="Calibri" panose="020F0502020204030204" pitchFamily="34" charset="0"/>
                <a:ea typeface="Calibri" panose="020F0502020204030204" pitchFamily="34" charset="0"/>
                <a:cs typeface="Calibri" panose="020F0502020204030204" pitchFamily="34" charset="0"/>
              </a:rPr>
              <a:t>Reversing Environmental Degradation Trends in the South China Sea and Gulf of Thailand</a:t>
            </a:r>
            <a:r>
              <a:rPr lang="en-US" sz="2400" dirty="0">
                <a:effectLst/>
                <a:latin typeface="Calibri" panose="020F0502020204030204" pitchFamily="34" charset="0"/>
                <a:ea typeface="Calibri" panose="020F0502020204030204" pitchFamily="34" charset="0"/>
                <a:cs typeface="Calibri" panose="020F0502020204030204" pitchFamily="34" charset="0"/>
              </a:rPr>
              <a:t>” (SCS Project) in the period 2002-2008.</a:t>
            </a:r>
          </a:p>
          <a:p>
            <a:pPr indent="-361950" algn="just">
              <a:lnSpc>
                <a:spcPct val="100000"/>
              </a:lnSpc>
              <a:spcBef>
                <a:spcPts val="600"/>
              </a:spcBef>
              <a:spcAft>
                <a:spcPts val="600"/>
              </a:spcAft>
              <a:buSzPts val="2100"/>
              <a:buFont typeface="Arial"/>
              <a:buChar char="❖"/>
            </a:pPr>
            <a:r>
              <a:rPr lang="en-US" sz="2400" dirty="0">
                <a:effectLst/>
                <a:latin typeface="Calibri" panose="020F0502020204030204" pitchFamily="34" charset="0"/>
                <a:ea typeface="Calibri" panose="020F0502020204030204" pitchFamily="34" charset="0"/>
                <a:cs typeface="Calibri" panose="020F0502020204030204" pitchFamily="34" charset="0"/>
              </a:rPr>
              <a:t>In order to implement the Strategic Action </a:t>
            </a:r>
            <a:r>
              <a:rPr lang="en-US" sz="2400" dirty="0" err="1">
                <a:effectLst/>
                <a:latin typeface="Calibri" panose="020F0502020204030204" pitchFamily="34" charset="0"/>
                <a:ea typeface="Calibri" panose="020F0502020204030204" pitchFamily="34" charset="0"/>
                <a:cs typeface="Calibri" panose="020F0502020204030204" pitchFamily="34" charset="0"/>
              </a:rPr>
              <a:t>Programme</a:t>
            </a:r>
            <a:r>
              <a:rPr lang="en-US" sz="2400" dirty="0">
                <a:effectLst/>
                <a:latin typeface="Calibri" panose="020F0502020204030204" pitchFamily="34" charset="0"/>
                <a:ea typeface="Calibri" panose="020F0502020204030204" pitchFamily="34" charset="0"/>
                <a:cs typeface="Calibri" panose="020F0502020204030204" pitchFamily="34" charset="0"/>
              </a:rPr>
              <a:t> (SAP), at the regional level, the Global Environment Facility (GEF) adopted on November 03, 2016 the project entitled “</a:t>
            </a:r>
            <a:r>
              <a:rPr lang="en-US" sz="2400" i="1" dirty="0">
                <a:effectLst/>
                <a:latin typeface="Calibri" panose="020F0502020204030204" pitchFamily="34" charset="0"/>
                <a:ea typeface="Calibri" panose="020F0502020204030204" pitchFamily="34" charset="0"/>
                <a:cs typeface="Calibri" panose="020F0502020204030204" pitchFamily="34" charset="0"/>
              </a:rPr>
              <a:t>Implementing the Strategic Action </a:t>
            </a:r>
            <a:r>
              <a:rPr lang="en-US" sz="2400" i="1" dirty="0" err="1">
                <a:effectLst/>
                <a:latin typeface="Calibri" panose="020F0502020204030204" pitchFamily="34" charset="0"/>
                <a:ea typeface="Calibri" panose="020F0502020204030204" pitchFamily="34" charset="0"/>
                <a:cs typeface="Calibri" panose="020F0502020204030204" pitchFamily="34" charset="0"/>
              </a:rPr>
              <a:t>Programme</a:t>
            </a:r>
            <a:r>
              <a:rPr lang="en-US" sz="2400" i="1" dirty="0">
                <a:effectLst/>
                <a:latin typeface="Calibri" panose="020F0502020204030204" pitchFamily="34" charset="0"/>
                <a:ea typeface="Calibri" panose="020F0502020204030204" pitchFamily="34" charset="0"/>
                <a:cs typeface="Calibri" panose="020F0502020204030204" pitchFamily="34" charset="0"/>
              </a:rPr>
              <a:t> for the South China Sea and Gulf of Thailand (SCS SAP Project)</a:t>
            </a:r>
            <a:r>
              <a:rPr lang="en-US" sz="2400" dirty="0">
                <a:effectLst/>
                <a:latin typeface="Calibri" panose="020F0502020204030204" pitchFamily="34" charset="0"/>
                <a:ea typeface="Calibri" panose="020F0502020204030204" pitchFamily="34" charset="0"/>
                <a:cs typeface="Calibri" panose="020F0502020204030204" pitchFamily="34" charset="0"/>
              </a:rPr>
              <a:t>”</a:t>
            </a:r>
          </a:p>
          <a:p>
            <a:pPr indent="-361950" algn="just">
              <a:lnSpc>
                <a:spcPct val="100000"/>
              </a:lnSpc>
              <a:spcBef>
                <a:spcPts val="600"/>
              </a:spcBef>
              <a:spcAft>
                <a:spcPts val="600"/>
              </a:spcAft>
              <a:buSzPts val="2100"/>
              <a:buFont typeface="Arial"/>
              <a:buChar char="❖"/>
            </a:pPr>
            <a:r>
              <a:rPr lang="en-US" sz="2400" dirty="0">
                <a:effectLst/>
                <a:latin typeface="Calibri" panose="020F0502020204030204" pitchFamily="34" charset="0"/>
                <a:ea typeface="Calibri" panose="020F0502020204030204" pitchFamily="34" charset="0"/>
                <a:cs typeface="Calibri" panose="020F0502020204030204" pitchFamily="34" charset="0"/>
              </a:rPr>
              <a:t>Vietnam have developed the National Action Plan (NAPs) for habitat and land-based pollution management during the course of the SCS Project and have conducted a series of activities in implementing the SAP and NAPs on mangroves, coral reefs, seagrass and coastal wetlands</a:t>
            </a:r>
            <a:r>
              <a:rPr lang="en-US" sz="2400" dirty="0">
                <a:latin typeface="Calibri" panose="020F0502020204030204" pitchFamily="34" charset="0"/>
                <a:ea typeface="Arial"/>
                <a:cs typeface="Calibri" panose="020F0502020204030204" pitchFamily="34" charset="0"/>
                <a:sym typeface="Arial"/>
              </a:rPr>
              <a:t> </a:t>
            </a:r>
            <a:r>
              <a:rPr lang="en-US" sz="2400" dirty="0">
                <a:latin typeface="Calibri" panose="020F0502020204030204" pitchFamily="34" charset="0"/>
                <a:ea typeface="Calibri" panose="020F0502020204030204" pitchFamily="34" charset="0"/>
                <a:cs typeface="Calibri" panose="020F0502020204030204" pitchFamily="34" charset="0"/>
              </a:rPr>
              <a:t>since 2008 </a:t>
            </a:r>
            <a:r>
              <a:rPr lang="en-US" sz="2400" dirty="0">
                <a:latin typeface="Calibri" panose="020F0502020204030204" pitchFamily="34" charset="0"/>
                <a:ea typeface="Arial"/>
                <a:cs typeface="Calibri" panose="020F0502020204030204" pitchFamily="34" charset="0"/>
                <a:sym typeface="Arial"/>
              </a:rPr>
              <a:t>                  </a:t>
            </a:r>
          </a:p>
        </p:txBody>
      </p:sp>
    </p:spTree>
    <p:extLst>
      <p:ext uri="{BB962C8B-B14F-4D97-AF65-F5344CB8AC3E}">
        <p14:creationId xmlns:p14="http://schemas.microsoft.com/office/powerpoint/2010/main" val="2841112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94;p2">
            <a:extLst>
              <a:ext uri="{FF2B5EF4-FFF2-40B4-BE49-F238E27FC236}">
                <a16:creationId xmlns:a16="http://schemas.microsoft.com/office/drawing/2014/main" xmlns="" id="{B2DDE28C-BED4-9BA9-E1B2-F487403E3290}"/>
              </a:ext>
            </a:extLst>
          </p:cNvPr>
          <p:cNvSpPr txBox="1">
            <a:spLocks/>
          </p:cNvSpPr>
          <p:nvPr/>
        </p:nvSpPr>
        <p:spPr>
          <a:xfrm>
            <a:off x="2208762" y="162422"/>
            <a:ext cx="7755045" cy="583012"/>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rgbClr val="0070C0"/>
              </a:buClr>
              <a:buSzPts val="4000"/>
              <a:buFont typeface="Calibri"/>
              <a:buNone/>
            </a:pPr>
            <a:r>
              <a:rPr lang="en-US" sz="2800" b="1" dirty="0">
                <a:solidFill>
                  <a:srgbClr val="0070C0"/>
                </a:solidFill>
              </a:rPr>
              <a:t>Evaluation of Achievements on Mangroves</a:t>
            </a:r>
            <a:endParaRPr lang="en-US" sz="2800" dirty="0">
              <a:solidFill>
                <a:srgbClr val="0070C0"/>
              </a:solidFill>
            </a:endParaRPr>
          </a:p>
        </p:txBody>
      </p:sp>
      <p:pic>
        <p:nvPicPr>
          <p:cNvPr id="11" name="Google Shape;95;p2">
            <a:extLst>
              <a:ext uri="{FF2B5EF4-FFF2-40B4-BE49-F238E27FC236}">
                <a16:creationId xmlns:a16="http://schemas.microsoft.com/office/drawing/2014/main" xmlns="" id="{7B00E30D-6338-4F95-32AC-41E32AF7626D}"/>
              </a:ext>
            </a:extLst>
          </p:cNvPr>
          <p:cNvPicPr preferRelativeResize="0"/>
          <p:nvPr/>
        </p:nvPicPr>
        <p:blipFill rotWithShape="1">
          <a:blip r:embed="rId3">
            <a:alphaModFix/>
          </a:blip>
          <a:srcRect/>
          <a:stretch/>
        </p:blipFill>
        <p:spPr>
          <a:xfrm>
            <a:off x="0" y="-18337"/>
            <a:ext cx="2049137" cy="6858000"/>
          </a:xfrm>
          <a:prstGeom prst="rect">
            <a:avLst/>
          </a:prstGeom>
          <a:noFill/>
          <a:ln>
            <a:noFill/>
          </a:ln>
        </p:spPr>
      </p:pic>
      <p:graphicFrame>
        <p:nvGraphicFramePr>
          <p:cNvPr id="4" name="Table 3">
            <a:extLst>
              <a:ext uri="{FF2B5EF4-FFF2-40B4-BE49-F238E27FC236}">
                <a16:creationId xmlns:a16="http://schemas.microsoft.com/office/drawing/2014/main" xmlns="" id="{97D7A5D2-6AC9-FA27-0454-D56ECAC5FFF7}"/>
              </a:ext>
            </a:extLst>
          </p:cNvPr>
          <p:cNvGraphicFramePr>
            <a:graphicFrameLocks noGrp="1"/>
          </p:cNvGraphicFramePr>
          <p:nvPr>
            <p:extLst>
              <p:ext uri="{D42A27DB-BD31-4B8C-83A1-F6EECF244321}">
                <p14:modId xmlns:p14="http://schemas.microsoft.com/office/powerpoint/2010/main" val="2253753396"/>
              </p:ext>
            </p:extLst>
          </p:nvPr>
        </p:nvGraphicFramePr>
        <p:xfrm>
          <a:off x="2810692" y="2923105"/>
          <a:ext cx="8556170" cy="3794388"/>
        </p:xfrm>
        <a:graphic>
          <a:graphicData uri="http://schemas.openxmlformats.org/drawingml/2006/table">
            <a:tbl>
              <a:tblPr bandRow="1">
                <a:tableStyleId>{177FB7C0-870E-4CA2-AEDD-45C9577357D1}</a:tableStyleId>
              </a:tblPr>
              <a:tblGrid>
                <a:gridCol w="3696552">
                  <a:extLst>
                    <a:ext uri="{9D8B030D-6E8A-4147-A177-3AD203B41FA5}">
                      <a16:colId xmlns:a16="http://schemas.microsoft.com/office/drawing/2014/main" xmlns="" val="1118502184"/>
                    </a:ext>
                  </a:extLst>
                </a:gridCol>
                <a:gridCol w="820455">
                  <a:extLst>
                    <a:ext uri="{9D8B030D-6E8A-4147-A177-3AD203B41FA5}">
                      <a16:colId xmlns:a16="http://schemas.microsoft.com/office/drawing/2014/main" xmlns="" val="3189467181"/>
                    </a:ext>
                  </a:extLst>
                </a:gridCol>
                <a:gridCol w="748328">
                  <a:extLst>
                    <a:ext uri="{9D8B030D-6E8A-4147-A177-3AD203B41FA5}">
                      <a16:colId xmlns:a16="http://schemas.microsoft.com/office/drawing/2014/main" xmlns="" val="863396726"/>
                    </a:ext>
                  </a:extLst>
                </a:gridCol>
                <a:gridCol w="748328">
                  <a:extLst>
                    <a:ext uri="{9D8B030D-6E8A-4147-A177-3AD203B41FA5}">
                      <a16:colId xmlns:a16="http://schemas.microsoft.com/office/drawing/2014/main" xmlns="" val="3505550670"/>
                    </a:ext>
                  </a:extLst>
                </a:gridCol>
                <a:gridCol w="883565">
                  <a:extLst>
                    <a:ext uri="{9D8B030D-6E8A-4147-A177-3AD203B41FA5}">
                      <a16:colId xmlns:a16="http://schemas.microsoft.com/office/drawing/2014/main" xmlns="" val="3803921851"/>
                    </a:ext>
                  </a:extLst>
                </a:gridCol>
                <a:gridCol w="762828">
                  <a:extLst>
                    <a:ext uri="{9D8B030D-6E8A-4147-A177-3AD203B41FA5}">
                      <a16:colId xmlns:a16="http://schemas.microsoft.com/office/drawing/2014/main" xmlns="" val="412524585"/>
                    </a:ext>
                  </a:extLst>
                </a:gridCol>
                <a:gridCol w="896114">
                  <a:extLst>
                    <a:ext uri="{9D8B030D-6E8A-4147-A177-3AD203B41FA5}">
                      <a16:colId xmlns:a16="http://schemas.microsoft.com/office/drawing/2014/main" xmlns="" val="2307270950"/>
                    </a:ext>
                  </a:extLst>
                </a:gridCol>
              </a:tblGrid>
              <a:tr h="702699">
                <a:tc>
                  <a:txBody>
                    <a:bodyPr/>
                    <a:lstStyle/>
                    <a:p>
                      <a:pPr algn="ctr" fontAlgn="base">
                        <a:lnSpc>
                          <a:spcPct val="107000"/>
                        </a:lnSpc>
                        <a:spcAft>
                          <a:spcPts val="800"/>
                        </a:spcAft>
                      </a:pPr>
                      <a:endParaRPr lang="en-US" sz="1400" b="1" dirty="0">
                        <a:effectLst/>
                        <a:latin typeface="Calibri" panose="020F0502020204030204" pitchFamily="34" charset="0"/>
                        <a:cs typeface="Calibri" panose="020F0502020204030204" pitchFamily="34" charset="0"/>
                      </a:endParaRPr>
                    </a:p>
                    <a:p>
                      <a:pPr algn="ctr" fontAlgn="base">
                        <a:lnSpc>
                          <a:spcPct val="107000"/>
                        </a:lnSpc>
                        <a:spcAft>
                          <a:spcPts val="800"/>
                        </a:spcAft>
                      </a:pPr>
                      <a:r>
                        <a:rPr lang="en-US" sz="1400" b="1" dirty="0">
                          <a:effectLst/>
                          <a:latin typeface="Calibri" panose="020F0502020204030204" pitchFamily="34" charset="0"/>
                          <a:cs typeface="Calibri" panose="020F0502020204030204" pitchFamily="34" charset="0"/>
                        </a:rPr>
                        <a:t>Regional</a:t>
                      </a:r>
                      <a:r>
                        <a:rPr lang="en-US" sz="1400" dirty="0">
                          <a:effectLst/>
                          <a:latin typeface="Calibri" panose="020F0502020204030204" pitchFamily="34" charset="0"/>
                          <a:cs typeface="Calibri" panose="020F0502020204030204" pitchFamily="34" charset="0"/>
                        </a:rPr>
                        <a:t> </a:t>
                      </a:r>
                      <a:r>
                        <a:rPr lang="en-US" sz="1400" b="1" dirty="0">
                          <a:effectLst/>
                          <a:latin typeface="Calibri" panose="020F0502020204030204" pitchFamily="34" charset="0"/>
                          <a:cs typeface="Calibri" panose="020F0502020204030204" pitchFamily="34" charset="0"/>
                        </a:rPr>
                        <a:t>output</a:t>
                      </a:r>
                      <a:endParaRPr lang="en-US" sz="1400" b="1" dirty="0">
                        <a:effectLst/>
                        <a:latin typeface="Calibri" panose="020F0502020204030204" pitchFamily="34" charset="0"/>
                        <a:ea typeface="Calibri" panose="020F0502020204030204" pitchFamily="34" charset="0"/>
                        <a:cs typeface="Calibri" panose="020F0502020204030204" pitchFamily="34" charset="0"/>
                      </a:endParaRPr>
                    </a:p>
                  </a:txBody>
                  <a:tcPr marL="56181" marR="561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b="1" dirty="0">
                          <a:effectLst/>
                          <a:latin typeface="Calibri" panose="020F0502020204030204" pitchFamily="34" charset="0"/>
                          <a:cs typeface="Calibri" panose="020F0502020204030204" pitchFamily="34" charset="0"/>
                        </a:rPr>
                        <a:t>SAP 2008 targets (ha)</a:t>
                      </a:r>
                      <a:endParaRPr lang="en-US" sz="1400" b="1"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b="1" dirty="0">
                          <a:effectLst/>
                          <a:latin typeface="Calibri" panose="020F0502020204030204" pitchFamily="34" charset="0"/>
                          <a:cs typeface="Calibri" panose="020F0502020204030204" pitchFamily="34" charset="0"/>
                        </a:rPr>
                        <a:t>Tien Yen</a:t>
                      </a:r>
                      <a:endParaRPr lang="en-US" sz="1400" b="1"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b="1" dirty="0">
                          <a:effectLst/>
                          <a:latin typeface="Calibri" panose="020F0502020204030204" pitchFamily="34" charset="0"/>
                          <a:cs typeface="Calibri" panose="020F0502020204030204" pitchFamily="34" charset="0"/>
                        </a:rPr>
                        <a:t>Xuan Thuy</a:t>
                      </a:r>
                      <a:endParaRPr lang="en-US" sz="1400" b="1"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b="1" dirty="0">
                          <a:effectLst/>
                          <a:latin typeface="Calibri" panose="020F0502020204030204" pitchFamily="34" charset="0"/>
                          <a:cs typeface="Calibri" panose="020F0502020204030204" pitchFamily="34" charset="0"/>
                        </a:rPr>
                        <a:t>Can Gio</a:t>
                      </a:r>
                      <a:endParaRPr lang="en-US" sz="1400" b="1"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b="1" dirty="0">
                          <a:effectLst/>
                          <a:latin typeface="Calibri" panose="020F0502020204030204" pitchFamily="34" charset="0"/>
                          <a:cs typeface="Calibri" panose="020F0502020204030204" pitchFamily="34" charset="0"/>
                        </a:rPr>
                        <a:t>Ca Mau</a:t>
                      </a:r>
                      <a:endParaRPr lang="en-US" sz="1400" b="1"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b="1" dirty="0">
                          <a:effectLst/>
                          <a:latin typeface="Calibri" panose="020F0502020204030204" pitchFamily="34" charset="0"/>
                          <a:cs typeface="Calibri" panose="020F0502020204030204" pitchFamily="34" charset="0"/>
                        </a:rPr>
                        <a:t>Total</a:t>
                      </a:r>
                      <a:endParaRPr lang="en-US" sz="1400" b="1"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551326602"/>
                  </a:ext>
                </a:extLst>
              </a:tr>
              <a:tr h="527025">
                <a:tc>
                  <a:txBody>
                    <a:bodyPr/>
                    <a:lstStyle/>
                    <a:p>
                      <a:pPr algn="just" fontAlgn="base">
                        <a:lnSpc>
                          <a:spcPct val="107000"/>
                        </a:lnSpc>
                        <a:spcAft>
                          <a:spcPts val="800"/>
                        </a:spcAft>
                      </a:pPr>
                      <a:r>
                        <a:rPr lang="en-US" sz="1400" dirty="0">
                          <a:effectLst/>
                          <a:latin typeface="Calibri" panose="020F0502020204030204" pitchFamily="34" charset="0"/>
                          <a:cs typeface="Calibri" panose="020F0502020204030204" pitchFamily="34" charset="0"/>
                        </a:rPr>
                        <a:t>1.1.1 Declaration of 57,400 ha of mangrove as National Parks and Protected Areas</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56181" marR="561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a:effectLst/>
                          <a:latin typeface="Calibri" panose="020F0502020204030204" pitchFamily="34" charset="0"/>
                          <a:cs typeface="Calibri" panose="020F0502020204030204" pitchFamily="34" charset="0"/>
                        </a:rPr>
                        <a:t>30,000</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a:effectLst/>
                          <a:latin typeface="Calibri" panose="020F0502020204030204" pitchFamily="34" charset="0"/>
                          <a:cs typeface="Calibri" panose="020F0502020204030204" pitchFamily="34" charset="0"/>
                        </a:rPr>
                        <a:t>1,608</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a:effectLst/>
                          <a:latin typeface="Calibri" panose="020F0502020204030204" pitchFamily="34" charset="0"/>
                          <a:cs typeface="Calibri" panose="020F0502020204030204" pitchFamily="34" charset="0"/>
                        </a:rPr>
                        <a:t>7,100</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a:effectLst/>
                          <a:latin typeface="Calibri" panose="020F0502020204030204" pitchFamily="34" charset="0"/>
                          <a:cs typeface="Calibri" panose="020F0502020204030204" pitchFamily="34" charset="0"/>
                        </a:rPr>
                        <a:t>32,589</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a:effectLst/>
                          <a:latin typeface="Calibri" panose="020F0502020204030204" pitchFamily="34" charset="0"/>
                          <a:cs typeface="Calibri" panose="020F0502020204030204" pitchFamily="34" charset="0"/>
                        </a:rPr>
                        <a:t>52,378</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a:effectLst/>
                          <a:latin typeface="Calibri" panose="020F0502020204030204" pitchFamily="34" charset="0"/>
                          <a:cs typeface="Calibri" panose="020F0502020204030204" pitchFamily="34" charset="0"/>
                        </a:rPr>
                        <a:t>93.675</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810889728"/>
                  </a:ext>
                </a:extLst>
              </a:tr>
              <a:tr h="702699">
                <a:tc>
                  <a:txBody>
                    <a:bodyPr/>
                    <a:lstStyle/>
                    <a:p>
                      <a:pPr algn="just" fontAlgn="base">
                        <a:lnSpc>
                          <a:spcPct val="107000"/>
                        </a:lnSpc>
                        <a:spcAft>
                          <a:spcPts val="800"/>
                        </a:spcAft>
                      </a:pPr>
                      <a:r>
                        <a:rPr lang="en-US" sz="1400" dirty="0">
                          <a:effectLst/>
                          <a:latin typeface="Calibri" panose="020F0502020204030204" pitchFamily="34" charset="0"/>
                          <a:cs typeface="Calibri" panose="020F0502020204030204" pitchFamily="34" charset="0"/>
                        </a:rPr>
                        <a:t>1.1.2 Designation and plans for the management of 166,600 ha of mangrove as non-conversion, sustainable use areas</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56181" marR="561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a:effectLst/>
                          <a:latin typeface="Calibri" panose="020F0502020204030204" pitchFamily="34" charset="0"/>
                          <a:cs typeface="Calibri" panose="020F0502020204030204" pitchFamily="34" charset="0"/>
                        </a:rPr>
                        <a:t>0*</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a:effectLst/>
                          <a:latin typeface="Calibri" panose="020F0502020204030204" pitchFamily="34" charset="0"/>
                          <a:cs typeface="Calibri" panose="020F0502020204030204" pitchFamily="34" charset="0"/>
                        </a:rPr>
                        <a:t>1,800</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a:effectLst/>
                          <a:latin typeface="Calibri" panose="020F0502020204030204" pitchFamily="34" charset="0"/>
                          <a:cs typeface="Calibri" panose="020F0502020204030204" pitchFamily="34" charset="0"/>
                        </a:rPr>
                        <a:t> </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a:effectLst/>
                          <a:latin typeface="Calibri" panose="020F0502020204030204" pitchFamily="34" charset="0"/>
                          <a:cs typeface="Calibri" panose="020F0502020204030204" pitchFamily="34" charset="0"/>
                        </a:rPr>
                        <a:t>7,100</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a:effectLst/>
                          <a:latin typeface="Calibri" panose="020F0502020204030204" pitchFamily="34" charset="0"/>
                          <a:cs typeface="Calibri" panose="020F0502020204030204" pitchFamily="34" charset="0"/>
                        </a:rPr>
                        <a:t>8,900</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141201406"/>
                  </a:ext>
                </a:extLst>
              </a:tr>
              <a:tr h="527025">
                <a:tc>
                  <a:txBody>
                    <a:bodyPr/>
                    <a:lstStyle/>
                    <a:p>
                      <a:pPr algn="just" fontAlgn="base">
                        <a:lnSpc>
                          <a:spcPct val="107000"/>
                        </a:lnSpc>
                        <a:spcAft>
                          <a:spcPts val="800"/>
                        </a:spcAft>
                      </a:pPr>
                      <a:r>
                        <a:rPr lang="en-US" sz="1400">
                          <a:effectLst/>
                          <a:latin typeface="Calibri" panose="020F0502020204030204" pitchFamily="34" charset="0"/>
                          <a:cs typeface="Calibri" panose="020F0502020204030204" pitchFamily="34" charset="0"/>
                        </a:rPr>
                        <a:t>1.1.3 Reform of laws and regulations for the sustainable use of 602,800 ha of mangrove forest</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56181" marR="561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a:effectLst/>
                          <a:latin typeface="Calibri" panose="020F0502020204030204" pitchFamily="34" charset="0"/>
                          <a:cs typeface="Calibri" panose="020F0502020204030204" pitchFamily="34" charset="0"/>
                        </a:rPr>
                        <a:t>50,000</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a:effectLst/>
                          <a:latin typeface="Calibri" panose="020F0502020204030204" pitchFamily="34" charset="0"/>
                          <a:cs typeface="Calibri" panose="020F0502020204030204" pitchFamily="34" charset="0"/>
                        </a:rPr>
                        <a:t>1,800</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a:effectLst/>
                          <a:latin typeface="Calibri" panose="020F0502020204030204" pitchFamily="34" charset="0"/>
                          <a:cs typeface="Calibri" panose="020F0502020204030204" pitchFamily="34" charset="0"/>
                        </a:rPr>
                        <a:t>7,100</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a:effectLst/>
                          <a:latin typeface="Calibri" panose="020F0502020204030204" pitchFamily="34" charset="0"/>
                          <a:cs typeface="Calibri" panose="020F0502020204030204" pitchFamily="34" charset="0"/>
                        </a:rPr>
                        <a:t>32,589</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a:effectLst/>
                          <a:latin typeface="Calibri" panose="020F0502020204030204" pitchFamily="34" charset="0"/>
                          <a:cs typeface="Calibri" panose="020F0502020204030204" pitchFamily="34" charset="0"/>
                        </a:rPr>
                        <a:t>52,378</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a:effectLst/>
                          <a:latin typeface="Calibri" panose="020F0502020204030204" pitchFamily="34" charset="0"/>
                          <a:cs typeface="Calibri" panose="020F0502020204030204" pitchFamily="34" charset="0"/>
                        </a:rPr>
                        <a:t>93,675</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886334261"/>
                  </a:ext>
                </a:extLst>
              </a:tr>
              <a:tr h="395847">
                <a:tc>
                  <a:txBody>
                    <a:bodyPr/>
                    <a:lstStyle/>
                    <a:p>
                      <a:pPr algn="just" fontAlgn="base">
                        <a:lnSpc>
                          <a:spcPct val="107000"/>
                        </a:lnSpc>
                        <a:spcAft>
                          <a:spcPts val="800"/>
                        </a:spcAft>
                      </a:pPr>
                      <a:r>
                        <a:rPr lang="en-US" sz="1400">
                          <a:effectLst/>
                          <a:latin typeface="Calibri" panose="020F0502020204030204" pitchFamily="34" charset="0"/>
                          <a:cs typeface="Calibri" panose="020F0502020204030204" pitchFamily="34" charset="0"/>
                        </a:rPr>
                        <a:t>1.1.4 Replanting of 21,000 ha of deforested mangrove land</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56181" marR="561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a:effectLst/>
                          <a:latin typeface="Calibri" panose="020F0502020204030204" pitchFamily="34" charset="0"/>
                          <a:cs typeface="Calibri" panose="020F0502020204030204" pitchFamily="34" charset="0"/>
                        </a:rPr>
                        <a:t>8,000</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a:effectLst/>
                          <a:latin typeface="Calibri" panose="020F0502020204030204" pitchFamily="34" charset="0"/>
                          <a:cs typeface="Calibri" panose="020F0502020204030204" pitchFamily="34" charset="0"/>
                        </a:rPr>
                        <a:t>800</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a:effectLst/>
                          <a:latin typeface="Calibri" panose="020F0502020204030204" pitchFamily="34" charset="0"/>
                          <a:cs typeface="Calibri" panose="020F0502020204030204" pitchFamily="34" charset="0"/>
                        </a:rPr>
                        <a:t>125</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a:effectLst/>
                          <a:latin typeface="Calibri" panose="020F0502020204030204" pitchFamily="34" charset="0"/>
                          <a:cs typeface="Calibri" panose="020F0502020204030204" pitchFamily="34" charset="0"/>
                        </a:rPr>
                        <a:t>2000</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a:effectLst/>
                          <a:latin typeface="Calibri" panose="020F0502020204030204" pitchFamily="34" charset="0"/>
                          <a:cs typeface="Calibri" panose="020F0502020204030204" pitchFamily="34" charset="0"/>
                        </a:rPr>
                        <a:t>5000</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a:effectLst/>
                          <a:latin typeface="Calibri" panose="020F0502020204030204" pitchFamily="34" charset="0"/>
                          <a:cs typeface="Calibri" panose="020F0502020204030204" pitchFamily="34" charset="0"/>
                        </a:rPr>
                        <a:t>7,925</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276380976"/>
                  </a:ext>
                </a:extLst>
              </a:tr>
              <a:tr h="527025">
                <a:tc>
                  <a:txBody>
                    <a:bodyPr/>
                    <a:lstStyle/>
                    <a:p>
                      <a:pPr algn="just" fontAlgn="base">
                        <a:lnSpc>
                          <a:spcPct val="107000"/>
                        </a:lnSpc>
                        <a:spcAft>
                          <a:spcPts val="800"/>
                        </a:spcAft>
                      </a:pPr>
                      <a:r>
                        <a:rPr lang="en-US" sz="1400">
                          <a:effectLst/>
                          <a:latin typeface="Calibri" panose="020F0502020204030204" pitchFamily="34" charset="0"/>
                          <a:cs typeface="Calibri" panose="020F0502020204030204" pitchFamily="34" charset="0"/>
                        </a:rPr>
                        <a:t>1.1.5 Biodiversity increased for 11,200 ha of mangrove forest via enrichment planting</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56181" marR="561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a:effectLst/>
                          <a:latin typeface="Calibri" panose="020F0502020204030204" pitchFamily="34" charset="0"/>
                          <a:cs typeface="Calibri" panose="020F0502020204030204" pitchFamily="34" charset="0"/>
                        </a:rPr>
                        <a:t>2,000</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a:effectLst/>
                          <a:latin typeface="Calibri" panose="020F0502020204030204" pitchFamily="34" charset="0"/>
                          <a:cs typeface="Calibri" panose="020F0502020204030204" pitchFamily="34" charset="0"/>
                        </a:rPr>
                        <a:t>400</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a:effectLst/>
                          <a:latin typeface="Calibri" panose="020F0502020204030204" pitchFamily="34" charset="0"/>
                          <a:cs typeface="Calibri" panose="020F0502020204030204" pitchFamily="34" charset="0"/>
                        </a:rPr>
                        <a:t>3000</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a:effectLst/>
                          <a:latin typeface="Calibri" panose="020F0502020204030204" pitchFamily="34" charset="0"/>
                          <a:cs typeface="Calibri" panose="020F0502020204030204" pitchFamily="34" charset="0"/>
                        </a:rPr>
                        <a:t>4000</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a:effectLst/>
                          <a:latin typeface="Calibri" panose="020F0502020204030204" pitchFamily="34" charset="0"/>
                          <a:cs typeface="Calibri" panose="020F0502020204030204" pitchFamily="34" charset="0"/>
                        </a:rPr>
                        <a:t>3000</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a:effectLst/>
                          <a:latin typeface="Calibri" panose="020F0502020204030204" pitchFamily="34" charset="0"/>
                          <a:cs typeface="Calibri" panose="020F0502020204030204" pitchFamily="34" charset="0"/>
                        </a:rPr>
                        <a:t>10,400</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7099808"/>
                  </a:ext>
                </a:extLst>
              </a:tr>
              <a:tr h="351350">
                <a:tc>
                  <a:txBody>
                    <a:bodyPr/>
                    <a:lstStyle/>
                    <a:p>
                      <a:pPr algn="just" fontAlgn="base">
                        <a:lnSpc>
                          <a:spcPct val="107000"/>
                        </a:lnSpc>
                        <a:spcAft>
                          <a:spcPts val="800"/>
                        </a:spcAft>
                      </a:pPr>
                      <a:r>
                        <a:rPr lang="en-US" sz="1400" dirty="0">
                          <a:effectLst/>
                          <a:latin typeface="Calibri" panose="020F0502020204030204" pitchFamily="34" charset="0"/>
                          <a:cs typeface="Calibri" panose="020F0502020204030204" pitchFamily="34" charset="0"/>
                        </a:rPr>
                        <a:t>1.1.6 Monitoring of management effectiveness</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56181" marR="5618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a:effectLst/>
                          <a:latin typeface="Calibri" panose="020F0502020204030204" pitchFamily="34" charset="0"/>
                          <a:cs typeface="Calibri" panose="020F0502020204030204" pitchFamily="34" charset="0"/>
                        </a:rPr>
                        <a:t>N/A</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a:effectLst/>
                          <a:latin typeface="Calibri" panose="020F0502020204030204" pitchFamily="34" charset="0"/>
                          <a:cs typeface="Calibri" panose="020F0502020204030204" pitchFamily="34" charset="0"/>
                        </a:rPr>
                        <a:t> </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a:effectLst/>
                          <a:latin typeface="Calibri" panose="020F0502020204030204" pitchFamily="34" charset="0"/>
                          <a:cs typeface="Calibri" panose="020F0502020204030204" pitchFamily="34" charset="0"/>
                        </a:rPr>
                        <a:t> </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52761" marR="527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85976990"/>
                  </a:ext>
                </a:extLst>
              </a:tr>
            </a:tbl>
          </a:graphicData>
        </a:graphic>
      </p:graphicFrame>
      <p:sp>
        <p:nvSpPr>
          <p:cNvPr id="3" name="Rectangle 2"/>
          <p:cNvSpPr/>
          <p:nvPr/>
        </p:nvSpPr>
        <p:spPr>
          <a:xfrm>
            <a:off x="2208762" y="681839"/>
            <a:ext cx="9255899" cy="954107"/>
          </a:xfrm>
          <a:prstGeom prst="rect">
            <a:avLst/>
          </a:prstGeom>
        </p:spPr>
        <p:txBody>
          <a:bodyPr wrap="square">
            <a:spAutoFit/>
          </a:bodyPr>
          <a:lstStyle/>
          <a:p>
            <a:pPr algn="just"/>
            <a:r>
              <a:rPr lang="en-US" dirty="0" smtClean="0">
                <a:latin typeface="Calibri" panose="020F0502020204030204" pitchFamily="34" charset="0"/>
                <a:ea typeface="Calibri" panose="020F0502020204030204" pitchFamily="34" charset="0"/>
                <a:cs typeface="Calibri" panose="020F0502020204030204" pitchFamily="34" charset="0"/>
              </a:rPr>
              <a:t>- The </a:t>
            </a:r>
            <a:r>
              <a:rPr lang="en-US" dirty="0">
                <a:latin typeface="Calibri" panose="020F0502020204030204" pitchFamily="34" charset="0"/>
                <a:ea typeface="Calibri" panose="020F0502020204030204" pitchFamily="34" charset="0"/>
                <a:cs typeface="Calibri" panose="020F0502020204030204" pitchFamily="34" charset="0"/>
              </a:rPr>
              <a:t>Strategic Action </a:t>
            </a:r>
            <a:r>
              <a:rPr lang="en-US" dirty="0" err="1">
                <a:latin typeface="Calibri" panose="020F0502020204030204" pitchFamily="34" charset="0"/>
                <a:ea typeface="Calibri" panose="020F0502020204030204" pitchFamily="34" charset="0"/>
                <a:cs typeface="Calibri" panose="020F0502020204030204" pitchFamily="34" charset="0"/>
              </a:rPr>
              <a:t>Programme</a:t>
            </a:r>
            <a:r>
              <a:rPr lang="en-US" dirty="0">
                <a:latin typeface="Calibri" panose="020F0502020204030204" pitchFamily="34" charset="0"/>
                <a:ea typeface="Calibri" panose="020F0502020204030204" pitchFamily="34" charset="0"/>
                <a:cs typeface="Calibri" panose="020F0502020204030204" pitchFamily="34" charset="0"/>
              </a:rPr>
              <a:t> targets for mangroves in Vietnam focus on: improving the management of mangrove areas utilized for the sustainable use of non-mangrove resources. This will be achieved via the development and implementation of sustainable use management plans for 50,000 ha of mangroves, as well as the reform of laws and regulations for the sustainable use of mangrove areas in Vietnam.</a:t>
            </a:r>
            <a:endParaRPr lang="en-GB" dirty="0">
              <a:latin typeface="Calibri" panose="020F0502020204030204" pitchFamily="34" charset="0"/>
              <a:cs typeface="Calibri" panose="020F0502020204030204" pitchFamily="34" charset="0"/>
            </a:endParaRPr>
          </a:p>
        </p:txBody>
      </p:sp>
      <p:sp>
        <p:nvSpPr>
          <p:cNvPr id="5" name="Rectangle 4"/>
          <p:cNvSpPr/>
          <p:nvPr/>
        </p:nvSpPr>
        <p:spPr>
          <a:xfrm>
            <a:off x="2208761" y="1635946"/>
            <a:ext cx="9255899" cy="954107"/>
          </a:xfrm>
          <a:prstGeom prst="rect">
            <a:avLst/>
          </a:prstGeom>
        </p:spPr>
        <p:txBody>
          <a:bodyPr wrap="square">
            <a:spAutoFit/>
          </a:bodyPr>
          <a:lstStyle/>
          <a:p>
            <a:pPr algn="just"/>
            <a:r>
              <a:rPr lang="en-US" dirty="0" smtClean="0">
                <a:latin typeface="Calibri" panose="020F0502020204030204" pitchFamily="34" charset="0"/>
                <a:ea typeface="Calibri" panose="020F0502020204030204" pitchFamily="34" charset="0"/>
                <a:cs typeface="Calibri" panose="020F0502020204030204" pitchFamily="34" charset="0"/>
              </a:rPr>
              <a:t>- The </a:t>
            </a:r>
            <a:r>
              <a:rPr lang="en-US" dirty="0">
                <a:latin typeface="Calibri" panose="020F0502020204030204" pitchFamily="34" charset="0"/>
                <a:ea typeface="Calibri" panose="020F0502020204030204" pitchFamily="34" charset="0"/>
                <a:cs typeface="Calibri" panose="020F0502020204030204" pitchFamily="34" charset="0"/>
              </a:rPr>
              <a:t>Strategic Action </a:t>
            </a:r>
            <a:r>
              <a:rPr lang="en-US" dirty="0" err="1">
                <a:latin typeface="Calibri" panose="020F0502020204030204" pitchFamily="34" charset="0"/>
                <a:ea typeface="Calibri" panose="020F0502020204030204" pitchFamily="34" charset="0"/>
                <a:cs typeface="Calibri" panose="020F0502020204030204" pitchFamily="34" charset="0"/>
              </a:rPr>
              <a:t>Programme</a:t>
            </a:r>
            <a:r>
              <a:rPr lang="en-US" dirty="0">
                <a:latin typeface="Calibri" panose="020F0502020204030204" pitchFamily="34" charset="0"/>
                <a:ea typeface="Calibri" panose="020F0502020204030204" pitchFamily="34" charset="0"/>
                <a:cs typeface="Calibri" panose="020F0502020204030204" pitchFamily="34" charset="0"/>
              </a:rPr>
              <a:t> targets also focus on increasing the area of mangrove designated as a National Park or assigned Protected Area status by 30,000 ha. It will also result in the replanting of 8,000 ha of deforested mangrove land and the enrichment planting of a further 2,000 ha of mangrove to increase biodiversity. Priority areas for management include Tien Yen, Xuan </a:t>
            </a:r>
            <a:r>
              <a:rPr lang="en-US" dirty="0" err="1">
                <a:latin typeface="Calibri" panose="020F0502020204030204" pitchFamily="34" charset="0"/>
                <a:ea typeface="Calibri" panose="020F0502020204030204" pitchFamily="34" charset="0"/>
                <a:cs typeface="Calibri" panose="020F0502020204030204" pitchFamily="34" charset="0"/>
              </a:rPr>
              <a:t>Thuy</a:t>
            </a:r>
            <a:r>
              <a:rPr lang="en-US" dirty="0">
                <a:latin typeface="Calibri" panose="020F0502020204030204" pitchFamily="34" charset="0"/>
                <a:ea typeface="Calibri" panose="020F0502020204030204" pitchFamily="34" charset="0"/>
                <a:cs typeface="Calibri" panose="020F0502020204030204" pitchFamily="34" charset="0"/>
              </a:rPr>
              <a:t>, Can </a:t>
            </a:r>
            <a:r>
              <a:rPr lang="en-US" dirty="0" err="1">
                <a:latin typeface="Calibri" panose="020F0502020204030204" pitchFamily="34" charset="0"/>
                <a:ea typeface="Calibri" panose="020F0502020204030204" pitchFamily="34" charset="0"/>
                <a:cs typeface="Calibri" panose="020F0502020204030204" pitchFamily="34" charset="0"/>
              </a:rPr>
              <a:t>Gio</a:t>
            </a:r>
            <a:r>
              <a:rPr lang="en-US" dirty="0">
                <a:latin typeface="Calibri" panose="020F0502020204030204" pitchFamily="34" charset="0"/>
                <a:ea typeface="Calibri" panose="020F0502020204030204" pitchFamily="34" charset="0"/>
                <a:cs typeface="Calibri" panose="020F0502020204030204" pitchFamily="34" charset="0"/>
              </a:rPr>
              <a:t> and Ca Mau</a:t>
            </a:r>
            <a:endParaRPr lang="en-GB" dirty="0">
              <a:latin typeface="Calibri" panose="020F0502020204030204" pitchFamily="34" charset="0"/>
              <a:cs typeface="Calibri" panose="020F0502020204030204" pitchFamily="34" charset="0"/>
            </a:endParaRPr>
          </a:p>
        </p:txBody>
      </p:sp>
      <p:sp>
        <p:nvSpPr>
          <p:cNvPr id="6" name="Rectangle 5"/>
          <p:cNvSpPr/>
          <p:nvPr/>
        </p:nvSpPr>
        <p:spPr>
          <a:xfrm>
            <a:off x="3479074" y="2615328"/>
            <a:ext cx="7219406" cy="307777"/>
          </a:xfrm>
          <a:prstGeom prst="rect">
            <a:avLst/>
          </a:prstGeom>
        </p:spPr>
        <p:txBody>
          <a:bodyPr wrap="square">
            <a:spAutoFit/>
          </a:bodyPr>
          <a:lstStyle/>
          <a:p>
            <a:r>
              <a:rPr lang="en-GB" b="1" dirty="0">
                <a:latin typeface="Times New Roman" panose="02020603050405020304" pitchFamily="18" charset="0"/>
                <a:ea typeface="Yu Gothic Light" panose="020B0300000000000000" pitchFamily="34" charset="-128"/>
              </a:rPr>
              <a:t>Summary of the SAP targets for mangroves and achievements during 2008-2021 in Vietnam</a:t>
            </a:r>
            <a:endParaRPr lang="en-GB" b="1" dirty="0"/>
          </a:p>
        </p:txBody>
      </p:sp>
    </p:spTree>
    <p:extLst>
      <p:ext uri="{BB962C8B-B14F-4D97-AF65-F5344CB8AC3E}">
        <p14:creationId xmlns:p14="http://schemas.microsoft.com/office/powerpoint/2010/main" val="10752163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94;p2">
            <a:extLst>
              <a:ext uri="{FF2B5EF4-FFF2-40B4-BE49-F238E27FC236}">
                <a16:creationId xmlns:a16="http://schemas.microsoft.com/office/drawing/2014/main" xmlns="" id="{B2DDE28C-BED4-9BA9-E1B2-F487403E3290}"/>
              </a:ext>
            </a:extLst>
          </p:cNvPr>
          <p:cNvSpPr txBox="1">
            <a:spLocks/>
          </p:cNvSpPr>
          <p:nvPr/>
        </p:nvSpPr>
        <p:spPr>
          <a:xfrm>
            <a:off x="2386315" y="103580"/>
            <a:ext cx="7755045" cy="583012"/>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rgbClr val="0070C0"/>
              </a:buClr>
              <a:buSzPts val="4000"/>
              <a:buFont typeface="Calibri"/>
              <a:buNone/>
            </a:pPr>
            <a:r>
              <a:rPr lang="en-US" sz="2800" b="1" dirty="0">
                <a:solidFill>
                  <a:srgbClr val="0070C0"/>
                </a:solidFill>
              </a:rPr>
              <a:t>Evaluation of Achievements on Coral Reefs</a:t>
            </a:r>
            <a:endParaRPr lang="en-US" sz="2800" dirty="0">
              <a:solidFill>
                <a:srgbClr val="0070C0"/>
              </a:solidFill>
            </a:endParaRPr>
          </a:p>
        </p:txBody>
      </p:sp>
      <p:pic>
        <p:nvPicPr>
          <p:cNvPr id="11" name="Google Shape;95;p2">
            <a:extLst>
              <a:ext uri="{FF2B5EF4-FFF2-40B4-BE49-F238E27FC236}">
                <a16:creationId xmlns:a16="http://schemas.microsoft.com/office/drawing/2014/main" xmlns="" id="{7B00E30D-6338-4F95-32AC-41E32AF7626D}"/>
              </a:ext>
            </a:extLst>
          </p:cNvPr>
          <p:cNvPicPr preferRelativeResize="0"/>
          <p:nvPr/>
        </p:nvPicPr>
        <p:blipFill rotWithShape="1">
          <a:blip r:embed="rId3">
            <a:alphaModFix/>
          </a:blip>
          <a:srcRect/>
          <a:stretch/>
        </p:blipFill>
        <p:spPr>
          <a:xfrm>
            <a:off x="0" y="1568"/>
            <a:ext cx="2049137" cy="6858000"/>
          </a:xfrm>
          <a:prstGeom prst="rect">
            <a:avLst/>
          </a:prstGeom>
          <a:noFill/>
          <a:ln>
            <a:noFill/>
          </a:ln>
        </p:spPr>
      </p:pic>
      <p:graphicFrame>
        <p:nvGraphicFramePr>
          <p:cNvPr id="2" name="Table 1">
            <a:extLst>
              <a:ext uri="{FF2B5EF4-FFF2-40B4-BE49-F238E27FC236}">
                <a16:creationId xmlns:a16="http://schemas.microsoft.com/office/drawing/2014/main" xmlns="" id="{13756E78-75DE-C6D9-E3CC-F732F2B1D4E9}"/>
              </a:ext>
            </a:extLst>
          </p:cNvPr>
          <p:cNvGraphicFramePr>
            <a:graphicFrameLocks noGrp="1"/>
          </p:cNvGraphicFramePr>
          <p:nvPr>
            <p:extLst>
              <p:ext uri="{D42A27DB-BD31-4B8C-83A1-F6EECF244321}">
                <p14:modId xmlns:p14="http://schemas.microsoft.com/office/powerpoint/2010/main" val="3680242379"/>
              </p:ext>
            </p:extLst>
          </p:nvPr>
        </p:nvGraphicFramePr>
        <p:xfrm>
          <a:off x="2386317" y="2272722"/>
          <a:ext cx="9166209" cy="3815734"/>
        </p:xfrm>
        <a:graphic>
          <a:graphicData uri="http://schemas.openxmlformats.org/drawingml/2006/table">
            <a:tbl>
              <a:tblPr firstRow="1" firstCol="1" bandRow="1">
                <a:tableStyleId>{177FB7C0-870E-4CA2-AEDD-45C9577357D1}</a:tableStyleId>
              </a:tblPr>
              <a:tblGrid>
                <a:gridCol w="1554625">
                  <a:extLst>
                    <a:ext uri="{9D8B030D-6E8A-4147-A177-3AD203B41FA5}">
                      <a16:colId xmlns:a16="http://schemas.microsoft.com/office/drawing/2014/main" xmlns="" val="3160157137"/>
                    </a:ext>
                  </a:extLst>
                </a:gridCol>
                <a:gridCol w="1018680">
                  <a:extLst>
                    <a:ext uri="{9D8B030D-6E8A-4147-A177-3AD203B41FA5}">
                      <a16:colId xmlns:a16="http://schemas.microsoft.com/office/drawing/2014/main" xmlns="" val="421092083"/>
                    </a:ext>
                  </a:extLst>
                </a:gridCol>
                <a:gridCol w="1102302">
                  <a:extLst>
                    <a:ext uri="{9D8B030D-6E8A-4147-A177-3AD203B41FA5}">
                      <a16:colId xmlns:a16="http://schemas.microsoft.com/office/drawing/2014/main" xmlns="" val="100340918"/>
                    </a:ext>
                  </a:extLst>
                </a:gridCol>
                <a:gridCol w="1159317">
                  <a:extLst>
                    <a:ext uri="{9D8B030D-6E8A-4147-A177-3AD203B41FA5}">
                      <a16:colId xmlns:a16="http://schemas.microsoft.com/office/drawing/2014/main" xmlns="" val="2196051033"/>
                    </a:ext>
                  </a:extLst>
                </a:gridCol>
                <a:gridCol w="948359">
                  <a:extLst>
                    <a:ext uri="{9D8B030D-6E8A-4147-A177-3AD203B41FA5}">
                      <a16:colId xmlns:a16="http://schemas.microsoft.com/office/drawing/2014/main" xmlns="" val="1676015833"/>
                    </a:ext>
                  </a:extLst>
                </a:gridCol>
                <a:gridCol w="1297105">
                  <a:extLst>
                    <a:ext uri="{9D8B030D-6E8A-4147-A177-3AD203B41FA5}">
                      <a16:colId xmlns:a16="http://schemas.microsoft.com/office/drawing/2014/main" xmlns="" val="1581710140"/>
                    </a:ext>
                  </a:extLst>
                </a:gridCol>
                <a:gridCol w="1297105">
                  <a:extLst>
                    <a:ext uri="{9D8B030D-6E8A-4147-A177-3AD203B41FA5}">
                      <a16:colId xmlns:a16="http://schemas.microsoft.com/office/drawing/2014/main" xmlns="" val="1774989064"/>
                    </a:ext>
                  </a:extLst>
                </a:gridCol>
                <a:gridCol w="788716">
                  <a:extLst>
                    <a:ext uri="{9D8B030D-6E8A-4147-A177-3AD203B41FA5}">
                      <a16:colId xmlns:a16="http://schemas.microsoft.com/office/drawing/2014/main" xmlns="" val="1065702672"/>
                    </a:ext>
                  </a:extLst>
                </a:gridCol>
              </a:tblGrid>
              <a:tr h="821478">
                <a:tc>
                  <a:txBody>
                    <a:bodyPr/>
                    <a:lstStyle/>
                    <a:p>
                      <a:pPr>
                        <a:lnSpc>
                          <a:spcPct val="107000"/>
                        </a:lnSpc>
                        <a:spcAft>
                          <a:spcPts val="800"/>
                        </a:spcAft>
                      </a:pPr>
                      <a:r>
                        <a:rPr lang="en-US" sz="1400" dirty="0">
                          <a:solidFill>
                            <a:schemeClr val="tx1"/>
                          </a:solidFill>
                          <a:effectLst/>
                        </a:rPr>
                        <a:t> </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Managed in 2008</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GB" sz="1400" dirty="0">
                          <a:solidFill>
                            <a:schemeClr val="tx1"/>
                          </a:solidFill>
                          <a:effectLst/>
                        </a:rPr>
                        <a:t>SAP target area (ha)*</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Total area (ha) ** managed until 2021  </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Capacity (high, medium, low)</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Management approach (ha)</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Management tools (ha)</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Moni-</a:t>
                      </a:r>
                      <a:r>
                        <a:rPr lang="en-US" sz="1400" dirty="0" err="1">
                          <a:solidFill>
                            <a:schemeClr val="tx1"/>
                          </a:solidFill>
                          <a:effectLst/>
                        </a:rPr>
                        <a:t>toring</a:t>
                      </a:r>
                      <a:r>
                        <a:rPr lang="en-US" sz="1400" dirty="0">
                          <a:solidFill>
                            <a:schemeClr val="tx1"/>
                          </a:solidFill>
                          <a:effectLst/>
                        </a:rPr>
                        <a:t> (ha)</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873412700"/>
                  </a:ext>
                </a:extLst>
              </a:tr>
              <a:tr h="287906">
                <a:tc>
                  <a:txBody>
                    <a:bodyPr/>
                    <a:lstStyle/>
                    <a:p>
                      <a:pPr>
                        <a:lnSpc>
                          <a:spcPct val="107000"/>
                        </a:lnSpc>
                        <a:spcAft>
                          <a:spcPts val="800"/>
                        </a:spcAft>
                      </a:pPr>
                      <a:r>
                        <a:rPr lang="en-US" sz="1400">
                          <a:solidFill>
                            <a:schemeClr val="tx1"/>
                          </a:solidFill>
                          <a:effectLst/>
                        </a:rPr>
                        <a:t>Cu Lao Cham</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100</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 </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356</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High</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67.2</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288.8</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X</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168104154"/>
                  </a:ext>
                </a:extLst>
              </a:tr>
              <a:tr h="287906">
                <a:tc>
                  <a:txBody>
                    <a:bodyPr/>
                    <a:lstStyle/>
                    <a:p>
                      <a:pPr>
                        <a:lnSpc>
                          <a:spcPct val="107000"/>
                        </a:lnSpc>
                        <a:spcAft>
                          <a:spcPts val="800"/>
                        </a:spcAft>
                      </a:pPr>
                      <a:r>
                        <a:rPr lang="en-US" sz="1400">
                          <a:solidFill>
                            <a:schemeClr val="tx1"/>
                          </a:solidFill>
                          <a:effectLst/>
                        </a:rPr>
                        <a:t>Nha Trang bay</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100</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 </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754</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Low</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 </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754</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X</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587047128"/>
                  </a:ext>
                </a:extLst>
              </a:tr>
              <a:tr h="287906">
                <a:tc>
                  <a:txBody>
                    <a:bodyPr/>
                    <a:lstStyle/>
                    <a:p>
                      <a:pPr>
                        <a:lnSpc>
                          <a:spcPct val="107000"/>
                        </a:lnSpc>
                        <a:spcAft>
                          <a:spcPts val="800"/>
                        </a:spcAft>
                      </a:pPr>
                      <a:r>
                        <a:rPr lang="en-US" sz="1400">
                          <a:solidFill>
                            <a:schemeClr val="tx1"/>
                          </a:solidFill>
                          <a:effectLst/>
                        </a:rPr>
                        <a:t>Con Dao</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1,000</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 </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914</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High</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 </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914</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X</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508371106"/>
                  </a:ext>
                </a:extLst>
              </a:tr>
              <a:tr h="287906">
                <a:tc>
                  <a:txBody>
                    <a:bodyPr/>
                    <a:lstStyle/>
                    <a:p>
                      <a:pPr>
                        <a:lnSpc>
                          <a:spcPct val="107000"/>
                        </a:lnSpc>
                        <a:spcAft>
                          <a:spcPts val="800"/>
                        </a:spcAft>
                      </a:pPr>
                      <a:r>
                        <a:rPr lang="en-US" sz="1400">
                          <a:solidFill>
                            <a:schemeClr val="tx1"/>
                          </a:solidFill>
                          <a:effectLst/>
                        </a:rPr>
                        <a:t>Phu Quoc</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0</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 </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290</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Medium</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 </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290</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X</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674486589"/>
                  </a:ext>
                </a:extLst>
              </a:tr>
              <a:tr h="287906">
                <a:tc>
                  <a:txBody>
                    <a:bodyPr/>
                    <a:lstStyle/>
                    <a:p>
                      <a:pPr>
                        <a:lnSpc>
                          <a:spcPct val="107000"/>
                        </a:lnSpc>
                        <a:spcAft>
                          <a:spcPts val="800"/>
                        </a:spcAft>
                      </a:pPr>
                      <a:r>
                        <a:rPr lang="en-US" sz="1400">
                          <a:solidFill>
                            <a:schemeClr val="tx1"/>
                          </a:solidFill>
                          <a:effectLst/>
                        </a:rPr>
                        <a:t>Ninh Hai</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1,070</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 </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1.303</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High</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 </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1.303</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X</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739154106"/>
                  </a:ext>
                </a:extLst>
              </a:tr>
              <a:tr h="287906">
                <a:tc>
                  <a:txBody>
                    <a:bodyPr/>
                    <a:lstStyle/>
                    <a:p>
                      <a:pPr>
                        <a:lnSpc>
                          <a:spcPct val="107000"/>
                        </a:lnSpc>
                        <a:spcAft>
                          <a:spcPts val="800"/>
                        </a:spcAft>
                      </a:pPr>
                      <a:r>
                        <a:rPr lang="en-US" sz="1400">
                          <a:solidFill>
                            <a:schemeClr val="tx1"/>
                          </a:solidFill>
                          <a:effectLst/>
                        </a:rPr>
                        <a:t>Ca Na bay</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0</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 </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506</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Low</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 </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506</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X</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530473575"/>
                  </a:ext>
                </a:extLst>
              </a:tr>
              <a:tr h="289324">
                <a:tc>
                  <a:txBody>
                    <a:bodyPr/>
                    <a:lstStyle/>
                    <a:p>
                      <a:pPr>
                        <a:lnSpc>
                          <a:spcPct val="107000"/>
                        </a:lnSpc>
                        <a:spcAft>
                          <a:spcPts val="800"/>
                        </a:spcAft>
                      </a:pPr>
                      <a:r>
                        <a:rPr lang="en-US" sz="1400">
                          <a:solidFill>
                            <a:schemeClr val="tx1"/>
                          </a:solidFill>
                          <a:effectLst/>
                        </a:rPr>
                        <a:t>Ha Long - Cat Ba</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N/A</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 </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74</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Medium</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 </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74</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NA</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882619955"/>
                  </a:ext>
                </a:extLst>
              </a:tr>
              <a:tr h="299187">
                <a:tc>
                  <a:txBody>
                    <a:bodyPr/>
                    <a:lstStyle/>
                    <a:p>
                      <a:pPr>
                        <a:lnSpc>
                          <a:spcPct val="107000"/>
                        </a:lnSpc>
                        <a:spcAft>
                          <a:spcPts val="800"/>
                        </a:spcAft>
                      </a:pPr>
                      <a:r>
                        <a:rPr lang="en-US" sz="1400">
                          <a:solidFill>
                            <a:schemeClr val="tx1"/>
                          </a:solidFill>
                          <a:effectLst/>
                        </a:rPr>
                        <a:t>Hai Van - Son Tra</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0</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 </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 </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 </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 </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 </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 </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076023251"/>
                  </a:ext>
                </a:extLst>
              </a:tr>
              <a:tr h="287906">
                <a:tc>
                  <a:txBody>
                    <a:bodyPr/>
                    <a:lstStyle/>
                    <a:p>
                      <a:pPr>
                        <a:lnSpc>
                          <a:spcPct val="107000"/>
                        </a:lnSpc>
                        <a:spcAft>
                          <a:spcPts val="800"/>
                        </a:spcAft>
                      </a:pPr>
                      <a:r>
                        <a:rPr lang="en-US" sz="1400">
                          <a:solidFill>
                            <a:schemeClr val="tx1"/>
                          </a:solidFill>
                          <a:effectLst/>
                        </a:rPr>
                        <a:t>Bach Long Vi </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0</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 </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1,578</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Low</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 </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1,578</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NA</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27222904"/>
                  </a:ext>
                </a:extLst>
              </a:tr>
              <a:tr h="298751">
                <a:tc>
                  <a:txBody>
                    <a:bodyPr/>
                    <a:lstStyle/>
                    <a:p>
                      <a:pPr>
                        <a:lnSpc>
                          <a:spcPct val="107000"/>
                        </a:lnSpc>
                        <a:spcAft>
                          <a:spcPts val="800"/>
                        </a:spcAft>
                      </a:pPr>
                      <a:r>
                        <a:rPr lang="en-US" sz="1400">
                          <a:solidFill>
                            <a:schemeClr val="tx1"/>
                          </a:solidFill>
                          <a:effectLst/>
                        </a:rPr>
                        <a:t>Total</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2,270</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5,570</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a:solidFill>
                            <a:schemeClr val="tx1"/>
                          </a:solidFill>
                          <a:effectLst/>
                        </a:rPr>
                        <a:t>5,776</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 </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 </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400" dirty="0">
                          <a:solidFill>
                            <a:schemeClr val="tx1"/>
                          </a:solidFill>
                          <a:effectLst/>
                        </a:rPr>
                        <a:t>5.776</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pPr>
                      <a:endParaRPr lang="en-US" sz="1400" dirty="0">
                        <a:solidFill>
                          <a:schemeClr val="tx1"/>
                        </a:solidFill>
                        <a:effectLst/>
                        <a:latin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829358402"/>
                  </a:ext>
                </a:extLst>
              </a:tr>
            </a:tbl>
          </a:graphicData>
        </a:graphic>
      </p:graphicFrame>
      <p:sp>
        <p:nvSpPr>
          <p:cNvPr id="3" name="Title 2">
            <a:extLst>
              <a:ext uri="{FF2B5EF4-FFF2-40B4-BE49-F238E27FC236}">
                <a16:creationId xmlns:a16="http://schemas.microsoft.com/office/drawing/2014/main" xmlns="" id="{1F4D77DC-4343-7945-9DED-0D1013C9D8CB}"/>
              </a:ext>
            </a:extLst>
          </p:cNvPr>
          <p:cNvSpPr>
            <a:spLocks noGrp="1"/>
          </p:cNvSpPr>
          <p:nvPr>
            <p:ph type="title"/>
          </p:nvPr>
        </p:nvSpPr>
        <p:spPr>
          <a:xfrm>
            <a:off x="2386315" y="6088456"/>
            <a:ext cx="9268286" cy="573601"/>
          </a:xfrm>
        </p:spPr>
        <p:txBody>
          <a:bodyPr>
            <a:noAutofit/>
          </a:bodyPr>
          <a:lstStyle/>
          <a:p>
            <a:pPr fontAlgn="base">
              <a:lnSpc>
                <a:spcPct val="107000"/>
              </a:lnSpc>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r>
            <a:br>
              <a:rPr lang="en-US" sz="1400" dirty="0">
                <a:effectLst/>
                <a:latin typeface="Times New Roman" panose="02020603050405020304" pitchFamily="18" charset="0"/>
                <a:ea typeface="Calibri" panose="020F0502020204030204" pitchFamily="34" charset="0"/>
                <a:cs typeface="Times New Roman" panose="02020603050405020304" pitchFamily="18" charset="0"/>
              </a:rPr>
            </a:br>
            <a:r>
              <a:rPr lang="en-US" sz="1400" dirty="0">
                <a:effectLst/>
                <a:latin typeface="Calibri" panose="020F0502020204030204" pitchFamily="34" charset="0"/>
                <a:ea typeface="Calibri" panose="020F0502020204030204" pitchFamily="34" charset="0"/>
                <a:cs typeface="Calibri" panose="020F0502020204030204" pitchFamily="34" charset="0"/>
              </a:rPr>
              <a:t/>
            </a:r>
            <a:br>
              <a:rPr lang="en-US" sz="1400" dirty="0">
                <a:effectLst/>
                <a:latin typeface="Calibri" panose="020F0502020204030204" pitchFamily="34" charset="0"/>
                <a:ea typeface="Calibri" panose="020F0502020204030204" pitchFamily="34" charset="0"/>
                <a:cs typeface="Calibri" panose="020F0502020204030204" pitchFamily="34" charset="0"/>
              </a:rPr>
            </a:br>
            <a:r>
              <a:rPr lang="en-US" sz="1400" i="1" dirty="0">
                <a:effectLst/>
                <a:latin typeface="Calibri" panose="020F0502020204030204" pitchFamily="34" charset="0"/>
                <a:ea typeface="Calibri" panose="020F0502020204030204" pitchFamily="34" charset="0"/>
                <a:cs typeface="Calibri" panose="020F0502020204030204" pitchFamily="34" charset="0"/>
              </a:rPr>
              <a:t>* </a:t>
            </a:r>
            <a:r>
              <a:rPr lang="en-US" sz="14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No target in ha indicated for each site, total targets = managed in 2008 (2,270ha) + added for management (3,300ha)</a:t>
            </a:r>
            <a:r>
              <a:rPr lang="en-US" sz="1400" i="1" dirty="0">
                <a:effectLst/>
                <a:latin typeface="Calibri" panose="020F0502020204030204" pitchFamily="34" charset="0"/>
                <a:ea typeface="Calibri" panose="020F0502020204030204" pitchFamily="34" charset="0"/>
                <a:cs typeface="Calibri" panose="020F0502020204030204" pitchFamily="34" charset="0"/>
              </a:rPr>
              <a:t/>
            </a:r>
            <a:br>
              <a:rPr lang="en-US" sz="1400" i="1" dirty="0">
                <a:effectLst/>
                <a:latin typeface="Calibri" panose="020F0502020204030204" pitchFamily="34" charset="0"/>
                <a:ea typeface="Calibri" panose="020F0502020204030204" pitchFamily="34" charset="0"/>
                <a:cs typeface="Calibri" panose="020F0502020204030204" pitchFamily="34" charset="0"/>
              </a:rPr>
            </a:br>
            <a:r>
              <a:rPr lang="en-US" sz="14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400" i="1" dirty="0">
                <a:effectLst/>
                <a:latin typeface="Calibri" panose="020F0502020204030204" pitchFamily="34" charset="0"/>
                <a:ea typeface="Calibri" panose="020F0502020204030204" pitchFamily="34" charset="0"/>
                <a:cs typeface="Calibri" panose="020F0502020204030204" pitchFamily="34" charset="0"/>
              </a:rPr>
              <a:t>Area (ha) under sustainable management with sufficient capacity, approach reformed, tools applied and stress reduced</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r>
            <a:br>
              <a:rPr lang="en-US" sz="1400" dirty="0">
                <a:effectLst/>
                <a:latin typeface="Times New Roman" panose="02020603050405020304" pitchFamily="18" charset="0"/>
                <a:ea typeface="Calibri" panose="020F0502020204030204" pitchFamily="34" charset="0"/>
                <a:cs typeface="Times New Roman" panose="02020603050405020304" pitchFamily="18" charset="0"/>
              </a:rPr>
            </a:br>
            <a:endParaRPr lang="en-US" sz="1400" dirty="0"/>
          </a:p>
        </p:txBody>
      </p:sp>
      <p:sp>
        <p:nvSpPr>
          <p:cNvPr id="4" name="Rectangle 3"/>
          <p:cNvSpPr/>
          <p:nvPr/>
        </p:nvSpPr>
        <p:spPr>
          <a:xfrm>
            <a:off x="2386349" y="686592"/>
            <a:ext cx="9166177" cy="1246495"/>
          </a:xfrm>
          <a:prstGeom prst="rect">
            <a:avLst/>
          </a:prstGeom>
        </p:spPr>
        <p:txBody>
          <a:bodyPr wrap="square">
            <a:spAutoFit/>
          </a:bodyPr>
          <a:lstStyle/>
          <a:p>
            <a:pPr algn="just"/>
            <a:r>
              <a:rPr lang="en-US" sz="1500" dirty="0">
                <a:latin typeface="Calibri" panose="020F0502020204030204" pitchFamily="34" charset="0"/>
                <a:ea typeface="Calibri" panose="020F0502020204030204" pitchFamily="34" charset="0"/>
                <a:cs typeface="Calibri" panose="020F0502020204030204" pitchFamily="34" charset="0"/>
              </a:rPr>
              <a:t>Status in 2008 indicated that 5 sites among 9 priority sites in Vietnam were under management with medium management effectiveness. The targeted coral reef area to be added for management through SAP implementation was 3,300 ha, bringing the total area across the nine sites under management to 5,570 ha. The implementation of the Strategic Action </a:t>
            </a:r>
            <a:r>
              <a:rPr lang="en-US" sz="1500" dirty="0" err="1">
                <a:latin typeface="Calibri" panose="020F0502020204030204" pitchFamily="34" charset="0"/>
                <a:ea typeface="Calibri" panose="020F0502020204030204" pitchFamily="34" charset="0"/>
                <a:cs typeface="Calibri" panose="020F0502020204030204" pitchFamily="34" charset="0"/>
              </a:rPr>
              <a:t>Programme</a:t>
            </a:r>
            <a:r>
              <a:rPr lang="en-US" sz="1500" dirty="0">
                <a:latin typeface="Calibri" panose="020F0502020204030204" pitchFamily="34" charset="0"/>
                <a:ea typeface="Calibri" panose="020F0502020204030204" pitchFamily="34" charset="0"/>
                <a:cs typeface="Calibri" panose="020F0502020204030204" pitchFamily="34" charset="0"/>
              </a:rPr>
              <a:t> also aims to increase the management effectiveness across all nine sites from non-existing and/or medium to high</a:t>
            </a:r>
            <a:endParaRPr lang="en-GB" sz="1500" dirty="0">
              <a:latin typeface="Calibri" panose="020F0502020204030204" pitchFamily="34" charset="0"/>
              <a:cs typeface="Calibri" panose="020F0502020204030204" pitchFamily="34" charset="0"/>
            </a:endParaRPr>
          </a:p>
        </p:txBody>
      </p:sp>
      <p:sp>
        <p:nvSpPr>
          <p:cNvPr id="5" name="Rectangle 4"/>
          <p:cNvSpPr/>
          <p:nvPr/>
        </p:nvSpPr>
        <p:spPr>
          <a:xfrm>
            <a:off x="3516282" y="1920974"/>
            <a:ext cx="7717774" cy="307777"/>
          </a:xfrm>
          <a:prstGeom prst="rect">
            <a:avLst/>
          </a:prstGeom>
        </p:spPr>
        <p:txBody>
          <a:bodyPr wrap="square">
            <a:spAutoFit/>
          </a:bodyPr>
          <a:lstStyle/>
          <a:p>
            <a:r>
              <a:rPr lang="en-GB" b="1" dirty="0">
                <a:latin typeface="Times New Roman" panose="02020603050405020304" pitchFamily="18" charset="0"/>
                <a:ea typeface="Yu Gothic Light" panose="020B0300000000000000" pitchFamily="34" charset="-128"/>
              </a:rPr>
              <a:t>Summary of the SAP targets for coral reefs and achievements during 2008-2021 in Vietnam</a:t>
            </a:r>
            <a:endParaRPr lang="en-GB" b="1" dirty="0"/>
          </a:p>
        </p:txBody>
      </p:sp>
    </p:spTree>
    <p:extLst>
      <p:ext uri="{BB962C8B-B14F-4D97-AF65-F5344CB8AC3E}">
        <p14:creationId xmlns:p14="http://schemas.microsoft.com/office/powerpoint/2010/main" val="32099264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4;p2">
            <a:extLst>
              <a:ext uri="{FF2B5EF4-FFF2-40B4-BE49-F238E27FC236}">
                <a16:creationId xmlns:a16="http://schemas.microsoft.com/office/drawing/2014/main" xmlns="" id="{5406722A-ECBC-7A71-88EC-E06440D7694D}"/>
              </a:ext>
            </a:extLst>
          </p:cNvPr>
          <p:cNvSpPr txBox="1">
            <a:spLocks/>
          </p:cNvSpPr>
          <p:nvPr/>
        </p:nvSpPr>
        <p:spPr>
          <a:xfrm>
            <a:off x="2208762" y="162422"/>
            <a:ext cx="7755045" cy="583012"/>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rgbClr val="0070C0"/>
              </a:buClr>
              <a:buSzPts val="4000"/>
              <a:buFont typeface="Calibri"/>
              <a:buNone/>
            </a:pPr>
            <a:r>
              <a:rPr lang="en-US" sz="2800" b="1" dirty="0">
                <a:solidFill>
                  <a:srgbClr val="0070C0"/>
                </a:solidFill>
              </a:rPr>
              <a:t>Evaluation of Achievements on Seagrass</a:t>
            </a:r>
            <a:endParaRPr lang="en-US" sz="2800" dirty="0">
              <a:solidFill>
                <a:srgbClr val="0070C0"/>
              </a:solidFill>
            </a:endParaRPr>
          </a:p>
        </p:txBody>
      </p:sp>
      <p:pic>
        <p:nvPicPr>
          <p:cNvPr id="5" name="Google Shape;95;p2">
            <a:extLst>
              <a:ext uri="{FF2B5EF4-FFF2-40B4-BE49-F238E27FC236}">
                <a16:creationId xmlns:a16="http://schemas.microsoft.com/office/drawing/2014/main" xmlns="" id="{97E1F419-34E3-8FF8-B6A8-605D135FB21A}"/>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
        <p:nvSpPr>
          <p:cNvPr id="7" name="Google Shape;103;p3">
            <a:extLst>
              <a:ext uri="{FF2B5EF4-FFF2-40B4-BE49-F238E27FC236}">
                <a16:creationId xmlns:a16="http://schemas.microsoft.com/office/drawing/2014/main" xmlns="" id="{D0CD492C-46A5-071B-C61D-D0DA6C02382F}"/>
              </a:ext>
            </a:extLst>
          </p:cNvPr>
          <p:cNvSpPr txBox="1">
            <a:spLocks/>
          </p:cNvSpPr>
          <p:nvPr/>
        </p:nvSpPr>
        <p:spPr>
          <a:xfrm>
            <a:off x="1966314" y="1319734"/>
            <a:ext cx="9910604" cy="227266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endParaRPr lang="en-US" sz="2400" dirty="0">
              <a:latin typeface="Arial"/>
              <a:ea typeface="Arial"/>
              <a:cs typeface="Arial"/>
              <a:sym typeface="Arial"/>
            </a:endParaRPr>
          </a:p>
          <a:p>
            <a:pPr indent="-361950">
              <a:spcBef>
                <a:spcPts val="0"/>
              </a:spcBef>
              <a:buSzPts val="2100"/>
              <a:buFont typeface="Arial"/>
              <a:buChar char="❖"/>
            </a:pPr>
            <a:endParaRPr lang="en-US" sz="2400" dirty="0">
              <a:latin typeface="Arial"/>
              <a:ea typeface="Arial"/>
              <a:cs typeface="Arial"/>
              <a:sym typeface="Arial"/>
            </a:endParaRPr>
          </a:p>
        </p:txBody>
      </p:sp>
      <p:graphicFrame>
        <p:nvGraphicFramePr>
          <p:cNvPr id="2" name="Table 1">
            <a:extLst>
              <a:ext uri="{FF2B5EF4-FFF2-40B4-BE49-F238E27FC236}">
                <a16:creationId xmlns:a16="http://schemas.microsoft.com/office/drawing/2014/main" xmlns="" id="{9B330E49-79E3-6FBC-AB40-88EF8207487B}"/>
              </a:ext>
            </a:extLst>
          </p:cNvPr>
          <p:cNvGraphicFramePr>
            <a:graphicFrameLocks noGrp="1"/>
          </p:cNvGraphicFramePr>
          <p:nvPr>
            <p:extLst>
              <p:ext uri="{D42A27DB-BD31-4B8C-83A1-F6EECF244321}">
                <p14:modId xmlns:p14="http://schemas.microsoft.com/office/powerpoint/2010/main" val="1749713493"/>
              </p:ext>
            </p:extLst>
          </p:nvPr>
        </p:nvGraphicFramePr>
        <p:xfrm>
          <a:off x="2756262" y="2084551"/>
          <a:ext cx="8582297" cy="4164285"/>
        </p:xfrm>
        <a:graphic>
          <a:graphicData uri="http://schemas.openxmlformats.org/drawingml/2006/table">
            <a:tbl>
              <a:tblPr firstRow="1" firstCol="1" bandRow="1">
                <a:tableStyleId>{177FB7C0-870E-4CA2-AEDD-45C9577357D1}</a:tableStyleId>
              </a:tblPr>
              <a:tblGrid>
                <a:gridCol w="3432704">
                  <a:extLst>
                    <a:ext uri="{9D8B030D-6E8A-4147-A177-3AD203B41FA5}">
                      <a16:colId xmlns:a16="http://schemas.microsoft.com/office/drawing/2014/main" xmlns="" val="2058343812"/>
                    </a:ext>
                  </a:extLst>
                </a:gridCol>
                <a:gridCol w="1069436">
                  <a:extLst>
                    <a:ext uri="{9D8B030D-6E8A-4147-A177-3AD203B41FA5}">
                      <a16:colId xmlns:a16="http://schemas.microsoft.com/office/drawing/2014/main" xmlns="" val="381387336"/>
                    </a:ext>
                  </a:extLst>
                </a:gridCol>
                <a:gridCol w="758835">
                  <a:extLst>
                    <a:ext uri="{9D8B030D-6E8A-4147-A177-3AD203B41FA5}">
                      <a16:colId xmlns:a16="http://schemas.microsoft.com/office/drawing/2014/main" xmlns="" val="4178892115"/>
                    </a:ext>
                  </a:extLst>
                </a:gridCol>
                <a:gridCol w="761314">
                  <a:extLst>
                    <a:ext uri="{9D8B030D-6E8A-4147-A177-3AD203B41FA5}">
                      <a16:colId xmlns:a16="http://schemas.microsoft.com/office/drawing/2014/main" xmlns="" val="1578872079"/>
                    </a:ext>
                  </a:extLst>
                </a:gridCol>
                <a:gridCol w="806987">
                  <a:extLst>
                    <a:ext uri="{9D8B030D-6E8A-4147-A177-3AD203B41FA5}">
                      <a16:colId xmlns:a16="http://schemas.microsoft.com/office/drawing/2014/main" xmlns="" val="3186417294"/>
                    </a:ext>
                  </a:extLst>
                </a:gridCol>
                <a:gridCol w="1011745">
                  <a:extLst>
                    <a:ext uri="{9D8B030D-6E8A-4147-A177-3AD203B41FA5}">
                      <a16:colId xmlns:a16="http://schemas.microsoft.com/office/drawing/2014/main" xmlns="" val="3785443986"/>
                    </a:ext>
                  </a:extLst>
                </a:gridCol>
                <a:gridCol w="741276">
                  <a:extLst>
                    <a:ext uri="{9D8B030D-6E8A-4147-A177-3AD203B41FA5}">
                      <a16:colId xmlns:a16="http://schemas.microsoft.com/office/drawing/2014/main" xmlns="" val="3173918420"/>
                    </a:ext>
                  </a:extLst>
                </a:gridCol>
              </a:tblGrid>
              <a:tr h="774118">
                <a:tc>
                  <a:txBody>
                    <a:bodyPr/>
                    <a:lstStyle/>
                    <a:p>
                      <a:pPr algn="ctr" fontAlgn="base">
                        <a:lnSpc>
                          <a:spcPct val="107000"/>
                        </a:lnSpc>
                        <a:spcAft>
                          <a:spcPts val="800"/>
                        </a:spcAft>
                      </a:pPr>
                      <a:r>
                        <a:rPr lang="en-US" sz="1400" dirty="0">
                          <a:solidFill>
                            <a:schemeClr val="tx1"/>
                          </a:solidFill>
                          <a:effectLst/>
                          <a:latin typeface="Calibri" panose="020F0502020204030204" pitchFamily="34" charset="0"/>
                          <a:cs typeface="Calibri" panose="020F0502020204030204" pitchFamily="34" charset="0"/>
                        </a:rPr>
                        <a:t>Regional Output</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endParaRPr lang="en-US" sz="1400" dirty="0">
                        <a:solidFill>
                          <a:schemeClr val="tx1"/>
                        </a:solidFill>
                        <a:effectLst/>
                        <a:latin typeface="Calibri" panose="020F0502020204030204" pitchFamily="34" charset="0"/>
                        <a:cs typeface="Calibri" panose="020F0502020204030204" pitchFamily="34" charset="0"/>
                      </a:endParaRPr>
                    </a:p>
                    <a:p>
                      <a:pPr algn="ctr" fontAlgn="base">
                        <a:lnSpc>
                          <a:spcPct val="107000"/>
                        </a:lnSpc>
                        <a:spcAft>
                          <a:spcPts val="800"/>
                        </a:spcAft>
                      </a:pPr>
                      <a:r>
                        <a:rPr lang="en-US" sz="1400" dirty="0">
                          <a:solidFill>
                            <a:schemeClr val="tx1"/>
                          </a:solidFill>
                          <a:effectLst/>
                          <a:latin typeface="Calibri" panose="020F0502020204030204" pitchFamily="34" charset="0"/>
                          <a:cs typeface="Calibri" panose="020F0502020204030204" pitchFamily="34" charset="0"/>
                        </a:rPr>
                        <a:t>SAP target (ha)</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endParaRPr lang="en-US" sz="1400" dirty="0">
                        <a:solidFill>
                          <a:schemeClr val="tx1"/>
                        </a:solidFill>
                        <a:effectLst/>
                        <a:latin typeface="Calibri" panose="020F0502020204030204" pitchFamily="34" charset="0"/>
                        <a:cs typeface="Calibri" panose="020F0502020204030204" pitchFamily="34" charset="0"/>
                      </a:endParaRPr>
                    </a:p>
                    <a:p>
                      <a:pPr algn="ctr" fontAlgn="base">
                        <a:lnSpc>
                          <a:spcPct val="107000"/>
                        </a:lnSpc>
                        <a:spcAft>
                          <a:spcPts val="800"/>
                        </a:spcAft>
                      </a:pPr>
                      <a:r>
                        <a:rPr lang="en-US" sz="1400" dirty="0">
                          <a:solidFill>
                            <a:schemeClr val="tx1"/>
                          </a:solidFill>
                          <a:effectLst/>
                          <a:latin typeface="Calibri" panose="020F0502020204030204" pitchFamily="34" charset="0"/>
                          <a:cs typeface="Calibri" panose="020F0502020204030204" pitchFamily="34" charset="0"/>
                        </a:rPr>
                        <a:t> </a:t>
                      </a:r>
                      <a:r>
                        <a:rPr lang="en-US" sz="1400" dirty="0" err="1">
                          <a:solidFill>
                            <a:schemeClr val="tx1"/>
                          </a:solidFill>
                          <a:effectLst/>
                          <a:latin typeface="Calibri" panose="020F0502020204030204" pitchFamily="34" charset="0"/>
                          <a:cs typeface="Calibri" panose="020F0502020204030204" pitchFamily="34" charset="0"/>
                        </a:rPr>
                        <a:t>Phu</a:t>
                      </a:r>
                      <a:r>
                        <a:rPr lang="en-US" sz="1400" dirty="0">
                          <a:solidFill>
                            <a:schemeClr val="tx1"/>
                          </a:solidFill>
                          <a:effectLst/>
                          <a:latin typeface="Calibri" panose="020F0502020204030204" pitchFamily="34" charset="0"/>
                          <a:cs typeface="Calibri" panose="020F0502020204030204" pitchFamily="34" charset="0"/>
                        </a:rPr>
                        <a:t> Quoc</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a:solidFill>
                            <a:schemeClr val="tx1"/>
                          </a:solidFill>
                          <a:effectLst/>
                          <a:latin typeface="Calibri" panose="020F0502020204030204" pitchFamily="34" charset="0"/>
                          <a:cs typeface="Calibri" panose="020F0502020204030204" pitchFamily="34" charset="0"/>
                        </a:rPr>
                        <a:t>Con Dao</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err="1">
                          <a:solidFill>
                            <a:schemeClr val="tx1"/>
                          </a:solidFill>
                          <a:effectLst/>
                          <a:latin typeface="Calibri" panose="020F0502020204030204" pitchFamily="34" charset="0"/>
                          <a:cs typeface="Calibri" panose="020F0502020204030204" pitchFamily="34" charset="0"/>
                        </a:rPr>
                        <a:t>Thuy</a:t>
                      </a:r>
                      <a:r>
                        <a:rPr lang="en-US" sz="1400" dirty="0">
                          <a:solidFill>
                            <a:schemeClr val="tx1"/>
                          </a:solidFill>
                          <a:effectLst/>
                          <a:latin typeface="Calibri" panose="020F0502020204030204" pitchFamily="34" charset="0"/>
                          <a:cs typeface="Calibri" panose="020F0502020204030204" pitchFamily="34" charset="0"/>
                        </a:rPr>
                        <a:t> Trieu</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a:solidFill>
                            <a:schemeClr val="tx1"/>
                          </a:solidFill>
                          <a:effectLst/>
                          <a:latin typeface="Calibri" panose="020F0502020204030204" pitchFamily="34" charset="0"/>
                          <a:cs typeface="Calibri" panose="020F0502020204030204" pitchFamily="34" charset="0"/>
                        </a:rPr>
                        <a:t>Tam </a:t>
                      </a:r>
                      <a:r>
                        <a:rPr lang="en-US" sz="1400" dirty="0" err="1">
                          <a:solidFill>
                            <a:schemeClr val="tx1"/>
                          </a:solidFill>
                          <a:effectLst/>
                          <a:latin typeface="Calibri" panose="020F0502020204030204" pitchFamily="34" charset="0"/>
                          <a:cs typeface="Calibri" panose="020F0502020204030204" pitchFamily="34" charset="0"/>
                        </a:rPr>
                        <a:t>Giang</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a:solidFill>
                            <a:schemeClr val="tx1"/>
                          </a:solidFill>
                          <a:effectLst/>
                          <a:latin typeface="Calibri" panose="020F0502020204030204" pitchFamily="34" charset="0"/>
                          <a:cs typeface="Calibri" panose="020F0502020204030204" pitchFamily="34" charset="0"/>
                        </a:rPr>
                        <a:t>Total</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564533698"/>
                  </a:ext>
                </a:extLst>
              </a:tr>
              <a:tr h="731451">
                <a:tc>
                  <a:txBody>
                    <a:bodyPr/>
                    <a:lstStyle/>
                    <a:p>
                      <a:pPr fontAlgn="base">
                        <a:lnSpc>
                          <a:spcPct val="107000"/>
                        </a:lnSpc>
                        <a:spcAft>
                          <a:spcPts val="800"/>
                        </a:spcAft>
                      </a:pPr>
                      <a:r>
                        <a:rPr lang="en-US" sz="1400" dirty="0">
                          <a:solidFill>
                            <a:schemeClr val="tx1"/>
                          </a:solidFill>
                          <a:effectLst/>
                          <a:latin typeface="Calibri" panose="020F0502020204030204" pitchFamily="34" charset="0"/>
                          <a:cs typeface="Calibri" panose="020F0502020204030204" pitchFamily="34" charset="0"/>
                        </a:rPr>
                        <a:t>1.3.1 Twenty seagrass areas totaling 26,036 ha under sustainable management with supporting laws and regulations</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4">
                  <a:txBody>
                    <a:bodyPr/>
                    <a:lstStyle/>
                    <a:p>
                      <a:pPr algn="ctr" fontAlgn="base">
                        <a:lnSpc>
                          <a:spcPct val="107000"/>
                        </a:lnSpc>
                        <a:spcAft>
                          <a:spcPts val="800"/>
                        </a:spcAft>
                      </a:pPr>
                      <a:r>
                        <a:rPr lang="en-GB" sz="1400" dirty="0">
                          <a:solidFill>
                            <a:schemeClr val="tx1"/>
                          </a:solidFill>
                          <a:effectLst/>
                          <a:latin typeface="Calibri" panose="020F0502020204030204" pitchFamily="34" charset="0"/>
                          <a:cs typeface="Calibri" panose="020F0502020204030204" pitchFamily="34" charset="0"/>
                        </a:rPr>
                        <a:t> </a:t>
                      </a:r>
                      <a:endParaRPr lang="en-US" sz="1400" dirty="0">
                        <a:solidFill>
                          <a:schemeClr val="tx1"/>
                        </a:solidFill>
                        <a:effectLst/>
                        <a:latin typeface="Calibri" panose="020F0502020204030204" pitchFamily="34" charset="0"/>
                        <a:cs typeface="Calibri" panose="020F0502020204030204" pitchFamily="34" charset="0"/>
                      </a:endParaRPr>
                    </a:p>
                    <a:p>
                      <a:pPr algn="ctr" fontAlgn="base">
                        <a:lnSpc>
                          <a:spcPct val="107000"/>
                        </a:lnSpc>
                        <a:spcAft>
                          <a:spcPts val="800"/>
                        </a:spcAft>
                      </a:pPr>
                      <a:r>
                        <a:rPr lang="en-GB" sz="1400" dirty="0">
                          <a:solidFill>
                            <a:schemeClr val="tx1"/>
                          </a:solidFill>
                          <a:effectLst/>
                          <a:latin typeface="Calibri" panose="020F0502020204030204" pitchFamily="34" charset="0"/>
                          <a:cs typeface="Calibri" panose="020F0502020204030204" pitchFamily="34" charset="0"/>
                        </a:rPr>
                        <a:t> </a:t>
                      </a:r>
                      <a:endParaRPr lang="en-US" sz="1400" dirty="0">
                        <a:solidFill>
                          <a:schemeClr val="tx1"/>
                        </a:solidFill>
                        <a:effectLst/>
                        <a:latin typeface="Calibri" panose="020F0502020204030204" pitchFamily="34" charset="0"/>
                        <a:cs typeface="Calibri" panose="020F0502020204030204" pitchFamily="34" charset="0"/>
                      </a:endParaRPr>
                    </a:p>
                    <a:p>
                      <a:pPr algn="ctr" fontAlgn="base">
                        <a:lnSpc>
                          <a:spcPct val="107000"/>
                        </a:lnSpc>
                        <a:spcAft>
                          <a:spcPts val="800"/>
                        </a:spcAft>
                      </a:pPr>
                      <a:r>
                        <a:rPr lang="en-GB" sz="1400" dirty="0">
                          <a:solidFill>
                            <a:schemeClr val="tx1"/>
                          </a:solidFill>
                          <a:effectLst/>
                          <a:latin typeface="Calibri" panose="020F0502020204030204" pitchFamily="34" charset="0"/>
                          <a:cs typeface="Calibri" panose="020F0502020204030204" pitchFamily="34" charset="0"/>
                        </a:rPr>
                        <a:t> </a:t>
                      </a:r>
                      <a:endParaRPr lang="en-US" sz="1400" dirty="0">
                        <a:solidFill>
                          <a:schemeClr val="tx1"/>
                        </a:solidFill>
                        <a:effectLst/>
                        <a:latin typeface="Calibri" panose="020F0502020204030204" pitchFamily="34" charset="0"/>
                        <a:cs typeface="Calibri" panose="020F0502020204030204" pitchFamily="34" charset="0"/>
                      </a:endParaRPr>
                    </a:p>
                    <a:p>
                      <a:pPr algn="ctr" fontAlgn="base">
                        <a:lnSpc>
                          <a:spcPct val="107000"/>
                        </a:lnSpc>
                        <a:spcAft>
                          <a:spcPts val="800"/>
                        </a:spcAft>
                      </a:pPr>
                      <a:r>
                        <a:rPr lang="en-GB" sz="1400" dirty="0">
                          <a:solidFill>
                            <a:schemeClr val="tx1"/>
                          </a:solidFill>
                          <a:effectLst/>
                          <a:latin typeface="Calibri" panose="020F0502020204030204" pitchFamily="34" charset="0"/>
                          <a:cs typeface="Calibri" panose="020F0502020204030204" pitchFamily="34" charset="0"/>
                        </a:rPr>
                        <a:t> </a:t>
                      </a:r>
                      <a:endParaRPr lang="en-US" sz="1400" dirty="0">
                        <a:solidFill>
                          <a:schemeClr val="tx1"/>
                        </a:solidFill>
                        <a:effectLst/>
                        <a:latin typeface="Calibri" panose="020F0502020204030204" pitchFamily="34" charset="0"/>
                        <a:cs typeface="Calibri" panose="020F0502020204030204" pitchFamily="34" charset="0"/>
                      </a:endParaRPr>
                    </a:p>
                    <a:p>
                      <a:pPr algn="ctr" fontAlgn="base">
                        <a:lnSpc>
                          <a:spcPct val="107000"/>
                        </a:lnSpc>
                        <a:spcAft>
                          <a:spcPts val="800"/>
                        </a:spcAft>
                      </a:pPr>
                      <a:r>
                        <a:rPr lang="en-GB" sz="1400" dirty="0">
                          <a:solidFill>
                            <a:schemeClr val="tx1"/>
                          </a:solidFill>
                          <a:effectLst/>
                          <a:latin typeface="Calibri" panose="020F0502020204030204" pitchFamily="34" charset="0"/>
                          <a:cs typeface="Calibri" panose="020F0502020204030204" pitchFamily="34" charset="0"/>
                        </a:rPr>
                        <a:t> </a:t>
                      </a:r>
                      <a:endParaRPr lang="en-US" sz="1400" dirty="0">
                        <a:solidFill>
                          <a:schemeClr val="tx1"/>
                        </a:solidFill>
                        <a:effectLst/>
                        <a:latin typeface="Calibri" panose="020F0502020204030204" pitchFamily="34" charset="0"/>
                        <a:cs typeface="Calibri" panose="020F0502020204030204" pitchFamily="34" charset="0"/>
                      </a:endParaRPr>
                    </a:p>
                    <a:p>
                      <a:pPr algn="ctr" fontAlgn="base">
                        <a:lnSpc>
                          <a:spcPct val="107000"/>
                        </a:lnSpc>
                        <a:spcAft>
                          <a:spcPts val="800"/>
                        </a:spcAft>
                      </a:pPr>
                      <a:r>
                        <a:rPr lang="en-GB" sz="1400" dirty="0">
                          <a:solidFill>
                            <a:schemeClr val="tx1"/>
                          </a:solidFill>
                          <a:effectLst/>
                          <a:latin typeface="Calibri" panose="020F0502020204030204" pitchFamily="34" charset="0"/>
                          <a:cs typeface="Calibri" panose="020F0502020204030204" pitchFamily="34" charset="0"/>
                        </a:rPr>
                        <a:t> </a:t>
                      </a:r>
                      <a:endParaRPr lang="en-US" sz="1400" dirty="0">
                        <a:solidFill>
                          <a:schemeClr val="tx1"/>
                        </a:solidFill>
                        <a:effectLst/>
                        <a:latin typeface="Calibri" panose="020F0502020204030204" pitchFamily="34" charset="0"/>
                        <a:cs typeface="Calibri" panose="020F0502020204030204" pitchFamily="34" charset="0"/>
                      </a:endParaRPr>
                    </a:p>
                    <a:p>
                      <a:pPr algn="ctr" fontAlgn="base">
                        <a:lnSpc>
                          <a:spcPct val="107000"/>
                        </a:lnSpc>
                        <a:spcAft>
                          <a:spcPts val="800"/>
                        </a:spcAft>
                      </a:pPr>
                      <a:r>
                        <a:rPr lang="en-GB" sz="1400" dirty="0">
                          <a:solidFill>
                            <a:schemeClr val="tx1"/>
                          </a:solidFill>
                          <a:effectLst/>
                          <a:latin typeface="Calibri" panose="020F0502020204030204" pitchFamily="34" charset="0"/>
                          <a:cs typeface="Calibri" panose="020F0502020204030204" pitchFamily="34" charset="0"/>
                        </a:rPr>
                        <a:t>5,050</a:t>
                      </a:r>
                      <a:endParaRPr lang="en-US" sz="1400" dirty="0">
                        <a:solidFill>
                          <a:schemeClr val="tx1"/>
                        </a:solidFill>
                        <a:effectLst/>
                        <a:latin typeface="Calibri" panose="020F0502020204030204" pitchFamily="34" charset="0"/>
                        <a:cs typeface="Calibri" panose="020F0502020204030204" pitchFamily="34" charset="0"/>
                      </a:endParaRPr>
                    </a:p>
                    <a:p>
                      <a:pPr algn="ctr" fontAlgn="base">
                        <a:lnSpc>
                          <a:spcPct val="107000"/>
                        </a:lnSpc>
                        <a:spcAft>
                          <a:spcPts val="800"/>
                        </a:spcAft>
                      </a:pPr>
                      <a:r>
                        <a:rPr lang="en-GB" sz="1400" dirty="0">
                          <a:solidFill>
                            <a:schemeClr val="tx1"/>
                          </a:solidFill>
                          <a:effectLst/>
                          <a:latin typeface="Calibri" panose="020F0502020204030204" pitchFamily="34" charset="0"/>
                          <a:cs typeface="Calibri" panose="020F0502020204030204" pitchFamily="34" charset="0"/>
                        </a:rPr>
                        <a:t> </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GB" sz="1400" dirty="0">
                          <a:solidFill>
                            <a:schemeClr val="tx1"/>
                          </a:solidFill>
                          <a:effectLst/>
                          <a:latin typeface="Calibri" panose="020F0502020204030204" pitchFamily="34" charset="0"/>
                          <a:cs typeface="Calibri" panose="020F0502020204030204" pitchFamily="34" charset="0"/>
                        </a:rPr>
                        <a:t> </a:t>
                      </a:r>
                      <a:endParaRPr lang="en-US" sz="1400" dirty="0">
                        <a:solidFill>
                          <a:schemeClr val="tx1"/>
                        </a:solidFill>
                        <a:effectLst/>
                        <a:latin typeface="Calibri" panose="020F0502020204030204" pitchFamily="34" charset="0"/>
                        <a:cs typeface="Calibri" panose="020F0502020204030204" pitchFamily="34" charset="0"/>
                      </a:endParaRPr>
                    </a:p>
                    <a:p>
                      <a:pPr algn="ctr" fontAlgn="base">
                        <a:lnSpc>
                          <a:spcPct val="107000"/>
                        </a:lnSpc>
                        <a:spcAft>
                          <a:spcPts val="800"/>
                        </a:spcAft>
                      </a:pPr>
                      <a:r>
                        <a:rPr lang="en-GB" sz="1400" dirty="0">
                          <a:solidFill>
                            <a:schemeClr val="tx1"/>
                          </a:solidFill>
                          <a:effectLst/>
                          <a:latin typeface="Calibri" panose="020F0502020204030204" pitchFamily="34" charset="0"/>
                          <a:cs typeface="Calibri" panose="020F0502020204030204" pitchFamily="34" charset="0"/>
                        </a:rPr>
                        <a:t>6,925</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GB" sz="1400" dirty="0">
                          <a:solidFill>
                            <a:schemeClr val="tx1"/>
                          </a:solidFill>
                          <a:effectLst/>
                          <a:latin typeface="Calibri" panose="020F0502020204030204" pitchFamily="34" charset="0"/>
                          <a:cs typeface="Calibri" panose="020F0502020204030204" pitchFamily="34" charset="0"/>
                        </a:rPr>
                        <a:t>200</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GB" sz="1400" dirty="0">
                          <a:solidFill>
                            <a:schemeClr val="tx1"/>
                          </a:solidFill>
                          <a:effectLst/>
                          <a:latin typeface="Calibri" panose="020F0502020204030204" pitchFamily="34" charset="0"/>
                          <a:cs typeface="Calibri" panose="020F0502020204030204" pitchFamily="34" charset="0"/>
                        </a:rPr>
                        <a:t> </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GB" sz="1400" dirty="0">
                          <a:solidFill>
                            <a:schemeClr val="tx1"/>
                          </a:solidFill>
                          <a:effectLst/>
                          <a:latin typeface="Calibri" panose="020F0502020204030204" pitchFamily="34" charset="0"/>
                          <a:cs typeface="Calibri" panose="020F0502020204030204" pitchFamily="34" charset="0"/>
                        </a:rPr>
                        <a:t>2,071</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GB" sz="1400">
                          <a:solidFill>
                            <a:schemeClr val="tx1"/>
                          </a:solidFill>
                          <a:effectLst/>
                          <a:latin typeface="Calibri" panose="020F0502020204030204" pitchFamily="34" charset="0"/>
                          <a:cs typeface="Calibri" panose="020F0502020204030204" pitchFamily="34" charset="0"/>
                        </a:rPr>
                        <a:t>9,196</a:t>
                      </a:r>
                      <a:endParaRPr lang="en-US" sz="14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868747828"/>
                  </a:ext>
                </a:extLst>
              </a:tr>
              <a:tr h="1123518">
                <a:tc>
                  <a:txBody>
                    <a:bodyPr/>
                    <a:lstStyle/>
                    <a:p>
                      <a:pPr fontAlgn="base">
                        <a:lnSpc>
                          <a:spcPct val="107000"/>
                        </a:lnSpc>
                        <a:spcAft>
                          <a:spcPts val="800"/>
                        </a:spcAft>
                      </a:pPr>
                      <a:r>
                        <a:rPr lang="en-US" sz="1400" dirty="0">
                          <a:solidFill>
                            <a:schemeClr val="tx1"/>
                          </a:solidFill>
                          <a:effectLst/>
                          <a:latin typeface="Calibri" panose="020F0502020204030204" pitchFamily="34" charset="0"/>
                          <a:cs typeface="Calibri" panose="020F0502020204030204" pitchFamily="34" charset="0"/>
                        </a:rPr>
                        <a:t>1.3.2 Amended management plans for 7 existing MPAs with significant seagrass areas, to include specific seagrass-related management actions</a:t>
                      </a:r>
                      <a:r>
                        <a:rPr lang="en-GB" sz="1400" dirty="0">
                          <a:solidFill>
                            <a:schemeClr val="tx1"/>
                          </a:solidFill>
                          <a:effectLst/>
                          <a:latin typeface="Calibri" panose="020F0502020204030204" pitchFamily="34" charset="0"/>
                          <a:cs typeface="Calibri" panose="020F0502020204030204" pitchFamily="34" charset="0"/>
                        </a:rPr>
                        <a:t> and policy, legal and institutional reforms</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a:p>
                  </a:txBody>
                  <a:tcPr/>
                </a:tc>
                <a:tc>
                  <a:txBody>
                    <a:bodyPr/>
                    <a:lstStyle/>
                    <a:p>
                      <a:pPr algn="ctr" fontAlgn="base">
                        <a:lnSpc>
                          <a:spcPct val="107000"/>
                        </a:lnSpc>
                        <a:spcAft>
                          <a:spcPts val="800"/>
                        </a:spcAft>
                      </a:pPr>
                      <a:r>
                        <a:rPr lang="en-US" sz="1400" dirty="0">
                          <a:solidFill>
                            <a:schemeClr val="tx1"/>
                          </a:solidFill>
                          <a:effectLst/>
                          <a:latin typeface="Calibri" panose="020F0502020204030204" pitchFamily="34" charset="0"/>
                          <a:cs typeface="Calibri" panose="020F0502020204030204" pitchFamily="34" charset="0"/>
                        </a:rPr>
                        <a:t> </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GB" sz="1400" dirty="0">
                          <a:solidFill>
                            <a:schemeClr val="tx1"/>
                          </a:solidFill>
                          <a:effectLst/>
                          <a:latin typeface="Calibri" panose="020F0502020204030204" pitchFamily="34" charset="0"/>
                          <a:cs typeface="Calibri" panose="020F0502020204030204" pitchFamily="34" charset="0"/>
                        </a:rPr>
                        <a:t>200</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GB" sz="1400" dirty="0">
                          <a:solidFill>
                            <a:schemeClr val="tx1"/>
                          </a:solidFill>
                          <a:effectLst/>
                          <a:latin typeface="Calibri" panose="020F0502020204030204" pitchFamily="34" charset="0"/>
                          <a:cs typeface="Calibri" panose="020F0502020204030204" pitchFamily="34" charset="0"/>
                        </a:rPr>
                        <a:t> </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GB" sz="1400" dirty="0">
                          <a:solidFill>
                            <a:schemeClr val="tx1"/>
                          </a:solidFill>
                          <a:effectLst/>
                          <a:latin typeface="Calibri" panose="020F0502020204030204" pitchFamily="34" charset="0"/>
                          <a:cs typeface="Calibri" panose="020F0502020204030204" pitchFamily="34" charset="0"/>
                        </a:rPr>
                        <a:t> </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GB" sz="1400" dirty="0">
                          <a:solidFill>
                            <a:schemeClr val="tx1"/>
                          </a:solidFill>
                          <a:effectLst/>
                          <a:latin typeface="Calibri" panose="020F0502020204030204" pitchFamily="34" charset="0"/>
                          <a:cs typeface="Calibri" panose="020F0502020204030204" pitchFamily="34" charset="0"/>
                        </a:rPr>
                        <a:t>200</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571589012"/>
                  </a:ext>
                </a:extLst>
              </a:tr>
              <a:tr h="898814">
                <a:tc>
                  <a:txBody>
                    <a:bodyPr/>
                    <a:lstStyle/>
                    <a:p>
                      <a:pPr fontAlgn="base">
                        <a:lnSpc>
                          <a:spcPct val="107000"/>
                        </a:lnSpc>
                        <a:spcAft>
                          <a:spcPts val="800"/>
                        </a:spcAft>
                      </a:pPr>
                      <a:r>
                        <a:rPr lang="en-US" sz="1400" dirty="0">
                          <a:solidFill>
                            <a:schemeClr val="tx1"/>
                          </a:solidFill>
                          <a:effectLst/>
                          <a:latin typeface="Calibri" panose="020F0502020204030204" pitchFamily="34" charset="0"/>
                          <a:cs typeface="Calibri" panose="020F0502020204030204" pitchFamily="34" charset="0"/>
                        </a:rPr>
                        <a:t>1.3.3 Designation of 7 new Marine Protected Areas focusing on seagrass areas identified in the prioritized listings of the SCS Project</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a:p>
                  </a:txBody>
                  <a:tcPr/>
                </a:tc>
                <a:tc>
                  <a:txBody>
                    <a:bodyPr/>
                    <a:lstStyle/>
                    <a:p>
                      <a:pPr algn="ctr" fontAlgn="base">
                        <a:lnSpc>
                          <a:spcPct val="107000"/>
                        </a:lnSpc>
                        <a:spcAft>
                          <a:spcPts val="800"/>
                        </a:spcAft>
                      </a:pPr>
                      <a:r>
                        <a:rPr lang="en-GB" sz="1400">
                          <a:solidFill>
                            <a:schemeClr val="tx1"/>
                          </a:solidFill>
                          <a:effectLst/>
                          <a:latin typeface="Calibri" panose="020F0502020204030204" pitchFamily="34" charset="0"/>
                          <a:cs typeface="Calibri" panose="020F0502020204030204" pitchFamily="34" charset="0"/>
                        </a:rPr>
                        <a:t> </a:t>
                      </a:r>
                      <a:endParaRPr lang="en-US" sz="1400">
                        <a:solidFill>
                          <a:schemeClr val="tx1"/>
                        </a:solidFill>
                        <a:effectLst/>
                        <a:latin typeface="Calibri" panose="020F0502020204030204" pitchFamily="34" charset="0"/>
                        <a:cs typeface="Calibri" panose="020F0502020204030204" pitchFamily="34" charset="0"/>
                      </a:endParaRPr>
                    </a:p>
                    <a:p>
                      <a:pPr algn="ctr" fontAlgn="base">
                        <a:lnSpc>
                          <a:spcPct val="107000"/>
                        </a:lnSpc>
                        <a:spcAft>
                          <a:spcPts val="800"/>
                        </a:spcAft>
                      </a:pPr>
                      <a:r>
                        <a:rPr lang="en-GB" sz="1400">
                          <a:solidFill>
                            <a:schemeClr val="tx1"/>
                          </a:solidFill>
                          <a:effectLst/>
                          <a:latin typeface="Calibri" panose="020F0502020204030204" pitchFamily="34" charset="0"/>
                          <a:cs typeface="Calibri" panose="020F0502020204030204" pitchFamily="34" charset="0"/>
                        </a:rPr>
                        <a:t>6,825</a:t>
                      </a:r>
                      <a:endParaRPr lang="en-US" sz="14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GB" sz="1400" dirty="0">
                          <a:solidFill>
                            <a:schemeClr val="tx1"/>
                          </a:solidFill>
                          <a:effectLst/>
                          <a:latin typeface="Calibri" panose="020F0502020204030204" pitchFamily="34" charset="0"/>
                          <a:cs typeface="Calibri" panose="020F0502020204030204" pitchFamily="34" charset="0"/>
                        </a:rPr>
                        <a:t> </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GB" sz="1400" dirty="0">
                          <a:solidFill>
                            <a:schemeClr val="tx1"/>
                          </a:solidFill>
                          <a:effectLst/>
                          <a:latin typeface="Calibri" panose="020F0502020204030204" pitchFamily="34" charset="0"/>
                          <a:cs typeface="Calibri" panose="020F0502020204030204" pitchFamily="34" charset="0"/>
                        </a:rPr>
                        <a:t> </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GB" sz="1400" dirty="0">
                          <a:solidFill>
                            <a:schemeClr val="tx1"/>
                          </a:solidFill>
                          <a:effectLst/>
                          <a:latin typeface="Calibri" panose="020F0502020204030204" pitchFamily="34" charset="0"/>
                          <a:cs typeface="Calibri" panose="020F0502020204030204" pitchFamily="34" charset="0"/>
                        </a:rPr>
                        <a:t>2,071</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US" sz="1400" dirty="0">
                          <a:solidFill>
                            <a:schemeClr val="tx1"/>
                          </a:solidFill>
                          <a:effectLst/>
                          <a:latin typeface="Calibri" panose="020F0502020204030204" pitchFamily="34" charset="0"/>
                          <a:cs typeface="Calibri" panose="020F0502020204030204" pitchFamily="34" charset="0"/>
                        </a:rPr>
                        <a:t>8,916</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551840531"/>
                  </a:ext>
                </a:extLst>
              </a:tr>
              <a:tr h="606159">
                <a:tc>
                  <a:txBody>
                    <a:bodyPr/>
                    <a:lstStyle/>
                    <a:p>
                      <a:pPr fontAlgn="base">
                        <a:lnSpc>
                          <a:spcPct val="107000"/>
                        </a:lnSpc>
                        <a:spcAft>
                          <a:spcPts val="800"/>
                        </a:spcAft>
                      </a:pPr>
                      <a:r>
                        <a:rPr lang="en-US" sz="1400" dirty="0">
                          <a:solidFill>
                            <a:schemeClr val="tx1"/>
                          </a:solidFill>
                          <a:effectLst/>
                        </a:rPr>
                        <a:t>1.3.4 Established mechanism for monitoring seagrass habitat management</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a:p>
                  </a:txBody>
                  <a:tcPr/>
                </a:tc>
                <a:tc>
                  <a:txBody>
                    <a:bodyPr/>
                    <a:lstStyle/>
                    <a:p>
                      <a:pPr algn="ctr" fontAlgn="base">
                        <a:lnSpc>
                          <a:spcPct val="107000"/>
                        </a:lnSpc>
                        <a:spcAft>
                          <a:spcPts val="800"/>
                        </a:spcAft>
                      </a:pPr>
                      <a:r>
                        <a:rPr lang="en-GB" sz="1400">
                          <a:solidFill>
                            <a:schemeClr val="tx1"/>
                          </a:solidFill>
                          <a:effectLst/>
                        </a:rPr>
                        <a:t> </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GB" sz="1400" dirty="0">
                          <a:solidFill>
                            <a:schemeClr val="tx1"/>
                          </a:solidFill>
                          <a:effectLst/>
                        </a:rPr>
                        <a:t> </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GB" sz="1400">
                          <a:solidFill>
                            <a:schemeClr val="tx1"/>
                          </a:solidFill>
                          <a:effectLst/>
                        </a:rPr>
                        <a:t> </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GB" sz="1400" dirty="0">
                          <a:solidFill>
                            <a:schemeClr val="tx1"/>
                          </a:solidFill>
                          <a:effectLst/>
                        </a:rPr>
                        <a:t> </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lnSpc>
                          <a:spcPct val="107000"/>
                        </a:lnSpc>
                        <a:spcAft>
                          <a:spcPts val="800"/>
                        </a:spcAft>
                      </a:pPr>
                      <a:r>
                        <a:rPr lang="en-GB" sz="1400" dirty="0">
                          <a:solidFill>
                            <a:schemeClr val="tx1"/>
                          </a:solidFill>
                          <a:effectLst/>
                        </a:rPr>
                        <a:t> </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206861089"/>
                  </a:ext>
                </a:extLst>
              </a:tr>
            </a:tbl>
          </a:graphicData>
        </a:graphic>
      </p:graphicFrame>
      <p:sp>
        <p:nvSpPr>
          <p:cNvPr id="6" name="Rectangle 5"/>
          <p:cNvSpPr/>
          <p:nvPr/>
        </p:nvSpPr>
        <p:spPr>
          <a:xfrm>
            <a:off x="2208717" y="745434"/>
            <a:ext cx="9508621" cy="1015663"/>
          </a:xfrm>
          <a:prstGeom prst="rect">
            <a:avLst/>
          </a:prstGeom>
        </p:spPr>
        <p:txBody>
          <a:bodyPr wrap="square">
            <a:spAutoFit/>
          </a:bodyPr>
          <a:lstStyle/>
          <a:p>
            <a:pPr algn="just"/>
            <a:r>
              <a:rPr lang="en-US" sz="2000" dirty="0" smtClean="0">
                <a:latin typeface="Calibri" panose="020F0502020204030204" pitchFamily="34" charset="0"/>
                <a:ea typeface="Calibri" panose="020F0502020204030204" pitchFamily="34" charset="0"/>
                <a:cs typeface="Calibri" panose="020F0502020204030204" pitchFamily="34" charset="0"/>
              </a:rPr>
              <a:t>The </a:t>
            </a:r>
            <a:r>
              <a:rPr lang="en-US" sz="2000" dirty="0">
                <a:latin typeface="Calibri" panose="020F0502020204030204" pitchFamily="34" charset="0"/>
                <a:ea typeface="Calibri" panose="020F0502020204030204" pitchFamily="34" charset="0"/>
                <a:cs typeface="Calibri" panose="020F0502020204030204" pitchFamily="34" charset="0"/>
              </a:rPr>
              <a:t>Strategic Action </a:t>
            </a:r>
            <a:r>
              <a:rPr lang="en-US" sz="2000" dirty="0" err="1">
                <a:latin typeface="Calibri" panose="020F0502020204030204" pitchFamily="34" charset="0"/>
                <a:ea typeface="Calibri" panose="020F0502020204030204" pitchFamily="34" charset="0"/>
                <a:cs typeface="Calibri" panose="020F0502020204030204" pitchFamily="34" charset="0"/>
              </a:rPr>
              <a:t>Programme</a:t>
            </a:r>
            <a:r>
              <a:rPr lang="en-US" sz="2000" dirty="0">
                <a:latin typeface="Calibri" panose="020F0502020204030204" pitchFamily="34" charset="0"/>
                <a:ea typeface="Calibri" panose="020F0502020204030204" pitchFamily="34" charset="0"/>
                <a:cs typeface="Calibri" panose="020F0502020204030204" pitchFamily="34" charset="0"/>
              </a:rPr>
              <a:t> targets four seagrass sites and would result in an increase in seagrass area under management by 5,050 ha. The four sites are located at the </a:t>
            </a:r>
            <a:r>
              <a:rPr lang="en-US" sz="2000" dirty="0" err="1">
                <a:latin typeface="Calibri" panose="020F0502020204030204" pitchFamily="34" charset="0"/>
                <a:ea typeface="Calibri" panose="020F0502020204030204" pitchFamily="34" charset="0"/>
                <a:cs typeface="Calibri" panose="020F0502020204030204" pitchFamily="34" charset="0"/>
              </a:rPr>
              <a:t>Phu</a:t>
            </a:r>
            <a:r>
              <a:rPr lang="en-US" sz="2000" dirty="0">
                <a:latin typeface="Calibri" panose="020F0502020204030204" pitchFamily="34" charset="0"/>
                <a:ea typeface="Calibri" panose="020F0502020204030204" pitchFamily="34" charset="0"/>
                <a:cs typeface="Calibri" panose="020F0502020204030204" pitchFamily="34" charset="0"/>
              </a:rPr>
              <a:t> </a:t>
            </a:r>
            <a:r>
              <a:rPr lang="en-US" sz="2000" dirty="0" err="1">
                <a:latin typeface="Calibri" panose="020F0502020204030204" pitchFamily="34" charset="0"/>
                <a:ea typeface="Calibri" panose="020F0502020204030204" pitchFamily="34" charset="0"/>
                <a:cs typeface="Calibri" panose="020F0502020204030204" pitchFamily="34" charset="0"/>
              </a:rPr>
              <a:t>Quoc</a:t>
            </a:r>
            <a:r>
              <a:rPr lang="en-US" sz="2000" dirty="0">
                <a:latin typeface="Calibri" panose="020F0502020204030204" pitchFamily="34" charset="0"/>
                <a:ea typeface="Calibri" panose="020F0502020204030204" pitchFamily="34" charset="0"/>
                <a:cs typeface="Calibri" panose="020F0502020204030204" pitchFamily="34" charset="0"/>
              </a:rPr>
              <a:t> archipelago; Con Dao Islands; </a:t>
            </a:r>
            <a:r>
              <a:rPr lang="en-US" sz="2000" dirty="0" err="1">
                <a:latin typeface="Calibri" panose="020F0502020204030204" pitchFamily="34" charset="0"/>
                <a:ea typeface="Calibri" panose="020F0502020204030204" pitchFamily="34" charset="0"/>
                <a:cs typeface="Calibri" panose="020F0502020204030204" pitchFamily="34" charset="0"/>
              </a:rPr>
              <a:t>Thuy</a:t>
            </a:r>
            <a:r>
              <a:rPr lang="en-US" sz="2000" dirty="0">
                <a:latin typeface="Calibri" panose="020F0502020204030204" pitchFamily="34" charset="0"/>
                <a:ea typeface="Calibri" panose="020F0502020204030204" pitchFamily="34" charset="0"/>
                <a:cs typeface="Calibri" panose="020F0502020204030204" pitchFamily="34" charset="0"/>
              </a:rPr>
              <a:t> Trieu; and Tam </a:t>
            </a:r>
            <a:r>
              <a:rPr lang="en-US" sz="2000" dirty="0" err="1">
                <a:latin typeface="Calibri" panose="020F0502020204030204" pitchFamily="34" charset="0"/>
                <a:ea typeface="Calibri" panose="020F0502020204030204" pitchFamily="34" charset="0"/>
                <a:cs typeface="Calibri" panose="020F0502020204030204" pitchFamily="34" charset="0"/>
              </a:rPr>
              <a:t>Giang</a:t>
            </a:r>
            <a:endParaRPr lang="en-GB"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85316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4;p2">
            <a:extLst>
              <a:ext uri="{FF2B5EF4-FFF2-40B4-BE49-F238E27FC236}">
                <a16:creationId xmlns:a16="http://schemas.microsoft.com/office/drawing/2014/main" xmlns="" id="{0AFDA0A7-05FF-FB22-78D7-603B1926019B}"/>
              </a:ext>
            </a:extLst>
          </p:cNvPr>
          <p:cNvSpPr txBox="1">
            <a:spLocks/>
          </p:cNvSpPr>
          <p:nvPr/>
        </p:nvSpPr>
        <p:spPr>
          <a:xfrm>
            <a:off x="2208762" y="162422"/>
            <a:ext cx="8721997" cy="583012"/>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rgbClr val="0070C0"/>
              </a:buClr>
              <a:buSzPts val="4000"/>
              <a:buFont typeface="Calibri"/>
              <a:buNone/>
            </a:pPr>
            <a:r>
              <a:rPr lang="en-US" sz="2800" b="1" dirty="0">
                <a:solidFill>
                  <a:srgbClr val="0070C0"/>
                </a:solidFill>
              </a:rPr>
              <a:t>Evaluation of Achievements on Coastal Wetlands</a:t>
            </a:r>
            <a:endParaRPr lang="en-US" sz="2800" dirty="0">
              <a:solidFill>
                <a:srgbClr val="0070C0"/>
              </a:solidFill>
            </a:endParaRPr>
          </a:p>
        </p:txBody>
      </p:sp>
      <p:pic>
        <p:nvPicPr>
          <p:cNvPr id="5" name="Google Shape;95;p2">
            <a:extLst>
              <a:ext uri="{FF2B5EF4-FFF2-40B4-BE49-F238E27FC236}">
                <a16:creationId xmlns:a16="http://schemas.microsoft.com/office/drawing/2014/main" xmlns="" id="{13B2E195-53F1-81FB-9ADE-690CDB2F0210}"/>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graphicFrame>
        <p:nvGraphicFramePr>
          <p:cNvPr id="2" name="Table 1"/>
          <p:cNvGraphicFramePr>
            <a:graphicFrameLocks noGrp="1"/>
          </p:cNvGraphicFramePr>
          <p:nvPr>
            <p:extLst>
              <p:ext uri="{D42A27DB-BD31-4B8C-83A1-F6EECF244321}">
                <p14:modId xmlns:p14="http://schemas.microsoft.com/office/powerpoint/2010/main" val="1680890889"/>
              </p:ext>
            </p:extLst>
          </p:nvPr>
        </p:nvGraphicFramePr>
        <p:xfrm>
          <a:off x="2594981" y="3016570"/>
          <a:ext cx="8791302" cy="3391981"/>
        </p:xfrm>
        <a:graphic>
          <a:graphicData uri="http://schemas.openxmlformats.org/drawingml/2006/table">
            <a:tbl>
              <a:tblPr>
                <a:tableStyleId>{177FB7C0-870E-4CA2-AEDD-45C9577357D1}</a:tableStyleId>
              </a:tblPr>
              <a:tblGrid>
                <a:gridCol w="3985390">
                  <a:extLst>
                    <a:ext uri="{9D8B030D-6E8A-4147-A177-3AD203B41FA5}">
                      <a16:colId xmlns:a16="http://schemas.microsoft.com/office/drawing/2014/main" xmlns="" val="1820283943"/>
                    </a:ext>
                  </a:extLst>
                </a:gridCol>
                <a:gridCol w="885644">
                  <a:extLst>
                    <a:ext uri="{9D8B030D-6E8A-4147-A177-3AD203B41FA5}">
                      <a16:colId xmlns:a16="http://schemas.microsoft.com/office/drawing/2014/main" xmlns="" val="1928588009"/>
                    </a:ext>
                  </a:extLst>
                </a:gridCol>
                <a:gridCol w="1041931">
                  <a:extLst>
                    <a:ext uri="{9D8B030D-6E8A-4147-A177-3AD203B41FA5}">
                      <a16:colId xmlns:a16="http://schemas.microsoft.com/office/drawing/2014/main" xmlns="" val="1780473452"/>
                    </a:ext>
                  </a:extLst>
                </a:gridCol>
                <a:gridCol w="1002859">
                  <a:extLst>
                    <a:ext uri="{9D8B030D-6E8A-4147-A177-3AD203B41FA5}">
                      <a16:colId xmlns:a16="http://schemas.microsoft.com/office/drawing/2014/main" xmlns="" val="1803402033"/>
                    </a:ext>
                  </a:extLst>
                </a:gridCol>
                <a:gridCol w="1002859">
                  <a:extLst>
                    <a:ext uri="{9D8B030D-6E8A-4147-A177-3AD203B41FA5}">
                      <a16:colId xmlns:a16="http://schemas.microsoft.com/office/drawing/2014/main" xmlns="" val="2107276314"/>
                    </a:ext>
                  </a:extLst>
                </a:gridCol>
                <a:gridCol w="872619">
                  <a:extLst>
                    <a:ext uri="{9D8B030D-6E8A-4147-A177-3AD203B41FA5}">
                      <a16:colId xmlns:a16="http://schemas.microsoft.com/office/drawing/2014/main" xmlns="" val="3361973584"/>
                    </a:ext>
                  </a:extLst>
                </a:gridCol>
              </a:tblGrid>
              <a:tr h="595649">
                <a:tc>
                  <a:txBody>
                    <a:bodyPr/>
                    <a:lstStyle/>
                    <a:p>
                      <a:pPr algn="ctr">
                        <a:lnSpc>
                          <a:spcPct val="107000"/>
                        </a:lnSpc>
                        <a:spcBef>
                          <a:spcPts val="200"/>
                        </a:spcBef>
                        <a:spcAft>
                          <a:spcPts val="200"/>
                        </a:spcAft>
                      </a:pPr>
                      <a:r>
                        <a:rPr lang="en-GB" sz="1600" b="1" dirty="0">
                          <a:effectLst/>
                          <a:latin typeface="Calibri" panose="020F0502020204030204" pitchFamily="34" charset="0"/>
                          <a:cs typeface="Calibri" panose="020F0502020204030204" pitchFamily="34" charset="0"/>
                        </a:rPr>
                        <a:t>Regional outputs</a:t>
                      </a:r>
                      <a:endParaRPr lang="en-US" sz="1600" b="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lnSpc>
                          <a:spcPct val="107000"/>
                        </a:lnSpc>
                        <a:spcBef>
                          <a:spcPts val="200"/>
                        </a:spcBef>
                        <a:spcAft>
                          <a:spcPts val="200"/>
                        </a:spcAft>
                      </a:pPr>
                      <a:r>
                        <a:rPr lang="en-GB" sz="1600" b="1" dirty="0">
                          <a:effectLst/>
                          <a:latin typeface="Calibri" panose="020F0502020204030204" pitchFamily="34" charset="0"/>
                          <a:cs typeface="Calibri" panose="020F0502020204030204" pitchFamily="34" charset="0"/>
                        </a:rPr>
                        <a:t>Tam </a:t>
                      </a:r>
                      <a:r>
                        <a:rPr lang="en-GB" sz="1600" b="1" dirty="0" err="1">
                          <a:effectLst/>
                          <a:latin typeface="Calibri" panose="020F0502020204030204" pitchFamily="34" charset="0"/>
                          <a:cs typeface="Calibri" panose="020F0502020204030204" pitchFamily="34" charset="0"/>
                        </a:rPr>
                        <a:t>Giang</a:t>
                      </a:r>
                      <a:r>
                        <a:rPr lang="en-GB" sz="1600" b="1" dirty="0">
                          <a:effectLst/>
                          <a:latin typeface="Calibri" panose="020F0502020204030204" pitchFamily="34" charset="0"/>
                          <a:cs typeface="Calibri" panose="020F0502020204030204" pitchFamily="34" charset="0"/>
                        </a:rPr>
                        <a:t> – </a:t>
                      </a:r>
                      <a:r>
                        <a:rPr lang="en-GB" sz="1600" b="1" dirty="0" err="1">
                          <a:effectLst/>
                          <a:latin typeface="Calibri" panose="020F0502020204030204" pitchFamily="34" charset="0"/>
                          <a:cs typeface="Calibri" panose="020F0502020204030204" pitchFamily="34" charset="0"/>
                        </a:rPr>
                        <a:t>Cau</a:t>
                      </a:r>
                      <a:r>
                        <a:rPr lang="en-GB" sz="1600" b="1" dirty="0">
                          <a:effectLst/>
                          <a:latin typeface="Calibri" panose="020F0502020204030204" pitchFamily="34" charset="0"/>
                          <a:cs typeface="Calibri" panose="020F0502020204030204" pitchFamily="34" charset="0"/>
                        </a:rPr>
                        <a:t> Hai</a:t>
                      </a:r>
                      <a:endParaRPr lang="en-US" sz="1600" b="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lnSpc>
                          <a:spcPct val="107000"/>
                        </a:lnSpc>
                        <a:spcBef>
                          <a:spcPts val="200"/>
                        </a:spcBef>
                        <a:spcAft>
                          <a:spcPts val="200"/>
                        </a:spcAft>
                      </a:pPr>
                      <a:r>
                        <a:rPr lang="en-US" sz="1600" b="1" dirty="0">
                          <a:effectLst/>
                          <a:latin typeface="Calibri" panose="020F0502020204030204" pitchFamily="34" charset="0"/>
                          <a:cs typeface="Calibri" panose="020F0502020204030204" pitchFamily="34" charset="0"/>
                        </a:rPr>
                        <a:t>Ba </a:t>
                      </a:r>
                      <a:r>
                        <a:rPr lang="en-US" sz="1600" b="1" dirty="0" err="1">
                          <a:effectLst/>
                          <a:latin typeface="Calibri" panose="020F0502020204030204" pitchFamily="34" charset="0"/>
                          <a:cs typeface="Calibri" panose="020F0502020204030204" pitchFamily="34" charset="0"/>
                        </a:rPr>
                        <a:t>Lat</a:t>
                      </a:r>
                      <a:r>
                        <a:rPr lang="en-US" sz="1600" b="1" dirty="0">
                          <a:effectLst/>
                          <a:latin typeface="Calibri" panose="020F0502020204030204" pitchFamily="34" charset="0"/>
                          <a:cs typeface="Calibri" panose="020F0502020204030204" pitchFamily="34" charset="0"/>
                        </a:rPr>
                        <a:t> Estuary</a:t>
                      </a:r>
                      <a:endParaRPr lang="en-US" sz="1600" b="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lnSpc>
                          <a:spcPct val="107000"/>
                        </a:lnSpc>
                        <a:spcBef>
                          <a:spcPts val="200"/>
                        </a:spcBef>
                        <a:spcAft>
                          <a:spcPts val="200"/>
                        </a:spcAft>
                      </a:pPr>
                      <a:r>
                        <a:rPr lang="en-US" sz="1600" b="1" dirty="0">
                          <a:effectLst/>
                          <a:latin typeface="Calibri" panose="020F0502020204030204" pitchFamily="34" charset="0"/>
                          <a:cs typeface="Calibri" panose="020F0502020204030204" pitchFamily="34" charset="0"/>
                        </a:rPr>
                        <a:t>Dong </a:t>
                      </a:r>
                      <a:r>
                        <a:rPr lang="en-US" sz="1600" b="1" dirty="0" err="1">
                          <a:effectLst/>
                          <a:latin typeface="Calibri" panose="020F0502020204030204" pitchFamily="34" charset="0"/>
                          <a:cs typeface="Calibri" panose="020F0502020204030204" pitchFamily="34" charset="0"/>
                        </a:rPr>
                        <a:t>Nai</a:t>
                      </a:r>
                      <a:r>
                        <a:rPr lang="en-US" sz="1600" b="1" dirty="0">
                          <a:effectLst/>
                          <a:latin typeface="Calibri" panose="020F0502020204030204" pitchFamily="34" charset="0"/>
                          <a:cs typeface="Calibri" panose="020F0502020204030204" pitchFamily="34" charset="0"/>
                        </a:rPr>
                        <a:t> Estuary</a:t>
                      </a:r>
                      <a:endParaRPr lang="en-US" sz="1600" b="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lnSpc>
                          <a:spcPct val="107000"/>
                        </a:lnSpc>
                        <a:spcBef>
                          <a:spcPts val="200"/>
                        </a:spcBef>
                        <a:spcAft>
                          <a:spcPts val="200"/>
                        </a:spcAft>
                      </a:pPr>
                      <a:r>
                        <a:rPr lang="en-GB" sz="1600" b="1" dirty="0">
                          <a:effectLst/>
                          <a:latin typeface="Calibri" panose="020F0502020204030204" pitchFamily="34" charset="0"/>
                          <a:cs typeface="Calibri" panose="020F0502020204030204" pitchFamily="34" charset="0"/>
                        </a:rPr>
                        <a:t>Ca Mau Tidal Flat</a:t>
                      </a:r>
                      <a:endParaRPr lang="en-US" sz="1600" b="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lnSpc>
                          <a:spcPct val="107000"/>
                        </a:lnSpc>
                        <a:spcBef>
                          <a:spcPts val="200"/>
                        </a:spcBef>
                        <a:spcAft>
                          <a:spcPts val="200"/>
                        </a:spcAft>
                      </a:pPr>
                      <a:r>
                        <a:rPr lang="en-GB" sz="1600" b="1" dirty="0" err="1">
                          <a:effectLst/>
                          <a:latin typeface="Calibri" panose="020F0502020204030204" pitchFamily="34" charset="0"/>
                          <a:cs typeface="Calibri" panose="020F0502020204030204" pitchFamily="34" charset="0"/>
                        </a:rPr>
                        <a:t>Phu</a:t>
                      </a:r>
                      <a:r>
                        <a:rPr lang="en-GB" sz="1600" b="1" dirty="0">
                          <a:effectLst/>
                          <a:latin typeface="Calibri" panose="020F0502020204030204" pitchFamily="34" charset="0"/>
                          <a:cs typeface="Calibri" panose="020F0502020204030204" pitchFamily="34" charset="0"/>
                        </a:rPr>
                        <a:t> My (</a:t>
                      </a:r>
                      <a:r>
                        <a:rPr lang="en-GB" sz="1600" b="1" dirty="0" err="1">
                          <a:effectLst/>
                          <a:latin typeface="Calibri" panose="020F0502020204030204" pitchFamily="34" charset="0"/>
                          <a:cs typeface="Calibri" panose="020F0502020204030204" pitchFamily="34" charset="0"/>
                        </a:rPr>
                        <a:t>Kien</a:t>
                      </a:r>
                      <a:r>
                        <a:rPr lang="en-GB" sz="1600" b="1" dirty="0">
                          <a:effectLst/>
                          <a:latin typeface="Calibri" panose="020F0502020204030204" pitchFamily="34" charset="0"/>
                          <a:cs typeface="Calibri" panose="020F0502020204030204" pitchFamily="34" charset="0"/>
                        </a:rPr>
                        <a:t> </a:t>
                      </a:r>
                      <a:r>
                        <a:rPr lang="en-GB" sz="1600" b="1" dirty="0" err="1">
                          <a:effectLst/>
                          <a:latin typeface="Calibri" panose="020F0502020204030204" pitchFamily="34" charset="0"/>
                          <a:cs typeface="Calibri" panose="020F0502020204030204" pitchFamily="34" charset="0"/>
                        </a:rPr>
                        <a:t>Giang</a:t>
                      </a:r>
                      <a:r>
                        <a:rPr lang="en-GB" sz="1600" b="1" dirty="0">
                          <a:effectLst/>
                          <a:latin typeface="Calibri" panose="020F0502020204030204" pitchFamily="34" charset="0"/>
                          <a:cs typeface="Calibri" panose="020F0502020204030204" pitchFamily="34" charset="0"/>
                        </a:rPr>
                        <a:t>)</a:t>
                      </a:r>
                      <a:endParaRPr lang="en-US" sz="1600" b="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3185724013"/>
                  </a:ext>
                </a:extLst>
              </a:tr>
              <a:tr h="1191298">
                <a:tc>
                  <a:txBody>
                    <a:bodyPr/>
                    <a:lstStyle/>
                    <a:p>
                      <a:pPr algn="just">
                        <a:lnSpc>
                          <a:spcPct val="107000"/>
                        </a:lnSpc>
                        <a:spcAft>
                          <a:spcPts val="800"/>
                        </a:spcAft>
                      </a:pPr>
                      <a:r>
                        <a:rPr lang="en-US" sz="1600" dirty="0" smtClean="0">
                          <a:effectLst/>
                          <a:latin typeface="Calibri" panose="020F0502020204030204" pitchFamily="34" charset="0"/>
                          <a:cs typeface="Calibri" panose="020F0502020204030204" pitchFamily="34" charset="0"/>
                        </a:rPr>
                        <a:t>Integrated </a:t>
                      </a:r>
                      <a:r>
                        <a:rPr lang="en-US" sz="1600" dirty="0">
                          <a:effectLst/>
                          <a:latin typeface="Calibri" panose="020F0502020204030204" pitchFamily="34" charset="0"/>
                          <a:cs typeface="Calibri" panose="020F0502020204030204" pitchFamily="34" charset="0"/>
                        </a:rPr>
                        <a:t>management plans developed and under implementation for at least 2 lagoons (21,818 ha), 10 estuaries (639,418 ha), 5 tidal flats (96,903 ha), 1 peat swamp (45,700 ha) and 1 non-peat swamp (9,808 ha)</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Bef>
                          <a:spcPts val="200"/>
                        </a:spcBef>
                        <a:spcAft>
                          <a:spcPts val="200"/>
                        </a:spcAft>
                      </a:pPr>
                      <a:r>
                        <a:rPr lang="en-GB" sz="1600" dirty="0">
                          <a:effectLst/>
                          <a:latin typeface="Calibri" panose="020F0502020204030204" pitchFamily="34" charset="0"/>
                          <a:cs typeface="Calibri" panose="020F0502020204030204" pitchFamily="34" charset="0"/>
                        </a:rPr>
                        <a:t>TBD</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Bef>
                          <a:spcPts val="200"/>
                        </a:spcBef>
                        <a:spcAft>
                          <a:spcPts val="200"/>
                        </a:spcAft>
                      </a:pPr>
                      <a:r>
                        <a:rPr lang="en-GB" sz="1600" dirty="0">
                          <a:effectLst/>
                          <a:latin typeface="Calibri" panose="020F0502020204030204"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Bef>
                          <a:spcPts val="200"/>
                        </a:spcBef>
                        <a:spcAft>
                          <a:spcPts val="200"/>
                        </a:spcAft>
                      </a:pPr>
                      <a:r>
                        <a:rPr lang="en-GB" sz="1600" dirty="0">
                          <a:effectLst/>
                          <a:latin typeface="Calibri" panose="020F0502020204030204" pitchFamily="34" charset="0"/>
                          <a:cs typeface="Calibri" panose="020F0502020204030204" pitchFamily="34" charset="0"/>
                        </a:rPr>
                        <a:t>TBD</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Bef>
                          <a:spcPts val="200"/>
                        </a:spcBef>
                        <a:spcAft>
                          <a:spcPts val="200"/>
                        </a:spcAft>
                      </a:pPr>
                      <a:r>
                        <a:rPr lang="en-GB" sz="1600" dirty="0">
                          <a:effectLst/>
                          <a:latin typeface="Calibri" panose="020F0502020204030204" pitchFamily="34" charset="0"/>
                          <a:cs typeface="Calibri" panose="020F0502020204030204" pitchFamily="34" charset="0"/>
                        </a:rPr>
                        <a:t>TBD</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Bef>
                          <a:spcPts val="200"/>
                        </a:spcBef>
                        <a:spcAft>
                          <a:spcPts val="200"/>
                        </a:spcAft>
                      </a:pPr>
                      <a:r>
                        <a:rPr lang="en-GB" sz="1600">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477727705"/>
                  </a:ext>
                </a:extLst>
              </a:tr>
              <a:tr h="701720">
                <a:tc>
                  <a:txBody>
                    <a:bodyPr/>
                    <a:lstStyle/>
                    <a:p>
                      <a:pPr algn="just">
                        <a:lnSpc>
                          <a:spcPct val="107000"/>
                        </a:lnSpc>
                        <a:spcBef>
                          <a:spcPts val="200"/>
                        </a:spcBef>
                        <a:spcAft>
                          <a:spcPts val="200"/>
                        </a:spcAft>
                      </a:pPr>
                      <a:r>
                        <a:rPr lang="en-US" sz="1600" dirty="0" smtClean="0">
                          <a:effectLst/>
                          <a:latin typeface="Calibri" panose="020F0502020204030204" pitchFamily="34" charset="0"/>
                          <a:cs typeface="Calibri" panose="020F0502020204030204" pitchFamily="34" charset="0"/>
                        </a:rPr>
                        <a:t>Declaration </a:t>
                      </a:r>
                      <a:r>
                        <a:rPr lang="en-US" sz="1600" dirty="0">
                          <a:effectLst/>
                          <a:latin typeface="Calibri" panose="020F0502020204030204" pitchFamily="34" charset="0"/>
                          <a:cs typeface="Calibri" panose="020F0502020204030204" pitchFamily="34" charset="0"/>
                        </a:rPr>
                        <a:t>of wetland areas with protection status (i.e. non-hunting area, nature reserves, protected areas, </a:t>
                      </a:r>
                      <a:r>
                        <a:rPr lang="en-US" sz="1600" dirty="0" err="1">
                          <a:effectLst/>
                          <a:latin typeface="Calibri" panose="020F0502020204030204" pitchFamily="34" charset="0"/>
                          <a:cs typeface="Calibri" panose="020F0502020204030204" pitchFamily="34" charset="0"/>
                        </a:rPr>
                        <a:t>Ramsar</a:t>
                      </a:r>
                      <a:r>
                        <a:rPr lang="en-US" sz="1600" dirty="0">
                          <a:effectLst/>
                          <a:latin typeface="Calibri" panose="020F0502020204030204" pitchFamily="34" charset="0"/>
                          <a:cs typeface="Calibri" panose="020F0502020204030204" pitchFamily="34" charset="0"/>
                        </a:rPr>
                        <a:t> Sites)</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just">
                        <a:lnSpc>
                          <a:spcPct val="107000"/>
                        </a:lnSpc>
                        <a:spcBef>
                          <a:spcPts val="200"/>
                        </a:spcBef>
                        <a:spcAft>
                          <a:spcPts val="200"/>
                        </a:spcAft>
                      </a:pPr>
                      <a:r>
                        <a:rPr lang="en-GB" sz="1600" dirty="0">
                          <a:effectLst/>
                          <a:latin typeface="Calibri" panose="020F0502020204030204"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Bef>
                          <a:spcPts val="200"/>
                        </a:spcBef>
                        <a:spcAft>
                          <a:spcPts val="200"/>
                        </a:spcAft>
                      </a:pPr>
                      <a:r>
                        <a:rPr lang="en-GB" sz="1600" dirty="0">
                          <a:effectLst/>
                          <a:latin typeface="Calibri" panose="020F0502020204030204" pitchFamily="34" charset="0"/>
                          <a:cs typeface="Calibri" panose="020F0502020204030204" pitchFamily="34" charset="0"/>
                        </a:rPr>
                        <a:t>TBD</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Bef>
                          <a:spcPts val="200"/>
                        </a:spcBef>
                        <a:spcAft>
                          <a:spcPts val="200"/>
                        </a:spcAft>
                      </a:pPr>
                      <a:r>
                        <a:rPr lang="en-GB" sz="1600" dirty="0">
                          <a:effectLst/>
                          <a:latin typeface="Calibri" panose="020F0502020204030204" pitchFamily="34" charset="0"/>
                          <a:cs typeface="Calibri" panose="020F0502020204030204" pitchFamily="34" charset="0"/>
                        </a:rPr>
                        <a:t>TBD</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Bef>
                          <a:spcPts val="200"/>
                        </a:spcBef>
                        <a:spcAft>
                          <a:spcPts val="200"/>
                        </a:spcAft>
                      </a:pPr>
                      <a:r>
                        <a:rPr lang="en-GB" sz="1600" dirty="0">
                          <a:effectLst/>
                          <a:latin typeface="Calibri" panose="020F0502020204030204" pitchFamily="34" charset="0"/>
                          <a:cs typeface="Calibri" panose="020F0502020204030204" pitchFamily="34" charset="0"/>
                        </a:rPr>
                        <a:t>     TBB</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Bef>
                          <a:spcPts val="200"/>
                        </a:spcBef>
                        <a:spcAft>
                          <a:spcPts val="200"/>
                        </a:spcAft>
                      </a:pPr>
                      <a:r>
                        <a:rPr lang="en-GB" sz="1600" dirty="0">
                          <a:effectLst/>
                          <a:latin typeface="Calibri" panose="020F0502020204030204" pitchFamily="34" charset="0"/>
                          <a:cs typeface="Calibri" panose="020F0502020204030204" pitchFamily="34" charset="0"/>
                        </a:rPr>
                        <a:t>TBD</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2377058648"/>
                  </a:ext>
                </a:extLst>
              </a:tr>
              <a:tr h="438316">
                <a:tc>
                  <a:txBody>
                    <a:bodyPr/>
                    <a:lstStyle/>
                    <a:p>
                      <a:pPr algn="just">
                        <a:lnSpc>
                          <a:spcPct val="107000"/>
                        </a:lnSpc>
                        <a:spcBef>
                          <a:spcPts val="200"/>
                        </a:spcBef>
                        <a:spcAft>
                          <a:spcPts val="200"/>
                        </a:spcAft>
                      </a:pPr>
                      <a:r>
                        <a:rPr lang="en-US" sz="1600" dirty="0" smtClean="0">
                          <a:effectLst/>
                          <a:latin typeface="Calibri" panose="020F0502020204030204" pitchFamily="34" charset="0"/>
                          <a:cs typeface="Calibri" panose="020F0502020204030204" pitchFamily="34" charset="0"/>
                        </a:rPr>
                        <a:t>Adoption </a:t>
                      </a:r>
                      <a:r>
                        <a:rPr lang="en-US" sz="1600" dirty="0">
                          <a:effectLst/>
                          <a:latin typeface="Calibri" panose="020F0502020204030204" pitchFamily="34" charset="0"/>
                          <a:cs typeface="Calibri" panose="020F0502020204030204" pitchFamily="34" charset="0"/>
                        </a:rPr>
                        <a:t>of a regional monitoring scheme and its national implementation </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just">
                        <a:lnSpc>
                          <a:spcPct val="107000"/>
                        </a:lnSpc>
                        <a:spcBef>
                          <a:spcPts val="200"/>
                        </a:spcBef>
                        <a:spcAft>
                          <a:spcPts val="200"/>
                        </a:spcAft>
                      </a:pPr>
                      <a:r>
                        <a:rPr lang="en-GB" sz="1600" dirty="0">
                          <a:effectLst/>
                          <a:latin typeface="Calibri" panose="020F0502020204030204"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just">
                        <a:lnSpc>
                          <a:spcPct val="107000"/>
                        </a:lnSpc>
                        <a:spcBef>
                          <a:spcPts val="200"/>
                        </a:spcBef>
                        <a:spcAft>
                          <a:spcPts val="200"/>
                        </a:spcAft>
                      </a:pPr>
                      <a:r>
                        <a:rPr lang="en-GB" sz="1600">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just">
                        <a:lnSpc>
                          <a:spcPct val="107000"/>
                        </a:lnSpc>
                        <a:spcBef>
                          <a:spcPts val="200"/>
                        </a:spcBef>
                        <a:spcAft>
                          <a:spcPts val="200"/>
                        </a:spcAft>
                      </a:pPr>
                      <a:r>
                        <a:rPr lang="en-GB" sz="1600">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just">
                        <a:lnSpc>
                          <a:spcPct val="107000"/>
                        </a:lnSpc>
                        <a:spcBef>
                          <a:spcPts val="200"/>
                        </a:spcBef>
                        <a:spcAft>
                          <a:spcPts val="200"/>
                        </a:spcAft>
                      </a:pPr>
                      <a:r>
                        <a:rPr lang="en-GB" sz="1600" dirty="0">
                          <a:effectLst/>
                          <a:latin typeface="Calibri" panose="020F0502020204030204"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just">
                        <a:lnSpc>
                          <a:spcPct val="107000"/>
                        </a:lnSpc>
                        <a:spcBef>
                          <a:spcPts val="200"/>
                        </a:spcBef>
                        <a:spcAft>
                          <a:spcPts val="200"/>
                        </a:spcAft>
                      </a:pPr>
                      <a:r>
                        <a:rPr lang="en-GB" sz="1600" dirty="0">
                          <a:effectLst/>
                          <a:latin typeface="Calibri" panose="020F0502020204030204"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656191938"/>
                  </a:ext>
                </a:extLst>
              </a:tr>
            </a:tbl>
          </a:graphicData>
        </a:graphic>
      </p:graphicFrame>
      <p:sp>
        <p:nvSpPr>
          <p:cNvPr id="4" name="Rectangle 3"/>
          <p:cNvSpPr/>
          <p:nvPr/>
        </p:nvSpPr>
        <p:spPr>
          <a:xfrm>
            <a:off x="3412836" y="2402099"/>
            <a:ext cx="7155593" cy="584775"/>
          </a:xfrm>
          <a:prstGeom prst="rect">
            <a:avLst/>
          </a:prstGeom>
        </p:spPr>
        <p:txBody>
          <a:bodyPr wrap="square">
            <a:spAutoFit/>
          </a:bodyPr>
          <a:lstStyle/>
          <a:p>
            <a:pPr algn="ctr"/>
            <a:r>
              <a:rPr lang="en-GB" sz="1600" b="1" dirty="0">
                <a:latin typeface="Calibri" panose="020F0502020204030204" pitchFamily="34" charset="0"/>
                <a:ea typeface="Yu Gothic Light" panose="020B0300000000000000" pitchFamily="34" charset="-128"/>
                <a:cs typeface="Calibri" panose="020F0502020204030204" pitchFamily="34" charset="0"/>
              </a:rPr>
              <a:t>Summary of achievements on wetland management (ha) in implementing the SAP target at priority sites during 2008-2021 in Vietnam</a:t>
            </a:r>
            <a:endParaRPr lang="en-GB" sz="1600" b="1" dirty="0">
              <a:latin typeface="Calibri" panose="020F0502020204030204" pitchFamily="34" charset="0"/>
              <a:cs typeface="Calibri" panose="020F0502020204030204" pitchFamily="34" charset="0"/>
            </a:endParaRPr>
          </a:p>
        </p:txBody>
      </p:sp>
      <p:sp>
        <p:nvSpPr>
          <p:cNvPr id="8" name="Rectangle 7"/>
          <p:cNvSpPr/>
          <p:nvPr/>
        </p:nvSpPr>
        <p:spPr>
          <a:xfrm>
            <a:off x="2208762" y="776000"/>
            <a:ext cx="9563743" cy="1661993"/>
          </a:xfrm>
          <a:prstGeom prst="rect">
            <a:avLst/>
          </a:prstGeom>
        </p:spPr>
        <p:txBody>
          <a:bodyPr wrap="square">
            <a:spAutoFit/>
          </a:bodyPr>
          <a:lstStyle/>
          <a:p>
            <a:pPr algn="just"/>
            <a:r>
              <a:rPr lang="en-US" sz="1700" dirty="0">
                <a:latin typeface="Calibri" panose="020F0502020204030204" pitchFamily="34" charset="0"/>
                <a:ea typeface="Calibri" panose="020F0502020204030204" pitchFamily="34" charset="0"/>
                <a:cs typeface="Calibri" panose="020F0502020204030204" pitchFamily="34" charset="0"/>
              </a:rPr>
              <a:t>The Strategic Action </a:t>
            </a:r>
            <a:r>
              <a:rPr lang="en-US" sz="1700" dirty="0" err="1">
                <a:latin typeface="Calibri" panose="020F0502020204030204" pitchFamily="34" charset="0"/>
                <a:ea typeface="Calibri" panose="020F0502020204030204" pitchFamily="34" charset="0"/>
                <a:cs typeface="Calibri" panose="020F0502020204030204" pitchFamily="34" charset="0"/>
              </a:rPr>
              <a:t>Programme</a:t>
            </a:r>
            <a:r>
              <a:rPr lang="en-US" sz="1700" dirty="0">
                <a:latin typeface="Calibri" panose="020F0502020204030204" pitchFamily="34" charset="0"/>
                <a:ea typeface="Calibri" panose="020F0502020204030204" pitchFamily="34" charset="0"/>
                <a:cs typeface="Calibri" panose="020F0502020204030204" pitchFamily="34" charset="0"/>
              </a:rPr>
              <a:t> implementation in Vietnam would result in the adoption and implementation of management plans for: 2 coastal lagoons </a:t>
            </a:r>
            <a:r>
              <a:rPr lang="en-US" sz="1700" dirty="0" smtClean="0">
                <a:latin typeface="Calibri" panose="020F0502020204030204" pitchFamily="34" charset="0"/>
                <a:ea typeface="Calibri" panose="020F0502020204030204" pitchFamily="34" charset="0"/>
                <a:cs typeface="Calibri" panose="020F0502020204030204" pitchFamily="34" charset="0"/>
              </a:rPr>
              <a:t>– Tam </a:t>
            </a:r>
            <a:r>
              <a:rPr lang="en-US" sz="1700" dirty="0" err="1" smtClean="0">
                <a:latin typeface="Calibri" panose="020F0502020204030204" pitchFamily="34" charset="0"/>
                <a:ea typeface="Calibri" panose="020F0502020204030204" pitchFamily="34" charset="0"/>
                <a:cs typeface="Calibri" panose="020F0502020204030204" pitchFamily="34" charset="0"/>
              </a:rPr>
              <a:t>giang-Cauhai</a:t>
            </a:r>
            <a:r>
              <a:rPr lang="en-US" sz="1700" dirty="0" smtClean="0">
                <a:latin typeface="Calibri" panose="020F0502020204030204" pitchFamily="34" charset="0"/>
                <a:ea typeface="Calibri" panose="020F0502020204030204" pitchFamily="34" charset="0"/>
                <a:cs typeface="Calibri" panose="020F0502020204030204" pitchFamily="34" charset="0"/>
              </a:rPr>
              <a:t> </a:t>
            </a:r>
            <a:r>
              <a:rPr lang="en-US" sz="1700" dirty="0">
                <a:latin typeface="Calibri" panose="020F0502020204030204" pitchFamily="34" charset="0"/>
                <a:ea typeface="Calibri" panose="020F0502020204030204" pitchFamily="34" charset="0"/>
                <a:cs typeface="Calibri" panose="020F0502020204030204" pitchFamily="34" charset="0"/>
              </a:rPr>
              <a:t>(21,600 ha) and </a:t>
            </a:r>
            <a:r>
              <a:rPr lang="en-US" sz="1700" dirty="0" err="1">
                <a:latin typeface="Calibri" panose="020F0502020204030204" pitchFamily="34" charset="0"/>
                <a:ea typeface="Calibri" panose="020F0502020204030204" pitchFamily="34" charset="0"/>
                <a:cs typeface="Calibri" panose="020F0502020204030204" pitchFamily="34" charset="0"/>
              </a:rPr>
              <a:t>Thi</a:t>
            </a:r>
            <a:r>
              <a:rPr lang="en-US" sz="1700" dirty="0">
                <a:latin typeface="Calibri" panose="020F0502020204030204" pitchFamily="34" charset="0"/>
                <a:ea typeface="Calibri" panose="020F0502020204030204" pitchFamily="34" charset="0"/>
                <a:cs typeface="Calibri" panose="020F0502020204030204" pitchFamily="34" charset="0"/>
              </a:rPr>
              <a:t> </a:t>
            </a:r>
            <a:r>
              <a:rPr lang="en-US" sz="1700" dirty="0" err="1">
                <a:latin typeface="Calibri" panose="020F0502020204030204" pitchFamily="34" charset="0"/>
                <a:ea typeface="Calibri" panose="020F0502020204030204" pitchFamily="34" charset="0"/>
                <a:cs typeface="Calibri" panose="020F0502020204030204" pitchFamily="34" charset="0"/>
              </a:rPr>
              <a:t>Nai</a:t>
            </a:r>
            <a:r>
              <a:rPr lang="en-US" sz="1700" dirty="0">
                <a:latin typeface="Calibri" panose="020F0502020204030204" pitchFamily="34" charset="0"/>
                <a:ea typeface="Calibri" panose="020F0502020204030204" pitchFamily="34" charset="0"/>
                <a:cs typeface="Calibri" panose="020F0502020204030204" pitchFamily="34" charset="0"/>
              </a:rPr>
              <a:t> (5,000 ha); 3 estuaries – </a:t>
            </a:r>
            <a:r>
              <a:rPr lang="en-US" sz="1700" dirty="0" err="1">
                <a:latin typeface="Calibri" panose="020F0502020204030204" pitchFamily="34" charset="0"/>
                <a:ea typeface="Calibri" panose="020F0502020204030204" pitchFamily="34" charset="0"/>
                <a:cs typeface="Calibri" panose="020F0502020204030204" pitchFamily="34" charset="0"/>
              </a:rPr>
              <a:t>Balat</a:t>
            </a:r>
            <a:r>
              <a:rPr lang="en-US" sz="1700" dirty="0">
                <a:latin typeface="Calibri" panose="020F0502020204030204" pitchFamily="34" charset="0"/>
                <a:ea typeface="Calibri" panose="020F0502020204030204" pitchFamily="34" charset="0"/>
                <a:cs typeface="Calibri" panose="020F0502020204030204" pitchFamily="34" charset="0"/>
              </a:rPr>
              <a:t> (26,397 ha), Tien River Estuary (100,691) and Dong </a:t>
            </a:r>
            <a:r>
              <a:rPr lang="en-US" sz="1700" dirty="0" err="1">
                <a:latin typeface="Calibri" panose="020F0502020204030204" pitchFamily="34" charset="0"/>
                <a:ea typeface="Calibri" panose="020F0502020204030204" pitchFamily="34" charset="0"/>
                <a:cs typeface="Calibri" panose="020F0502020204030204" pitchFamily="34" charset="0"/>
              </a:rPr>
              <a:t>Nai</a:t>
            </a:r>
            <a:r>
              <a:rPr lang="en-US" sz="1700" dirty="0">
                <a:latin typeface="Calibri" panose="020F0502020204030204" pitchFamily="34" charset="0"/>
                <a:ea typeface="Calibri" panose="020F0502020204030204" pitchFamily="34" charset="0"/>
                <a:cs typeface="Calibri" panose="020F0502020204030204" pitchFamily="34" charset="0"/>
              </a:rPr>
              <a:t> River Estuary (49,711 ha); and 1 tidal mudflat at Ca Mau Southwest Tidal Flat (60,711 ha). This includes </a:t>
            </a:r>
            <a:r>
              <a:rPr lang="en-GB" sz="1700" dirty="0">
                <a:latin typeface="Calibri" panose="020F0502020204030204" pitchFamily="34" charset="0"/>
                <a:ea typeface="Calibri" panose="020F0502020204030204" pitchFamily="34" charset="0"/>
                <a:cs typeface="Calibri" panose="020F0502020204030204" pitchFamily="34" charset="0"/>
              </a:rPr>
              <a:t>the declaration of wetland areas with protection status and needed management reforms, and adoption of a regional estuary monitoring scheme for national implementation</a:t>
            </a:r>
            <a:endParaRPr lang="en-GB" sz="1700" dirty="0">
              <a:latin typeface="Calibri" panose="020F0502020204030204" pitchFamily="34" charset="0"/>
              <a:cs typeface="Calibri" panose="020F0502020204030204" pitchFamily="34" charset="0"/>
            </a:endParaRPr>
          </a:p>
        </p:txBody>
      </p:sp>
      <p:sp>
        <p:nvSpPr>
          <p:cNvPr id="9" name="Rectangle 8"/>
          <p:cNvSpPr/>
          <p:nvPr/>
        </p:nvSpPr>
        <p:spPr>
          <a:xfrm>
            <a:off x="2978492" y="6470104"/>
            <a:ext cx="1885453" cy="307777"/>
          </a:xfrm>
          <a:prstGeom prst="rect">
            <a:avLst/>
          </a:prstGeom>
        </p:spPr>
        <p:txBody>
          <a:bodyPr wrap="none">
            <a:spAutoFit/>
          </a:bodyPr>
          <a:lstStyle/>
          <a:p>
            <a:r>
              <a:rPr lang="en-US" i="1" dirty="0"/>
              <a:t>TBD: to be </a:t>
            </a:r>
            <a:r>
              <a:rPr lang="en-US" i="1" dirty="0" err="1"/>
              <a:t>determind</a:t>
            </a:r>
            <a:endParaRPr lang="en-US" i="1" dirty="0"/>
          </a:p>
        </p:txBody>
      </p:sp>
    </p:spTree>
    <p:extLst>
      <p:ext uri="{BB962C8B-B14F-4D97-AF65-F5344CB8AC3E}">
        <p14:creationId xmlns:p14="http://schemas.microsoft.com/office/powerpoint/2010/main" val="2913967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4;p2">
            <a:extLst>
              <a:ext uri="{FF2B5EF4-FFF2-40B4-BE49-F238E27FC236}">
                <a16:creationId xmlns:a16="http://schemas.microsoft.com/office/drawing/2014/main" xmlns="" id="{0AFDA0A7-05FF-FB22-78D7-603B1926019B}"/>
              </a:ext>
            </a:extLst>
          </p:cNvPr>
          <p:cNvSpPr txBox="1">
            <a:spLocks/>
          </p:cNvSpPr>
          <p:nvPr/>
        </p:nvSpPr>
        <p:spPr>
          <a:xfrm>
            <a:off x="2495006" y="378824"/>
            <a:ext cx="9065622" cy="61395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indent="0">
              <a:buNone/>
            </a:pPr>
            <a:r>
              <a:rPr lang="en-US" sz="2400" b="1" dirty="0">
                <a:solidFill>
                  <a:srgbClr val="0070C0"/>
                </a:solidFill>
              </a:rPr>
              <a:t>Funding and source, implementing agencies and partners.</a:t>
            </a:r>
            <a:r>
              <a:rPr lang="en-US" sz="2800" dirty="0">
                <a:solidFill>
                  <a:srgbClr val="0070C0"/>
                </a:solidFill>
              </a:rPr>
              <a:t/>
            </a:r>
            <a:br>
              <a:rPr lang="en-US" sz="2800" dirty="0">
                <a:solidFill>
                  <a:srgbClr val="0070C0"/>
                </a:solidFill>
              </a:rPr>
            </a:br>
            <a:endParaRPr lang="en-US" sz="2800" i="1" dirty="0"/>
          </a:p>
        </p:txBody>
      </p:sp>
      <p:pic>
        <p:nvPicPr>
          <p:cNvPr id="5" name="Google Shape;95;p2">
            <a:extLst>
              <a:ext uri="{FF2B5EF4-FFF2-40B4-BE49-F238E27FC236}">
                <a16:creationId xmlns:a16="http://schemas.microsoft.com/office/drawing/2014/main" xmlns="" id="{13B2E195-53F1-81FB-9ADE-690CDB2F0210}"/>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
        <p:nvSpPr>
          <p:cNvPr id="7" name="Google Shape;103;p3">
            <a:extLst>
              <a:ext uri="{FF2B5EF4-FFF2-40B4-BE49-F238E27FC236}">
                <a16:creationId xmlns:a16="http://schemas.microsoft.com/office/drawing/2014/main" xmlns="" id="{8045741D-CFD6-0DCD-2E7B-1146C067979A}"/>
              </a:ext>
            </a:extLst>
          </p:cNvPr>
          <p:cNvSpPr txBox="1">
            <a:spLocks/>
          </p:cNvSpPr>
          <p:nvPr/>
        </p:nvSpPr>
        <p:spPr>
          <a:xfrm>
            <a:off x="1966314" y="1319734"/>
            <a:ext cx="9910604" cy="227266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spcBef>
                <a:spcPts val="0"/>
              </a:spcBef>
              <a:buSzPts val="2100"/>
              <a:buFont typeface="Arial"/>
              <a:buChar char="❖"/>
            </a:pPr>
            <a:endParaRPr lang="en-US" sz="2400" dirty="0">
              <a:latin typeface="Arial"/>
              <a:ea typeface="Arial"/>
              <a:cs typeface="Arial"/>
              <a:sym typeface="Arial"/>
            </a:endParaRPr>
          </a:p>
          <a:p>
            <a:pPr indent="-361950">
              <a:spcBef>
                <a:spcPts val="0"/>
              </a:spcBef>
              <a:buSzPts val="2100"/>
              <a:buFont typeface="Arial"/>
              <a:buChar char="❖"/>
            </a:pPr>
            <a:endParaRPr lang="en-US" sz="2400" dirty="0">
              <a:latin typeface="Arial"/>
              <a:ea typeface="Arial"/>
              <a:cs typeface="Arial"/>
              <a:sym typeface="Arial"/>
            </a:endParaRPr>
          </a:p>
        </p:txBody>
      </p:sp>
      <p:sp>
        <p:nvSpPr>
          <p:cNvPr id="6" name="Text Placeholder 5"/>
          <p:cNvSpPr>
            <a:spLocks noGrp="1"/>
          </p:cNvSpPr>
          <p:nvPr>
            <p:ph type="body" idx="1"/>
          </p:nvPr>
        </p:nvSpPr>
        <p:spPr>
          <a:xfrm>
            <a:off x="2495006" y="1110344"/>
            <a:ext cx="9065622" cy="5580736"/>
          </a:xfrm>
        </p:spPr>
        <p:txBody>
          <a:bodyPr>
            <a:normAutofit/>
          </a:bodyPr>
          <a:lstStyle/>
          <a:p>
            <a:pPr algn="just">
              <a:buFont typeface="Wingdings" panose="05000000000000000000" pitchFamily="2" charset="2"/>
              <a:buChar char="Ø"/>
            </a:pPr>
            <a:r>
              <a:rPr lang="en-US" sz="2400" dirty="0"/>
              <a:t>Funding for the </a:t>
            </a:r>
            <a:r>
              <a:rPr lang="en-US" sz="2400" dirty="0" smtClean="0"/>
              <a:t>regional outputs is lack, mainly from the state budget, some tasks called </a:t>
            </a:r>
            <a:r>
              <a:rPr lang="en-US" sz="2400" dirty="0"/>
              <a:t>for investment projects from NGOs, used the budget in the government's afforestation programs</a:t>
            </a:r>
            <a:r>
              <a:rPr lang="en-US" sz="2400" dirty="0" smtClean="0"/>
              <a:t>.</a:t>
            </a:r>
          </a:p>
          <a:p>
            <a:pPr algn="just">
              <a:buFont typeface="Wingdings" panose="05000000000000000000" pitchFamily="2" charset="2"/>
              <a:buChar char="Ø"/>
            </a:pPr>
            <a:r>
              <a:rPr lang="en-US" sz="2400" dirty="0" smtClean="0"/>
              <a:t>Vietnam government </a:t>
            </a:r>
            <a:r>
              <a:rPr lang="en-US" sz="2400" dirty="0"/>
              <a:t>has made adjustments in </a:t>
            </a:r>
            <a:r>
              <a:rPr lang="en-US" sz="2400" dirty="0" smtClean="0"/>
              <a:t>policies such as approval of planning of the system of marine protected areas, establishment </a:t>
            </a:r>
            <a:r>
              <a:rPr lang="en-US" sz="2400" dirty="0"/>
              <a:t>National Park, offer of </a:t>
            </a:r>
            <a:r>
              <a:rPr lang="en-US" sz="2400" dirty="0" smtClean="0"/>
              <a:t>recognition World Biosphere Reserves, </a:t>
            </a:r>
            <a:r>
              <a:rPr lang="en-US" sz="2400" dirty="0" err="1" smtClean="0"/>
              <a:t>Ramsar</a:t>
            </a:r>
            <a:r>
              <a:rPr lang="en-US" sz="2400" dirty="0" smtClean="0"/>
              <a:t> Site, … </a:t>
            </a:r>
          </a:p>
          <a:p>
            <a:pPr algn="just">
              <a:buFont typeface="Wingdings" panose="05000000000000000000" pitchFamily="2" charset="2"/>
              <a:buChar char="Ø"/>
            </a:pPr>
            <a:r>
              <a:rPr lang="en-US" sz="2400" dirty="0" smtClean="0"/>
              <a:t>Agencies and partners</a:t>
            </a:r>
            <a:r>
              <a:rPr lang="en-US" sz="2400" dirty="0"/>
              <a:t>: central and local government, some universities and research </a:t>
            </a:r>
            <a:r>
              <a:rPr lang="en-US" sz="2400" dirty="0" smtClean="0"/>
              <a:t>institutes, NGOs, …</a:t>
            </a:r>
          </a:p>
        </p:txBody>
      </p:sp>
    </p:spTree>
    <p:extLst>
      <p:ext uri="{BB962C8B-B14F-4D97-AF65-F5344CB8AC3E}">
        <p14:creationId xmlns:p14="http://schemas.microsoft.com/office/powerpoint/2010/main" val="3899893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208762" y="162422"/>
            <a:ext cx="9211299" cy="5830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dirty="0">
                <a:solidFill>
                  <a:srgbClr val="0070C0"/>
                </a:solidFill>
              </a:rPr>
              <a:t>Issues and Challenges</a:t>
            </a:r>
            <a:endParaRPr sz="3400" dirty="0">
              <a:solidFill>
                <a:srgbClr val="0070C0"/>
              </a:solidFill>
            </a:endParaRP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6" name="Google Shape;103;p3"/>
          <p:cNvSpPr txBox="1">
            <a:spLocks/>
          </p:cNvSpPr>
          <p:nvPr/>
        </p:nvSpPr>
        <p:spPr>
          <a:xfrm>
            <a:off x="2455817" y="654424"/>
            <a:ext cx="9209314" cy="202663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438150" algn="just">
              <a:spcBef>
                <a:spcPts val="0"/>
              </a:spcBef>
              <a:buSzPts val="2100"/>
              <a:buFont typeface="Wingdings" panose="05000000000000000000" pitchFamily="2" charset="2"/>
              <a:buChar char="v"/>
            </a:pPr>
            <a:r>
              <a:rPr lang="en-US" sz="1800" dirty="0" smtClean="0">
                <a:latin typeface="Calibri" panose="020F0502020204030204" pitchFamily="34" charset="0"/>
                <a:ea typeface="Arial"/>
                <a:cs typeface="Calibri" panose="020F0502020204030204" pitchFamily="34" charset="0"/>
                <a:sym typeface="Arial"/>
              </a:rPr>
              <a:t>In </a:t>
            </a:r>
            <a:r>
              <a:rPr lang="en-US" sz="1800" dirty="0">
                <a:latin typeface="Calibri" panose="020F0502020204030204" pitchFamily="34" charset="0"/>
                <a:ea typeface="Arial"/>
                <a:cs typeface="Calibri" panose="020F0502020204030204" pitchFamily="34" charset="0"/>
                <a:sym typeface="Arial"/>
              </a:rPr>
              <a:t>the period of 2008-2021, the implementation of the project's objectives is mainly in the form of integration with existing programs of central and local </a:t>
            </a:r>
            <a:r>
              <a:rPr lang="en-US" sz="1800" dirty="0" smtClean="0">
                <a:latin typeface="Calibri" panose="020F0502020204030204" pitchFamily="34" charset="0"/>
                <a:ea typeface="Arial"/>
                <a:cs typeface="Calibri" panose="020F0502020204030204" pitchFamily="34" charset="0"/>
                <a:sym typeface="Arial"/>
              </a:rPr>
              <a:t>government. </a:t>
            </a:r>
            <a:r>
              <a:rPr lang="en-US" sz="1800" dirty="0">
                <a:latin typeface="Calibri" panose="020F0502020204030204" pitchFamily="34" charset="0"/>
                <a:ea typeface="Arial"/>
                <a:cs typeface="Calibri" panose="020F0502020204030204" pitchFamily="34" charset="0"/>
                <a:sym typeface="Arial"/>
              </a:rPr>
              <a:t>Therefore, the results achieved are not synchronous and incomplete at all activities. There are activities that achieve good results, exceed SAP's goals, but there are activities that cannot be implemented or the results are not as expected</a:t>
            </a:r>
            <a:r>
              <a:rPr lang="en-US" sz="1800" dirty="0" smtClean="0">
                <a:latin typeface="Calibri" panose="020F0502020204030204" pitchFamily="34" charset="0"/>
                <a:ea typeface="Arial"/>
                <a:cs typeface="Calibri" panose="020F0502020204030204" pitchFamily="34" charset="0"/>
                <a:sym typeface="Arial"/>
              </a:rPr>
              <a:t>.</a:t>
            </a:r>
          </a:p>
          <a:p>
            <a:pPr marL="381000" indent="-285750" algn="just">
              <a:spcBef>
                <a:spcPts val="0"/>
              </a:spcBef>
              <a:buSzPts val="2100"/>
              <a:buFont typeface="Wingdings" panose="05000000000000000000" pitchFamily="2" charset="2"/>
              <a:buChar char="v"/>
            </a:pPr>
            <a:r>
              <a:rPr lang="en-US" sz="1800" dirty="0" smtClean="0">
                <a:latin typeface="Calibri" panose="020F0502020204030204" pitchFamily="34" charset="0"/>
                <a:ea typeface="Arial"/>
                <a:cs typeface="Calibri" panose="020F0502020204030204" pitchFamily="34" charset="0"/>
                <a:sym typeface="Arial"/>
              </a:rPr>
              <a:t>The challenge between economic development and coservation marine and wetland ecosystem. Challange to coastal people’s livelihoods and ecosystem conservation. Challenges posed by climate Change in Vietnam and global. </a:t>
            </a:r>
          </a:p>
          <a:p>
            <a:pPr marL="95250" indent="0" algn="just">
              <a:spcBef>
                <a:spcPts val="0"/>
              </a:spcBef>
              <a:buSzPts val="2100"/>
              <a:buNone/>
            </a:pPr>
            <a:endParaRPr lang="en-US" sz="2000" dirty="0">
              <a:latin typeface="Calibri" panose="020F0502020204030204" pitchFamily="34" charset="0"/>
              <a:ea typeface="Arial"/>
              <a:cs typeface="Calibri" panose="020F0502020204030204" pitchFamily="34" charset="0"/>
              <a:sym typeface="Arial"/>
            </a:endParaRPr>
          </a:p>
          <a:p>
            <a:pPr indent="-361950">
              <a:spcBef>
                <a:spcPts val="0"/>
              </a:spcBef>
              <a:buSzPts val="2100"/>
              <a:buFont typeface="Arial"/>
              <a:buChar char="❖"/>
            </a:pPr>
            <a:endParaRPr lang="en-US" sz="2400" dirty="0">
              <a:latin typeface="Arial"/>
              <a:ea typeface="Arial"/>
              <a:cs typeface="Arial"/>
              <a:sym typeface="Arial"/>
            </a:endParaRPr>
          </a:p>
          <a:p>
            <a:pPr indent="-361950">
              <a:spcBef>
                <a:spcPts val="0"/>
              </a:spcBef>
              <a:buSzPts val="2100"/>
              <a:buFont typeface="Arial"/>
              <a:buChar char="❖"/>
            </a:pPr>
            <a:endParaRPr lang="en-US" sz="2400" dirty="0">
              <a:latin typeface="Arial"/>
              <a:ea typeface="Arial"/>
              <a:cs typeface="Arial"/>
              <a:sym typeface="Arial"/>
            </a:endParaRPr>
          </a:p>
        </p:txBody>
      </p:sp>
      <p:sp>
        <p:nvSpPr>
          <p:cNvPr id="5" name="Google Shape;94;p2"/>
          <p:cNvSpPr txBox="1">
            <a:spLocks/>
          </p:cNvSpPr>
          <p:nvPr/>
        </p:nvSpPr>
        <p:spPr>
          <a:xfrm>
            <a:off x="2208761" y="2751719"/>
            <a:ext cx="9211299" cy="583012"/>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0070C0"/>
              </a:buClr>
              <a:buSzPts val="4000"/>
            </a:pPr>
            <a:r>
              <a:rPr lang="en-US" sz="3400" b="1" dirty="0" smtClean="0">
                <a:solidFill>
                  <a:srgbClr val="0070C0"/>
                </a:solidFill>
              </a:rPr>
              <a:t>Lessons </a:t>
            </a:r>
            <a:r>
              <a:rPr lang="en-US" sz="3400" b="1" dirty="0">
                <a:solidFill>
                  <a:srgbClr val="0070C0"/>
                </a:solidFill>
              </a:rPr>
              <a:t>Learned</a:t>
            </a:r>
            <a:endParaRPr lang="en-US" sz="3400" dirty="0">
              <a:solidFill>
                <a:srgbClr val="0070C0"/>
              </a:solidFill>
            </a:endParaRPr>
          </a:p>
        </p:txBody>
      </p:sp>
      <p:sp>
        <p:nvSpPr>
          <p:cNvPr id="7" name="Google Shape;103;p3"/>
          <p:cNvSpPr txBox="1">
            <a:spLocks/>
          </p:cNvSpPr>
          <p:nvPr/>
        </p:nvSpPr>
        <p:spPr>
          <a:xfrm>
            <a:off x="2208761" y="3405392"/>
            <a:ext cx="9750980" cy="302230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lgn="just">
              <a:spcBef>
                <a:spcPts val="0"/>
              </a:spcBef>
              <a:buSzPts val="2100"/>
              <a:buFont typeface="Arial"/>
              <a:buChar char="❖"/>
            </a:pPr>
            <a:r>
              <a:rPr lang="en-US" sz="1800" dirty="0">
                <a:latin typeface="Calibri" panose="020F0502020204030204" pitchFamily="34" charset="0"/>
                <a:ea typeface="Arial"/>
                <a:cs typeface="Calibri" panose="020F0502020204030204" pitchFamily="34" charset="0"/>
                <a:sym typeface="Arial"/>
              </a:rPr>
              <a:t>First, the role of </a:t>
            </a:r>
            <a:r>
              <a:rPr lang="en-US" sz="1800" dirty="0" smtClean="0">
                <a:latin typeface="Calibri" panose="020F0502020204030204" pitchFamily="34" charset="0"/>
                <a:ea typeface="Arial"/>
                <a:cs typeface="Calibri" panose="020F0502020204030204" pitchFamily="34" charset="0"/>
                <a:sym typeface="Arial"/>
              </a:rPr>
              <a:t>government of </a:t>
            </a:r>
            <a:r>
              <a:rPr lang="en-US" sz="1800" dirty="0">
                <a:latin typeface="Calibri" panose="020F0502020204030204" pitchFamily="34" charset="0"/>
                <a:ea typeface="Arial"/>
                <a:cs typeface="Calibri" panose="020F0502020204030204" pitchFamily="34" charset="0"/>
                <a:sym typeface="Arial"/>
              </a:rPr>
              <a:t>development guidelines, policies and objectives with the concurrence and support of development partners. </a:t>
            </a:r>
          </a:p>
          <a:p>
            <a:pPr indent="-361950" algn="just">
              <a:spcBef>
                <a:spcPts val="0"/>
              </a:spcBef>
              <a:buSzPts val="2100"/>
              <a:buFont typeface="Arial"/>
              <a:buChar char="❖"/>
            </a:pPr>
            <a:r>
              <a:rPr lang="en-US" sz="1800" dirty="0">
                <a:latin typeface="Calibri" panose="020F0502020204030204" pitchFamily="34" charset="0"/>
                <a:ea typeface="Arial"/>
                <a:cs typeface="Calibri" panose="020F0502020204030204" pitchFamily="34" charset="0"/>
                <a:sym typeface="Arial"/>
              </a:rPr>
              <a:t>Second, ensure reciprocal resources. Ensuring timely and appropriate reciprocal resources is a demonstration of the Government's high efforts and responsibility in the development cooperation partnership</a:t>
            </a:r>
            <a:r>
              <a:rPr lang="en-US" sz="1800" dirty="0" smtClean="0">
                <a:latin typeface="Calibri" panose="020F0502020204030204" pitchFamily="34" charset="0"/>
                <a:ea typeface="Arial"/>
                <a:cs typeface="Calibri" panose="020F0502020204030204" pitchFamily="34" charset="0"/>
                <a:sym typeface="Arial"/>
              </a:rPr>
              <a:t>.</a:t>
            </a:r>
          </a:p>
          <a:p>
            <a:pPr indent="-361950" algn="just">
              <a:spcBef>
                <a:spcPts val="0"/>
              </a:spcBef>
              <a:buSzPts val="2100"/>
              <a:buFont typeface="Arial"/>
              <a:buChar char="❖"/>
            </a:pPr>
            <a:r>
              <a:rPr lang="en-US" sz="1800" dirty="0" smtClean="0">
                <a:latin typeface="Calibri" panose="020F0502020204030204" pitchFamily="34" charset="0"/>
                <a:ea typeface="Arial"/>
                <a:cs typeface="Calibri" panose="020F0502020204030204" pitchFamily="34" charset="0"/>
                <a:sym typeface="Arial"/>
              </a:rPr>
              <a:t>Third, the support of international organizations such as UNDP, UNEP, GEF, GIZ... and the companionship of the Vietnamese government </a:t>
            </a:r>
          </a:p>
          <a:p>
            <a:pPr indent="-361950" algn="just">
              <a:spcBef>
                <a:spcPts val="0"/>
              </a:spcBef>
              <a:buSzPts val="2100"/>
              <a:buFont typeface="Arial"/>
              <a:buChar char="❖"/>
            </a:pPr>
            <a:r>
              <a:rPr lang="en-US" sz="1800" dirty="0" smtClean="0">
                <a:latin typeface="Calibri" panose="020F0502020204030204" pitchFamily="34" charset="0"/>
                <a:ea typeface="Arial"/>
                <a:cs typeface="Calibri" panose="020F0502020204030204" pitchFamily="34" charset="0"/>
                <a:sym typeface="Arial"/>
              </a:rPr>
              <a:t>Fourth, </a:t>
            </a:r>
            <a:r>
              <a:rPr lang="en-US" sz="1800" dirty="0" smtClean="0"/>
              <a:t>the </a:t>
            </a:r>
            <a:r>
              <a:rPr lang="en-US" sz="1800" dirty="0"/>
              <a:t>participatory role of local governments and communities where coastal wetland ecosystems, mangroves, coral reefs and seagrasses are </a:t>
            </a:r>
            <a:r>
              <a:rPr lang="en-US" sz="1800" dirty="0" smtClean="0"/>
              <a:t>located.</a:t>
            </a:r>
          </a:p>
          <a:p>
            <a:pPr indent="-361950" algn="just">
              <a:spcBef>
                <a:spcPts val="0"/>
              </a:spcBef>
              <a:buSzPts val="2100"/>
              <a:buFont typeface="Arial"/>
              <a:buChar char="❖"/>
            </a:pPr>
            <a:r>
              <a:rPr lang="en-US" sz="1800" dirty="0" smtClean="0"/>
              <a:t>Fifth, The participation of specialized Scientists related to marine and coastal ecosystems.</a:t>
            </a:r>
          </a:p>
          <a:p>
            <a:pPr indent="-361950" algn="just">
              <a:spcBef>
                <a:spcPts val="0"/>
              </a:spcBef>
              <a:buSzPts val="2100"/>
              <a:buFont typeface="Arial"/>
              <a:buChar char="❖"/>
            </a:pPr>
            <a:r>
              <a:rPr lang="en-US" sz="1800" dirty="0" smtClean="0"/>
              <a:t>Sixth, a natianl master plan is needed for conservation and developments of wetland ecosystems, mangroves, coral reef and seagrasses.</a:t>
            </a:r>
          </a:p>
          <a:p>
            <a:pPr indent="-361950" algn="just">
              <a:spcBef>
                <a:spcPts val="0"/>
              </a:spcBef>
              <a:buSzPts val="2100"/>
              <a:buFont typeface="Arial"/>
              <a:buChar char="❖"/>
            </a:pPr>
            <a:endParaRPr lang="en-US" sz="2000" dirty="0"/>
          </a:p>
          <a:p>
            <a:pPr indent="-361950" algn="just">
              <a:spcBef>
                <a:spcPts val="0"/>
              </a:spcBef>
              <a:buSzPts val="2100"/>
              <a:buFont typeface="Arial"/>
              <a:buChar char="❖"/>
            </a:pPr>
            <a:endParaRPr lang="en-US" sz="2000" dirty="0" smtClean="0">
              <a:latin typeface="Calibri" panose="020F0502020204030204" pitchFamily="34" charset="0"/>
              <a:ea typeface="Arial"/>
              <a:cs typeface="Calibri" panose="020F0502020204030204" pitchFamily="34" charset="0"/>
              <a:sym typeface="Arial"/>
            </a:endParaRPr>
          </a:p>
          <a:p>
            <a:pPr indent="-361950" algn="just">
              <a:spcBef>
                <a:spcPts val="0"/>
              </a:spcBef>
              <a:buSzPts val="2100"/>
              <a:buFont typeface="Arial"/>
              <a:buChar char="❖"/>
            </a:pPr>
            <a:endParaRPr lang="en-US" sz="2000" dirty="0" smtClean="0">
              <a:latin typeface="Calibri" panose="020F0502020204030204" pitchFamily="34" charset="0"/>
              <a:ea typeface="Arial"/>
              <a:cs typeface="Calibri" panose="020F0502020204030204" pitchFamily="34" charset="0"/>
              <a:sym typeface="Arial"/>
            </a:endParaRPr>
          </a:p>
          <a:p>
            <a:pPr indent="-361950" algn="just">
              <a:spcBef>
                <a:spcPts val="0"/>
              </a:spcBef>
              <a:buSzPts val="2100"/>
              <a:buFont typeface="Arial"/>
              <a:buChar char="❖"/>
            </a:pPr>
            <a:endParaRPr lang="en-US" sz="2000" dirty="0" smtClean="0">
              <a:latin typeface="Calibri" panose="020F0502020204030204" pitchFamily="34" charset="0"/>
              <a:ea typeface="Arial"/>
              <a:cs typeface="Calibri" panose="020F0502020204030204" pitchFamily="34" charset="0"/>
              <a:sym typeface="Arial"/>
            </a:endParaRPr>
          </a:p>
          <a:p>
            <a:pPr indent="-361950" algn="just">
              <a:spcBef>
                <a:spcPts val="0"/>
              </a:spcBef>
              <a:buSzPts val="2100"/>
              <a:buFont typeface="Arial"/>
              <a:buChar char="❖"/>
            </a:pPr>
            <a:endParaRPr lang="en-US" sz="2000" dirty="0" smtClean="0">
              <a:latin typeface="Calibri" panose="020F0502020204030204" pitchFamily="34" charset="0"/>
              <a:ea typeface="Arial"/>
              <a:cs typeface="Calibri" panose="020F0502020204030204" pitchFamily="34" charset="0"/>
              <a:sym typeface="Arial"/>
            </a:endParaRPr>
          </a:p>
        </p:txBody>
      </p:sp>
      <p:sp>
        <p:nvSpPr>
          <p:cNvPr id="2" name="Rectangle 1"/>
          <p:cNvSpPr>
            <a:spLocks noChangeArrowheads="1"/>
          </p:cNvSpPr>
          <p:nvPr/>
        </p:nvSpPr>
        <p:spPr bwMode="auto">
          <a:xfrm>
            <a:off x="130629" y="270149"/>
            <a:ext cx="65" cy="241744"/>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7457" rIns="0" bIns="-17457"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2"/>
          <p:cNvSpPr>
            <a:spLocks noChangeArrowheads="1"/>
          </p:cNvSpPr>
          <p:nvPr/>
        </p:nvSpPr>
        <p:spPr bwMode="auto">
          <a:xfrm>
            <a:off x="0" y="107728"/>
            <a:ext cx="65" cy="241744"/>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7457" rIns="0" bIns="-17457"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920707766"/>
      </p:ext>
    </p:extLst>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1579</TotalTime>
  <Words>1586</Words>
  <Application>Microsoft Office PowerPoint</Application>
  <PresentationFormat>Widescreen</PresentationFormat>
  <Paragraphs>281</Paragraphs>
  <Slides>11</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Yu Gothic Light</vt:lpstr>
      <vt:lpstr>Arial</vt:lpstr>
      <vt:lpstr>Calibri</vt:lpstr>
      <vt:lpstr>Times New Roman</vt:lpstr>
      <vt:lpstr>Twentieth Century</vt:lpstr>
      <vt:lpstr>Wingdings</vt:lpstr>
      <vt:lpstr>Office Theme</vt:lpstr>
      <vt:lpstr>PowerPoint Presentation</vt:lpstr>
      <vt:lpstr>Presentation Outline</vt:lpstr>
      <vt:lpstr>Introduction</vt:lpstr>
      <vt:lpstr>PowerPoint Presentation</vt:lpstr>
      <vt:lpstr>  * No target in ha indicated for each site, total targets = managed in 2008 (2,270ha) + added for management (3,300ha) ** Area (ha) under sustainable management with sufficient capacity, approach reformed, tools applied and stress reduced </vt:lpstr>
      <vt:lpstr>PowerPoint Presentation</vt:lpstr>
      <vt:lpstr>PowerPoint Presentation</vt:lpstr>
      <vt:lpstr>PowerPoint Presentation</vt:lpstr>
      <vt:lpstr>Issues and Challenges</vt:lpstr>
      <vt:lpstr>Recommendations</vt:lpstr>
      <vt:lpstr>Conclusions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Virginie Hart</dc:creator>
  <cp:lastModifiedBy>Molina Reynaldo</cp:lastModifiedBy>
  <cp:revision>56</cp:revision>
  <dcterms:created xsi:type="dcterms:W3CDTF">2021-06-17T13:22:27Z</dcterms:created>
  <dcterms:modified xsi:type="dcterms:W3CDTF">2022-10-12T07:40:55Z</dcterms:modified>
</cp:coreProperties>
</file>