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8" r:id="rId2"/>
    <p:sldId id="263" r:id="rId3"/>
    <p:sldId id="268" r:id="rId4"/>
    <p:sldId id="273" r:id="rId5"/>
    <p:sldId id="274" r:id="rId6"/>
    <p:sldId id="278" r:id="rId7"/>
    <p:sldId id="276" r:id="rId8"/>
    <p:sldId id="275" r:id="rId9"/>
    <p:sldId id="277" r:id="rId10"/>
    <p:sldId id="270" r:id="rId11"/>
    <p:sldId id="279" r:id="rId12"/>
    <p:sldId id="271" r:id="rId13"/>
    <p:sldId id="272" r:id="rId14"/>
    <p:sldId id="28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EEFF"/>
    <a:srgbClr val="A7E8FF"/>
    <a:srgbClr val="75DBFF"/>
    <a:srgbClr val="33CA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06"/>
    <p:restoredTop sz="94666"/>
  </p:normalViewPr>
  <p:slideViewPr>
    <p:cSldViewPr snapToGrid="0" snapToObjects="1">
      <p:cViewPr varScale="1">
        <p:scale>
          <a:sx n="80" d="100"/>
          <a:sy n="80" d="100"/>
        </p:scale>
        <p:origin x="403"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0E62B-B5C2-FE47-9979-AA8D170E81E8}" type="datetimeFigureOut">
              <a:rPr lang="en-US" smtClean="0"/>
              <a:t>10/3/2022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392578-DFF5-354C-AC74-155C01D081D8}" type="slidenum">
              <a:rPr lang="en-US" smtClean="0"/>
              <a:t>‹#›</a:t>
            </a:fld>
            <a:endParaRPr lang="en-US"/>
          </a:p>
        </p:txBody>
      </p:sp>
    </p:spTree>
    <p:extLst>
      <p:ext uri="{BB962C8B-B14F-4D97-AF65-F5344CB8AC3E}">
        <p14:creationId xmlns:p14="http://schemas.microsoft.com/office/powerpoint/2010/main" val="2854309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3962221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4F3A66-389E-3048-80D2-5B3B10D4037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077290D-7BA8-BA4A-A8FC-61C1976B78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4945CDDD-7BCF-4542-9FCD-BCAFF24E2B80}"/>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0D851D29-0E73-FB4A-9250-4345A20430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5EA89F2-74B8-D24A-AA8C-CE72E79DA09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3089989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AFB588-798B-5441-9591-36B65B4DA6E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A2E5F29D-753F-B24E-9BCE-C10F2E39FA4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C8A07E2-DBF8-3246-A2A7-569C7CEAA750}"/>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3402505B-C57E-C548-BACC-590A562B4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1D90375-9563-0942-93A6-F1D8F510979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67924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4DE50E5-7791-8340-A994-F87C31F185A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C15F2997-9A9D-6B49-AFBD-38014FA6B1D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C3D436C7-3B3D-3C47-ADC2-D4E059110F28}"/>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C82F8B0D-02CF-264D-88D3-0FDA00BBA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9C0F9BE-D08F-B549-A7EE-5BAE3C17A6A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3427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4D9CD0-D596-CD4F-A44E-18D9DCA4270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CE3E6A4-446B-C145-827C-61D61D6E0FC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5F09BBBB-64F6-5646-BB96-043BB54FCD26}"/>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8C5D5578-DD89-FD44-92B0-367B6B2F9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7D48AEB-E48D-3C48-A898-F45744083C1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66827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5AC97-16DC-DE4A-BE72-339577C4B6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89FA896-0DE3-3548-8E0A-4AA933E8DD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C8E925FF-613F-3A4C-9DF9-7EA3D7F6BDE2}"/>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26FAB0D4-857A-5A49-92E8-54D3CF4BC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978870-4A5F-A54F-A4D8-3679647E6C44}"/>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69120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27695C-9373-5944-9C17-37D69E0B6E1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4E715C4-68EC-754C-A7BD-B3BE920958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F4F7C17A-EC6C-434F-BD71-4DC7182BFA1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FD347E69-5D06-5940-8A80-E721DD7E17E0}"/>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6" name="Footer Placeholder 5">
            <a:extLst>
              <a:ext uri="{FF2B5EF4-FFF2-40B4-BE49-F238E27FC236}">
                <a16:creationId xmlns:a16="http://schemas.microsoft.com/office/drawing/2014/main" xmlns="" id="{F3B0DABC-BF0C-7143-98A1-386C8A8AC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2A5525A-6901-4949-BF9C-1A6F74BA1109}"/>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722555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E613B4-4DE1-4B4C-BDB5-0C50742D7A0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B9B8F887-54B4-8C41-ACC5-BA51025486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4F1FBCBC-2EEB-C944-95AA-AA6D9305720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3691237D-2D00-2248-A16A-F15FFDD2A5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020A22B-09EF-DC47-ABF6-BA1D057FD40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A5DA7E2-524C-8C42-9B5E-FD4BD7917F1C}"/>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8" name="Footer Placeholder 7">
            <a:extLst>
              <a:ext uri="{FF2B5EF4-FFF2-40B4-BE49-F238E27FC236}">
                <a16:creationId xmlns:a16="http://schemas.microsoft.com/office/drawing/2014/main" xmlns="" id="{D32AB82F-B178-2B40-BFD9-712E49195A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CD19E34B-E11C-9841-B700-1F1E131F55DD}"/>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055899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C384DC-04CE-044B-B9CB-28E734A6A2A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456B51A-CE41-F142-BCAB-16A90ACC062B}"/>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4" name="Footer Placeholder 3">
            <a:extLst>
              <a:ext uri="{FF2B5EF4-FFF2-40B4-BE49-F238E27FC236}">
                <a16:creationId xmlns:a16="http://schemas.microsoft.com/office/drawing/2014/main" xmlns="" id="{B3B4E23B-54CC-384F-AACC-AE7F0070C0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C61BA7D7-EC87-194C-822F-669AEF573892}"/>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4281339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FE8FCBC-97F8-234A-9EEA-DCBF6FC5CBC8}"/>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3" name="Footer Placeholder 2">
            <a:extLst>
              <a:ext uri="{FF2B5EF4-FFF2-40B4-BE49-F238E27FC236}">
                <a16:creationId xmlns:a16="http://schemas.microsoft.com/office/drawing/2014/main" xmlns="" id="{D86DAC3F-2053-5A4B-8E99-3B17180B03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4C3FB56-97DB-654C-94A7-E9D92B48AEC1}"/>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957739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20BCB-72E9-074D-A141-7B12A6F975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90CCD4F4-8672-5048-A4D7-91F0BC50BF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B44E3325-EF48-4B43-89C8-6C99DB4D4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04E5BA82-016B-2A44-AB90-CFE18419E6F3}"/>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6" name="Footer Placeholder 5">
            <a:extLst>
              <a:ext uri="{FF2B5EF4-FFF2-40B4-BE49-F238E27FC236}">
                <a16:creationId xmlns:a16="http://schemas.microsoft.com/office/drawing/2014/main" xmlns="" id="{71F8B003-D64E-6141-AB42-56C1FBBE70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08234E9-B310-404D-9D2D-AFFB93B2811B}"/>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449346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30FFE3-B566-BE46-9391-73037F899C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0F8332B4-996A-0844-867B-E2EF74FBD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EDAB54FE-6C19-FF45-8E05-212F2708D6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90D7E890-94EE-2847-9458-92C4AD2AA068}"/>
              </a:ext>
            </a:extLst>
          </p:cNvPr>
          <p:cNvSpPr>
            <a:spLocks noGrp="1"/>
          </p:cNvSpPr>
          <p:nvPr>
            <p:ph type="dt" sz="half" idx="10"/>
          </p:nvPr>
        </p:nvSpPr>
        <p:spPr/>
        <p:txBody>
          <a:bodyPr/>
          <a:lstStyle/>
          <a:p>
            <a:fld id="{350387DB-D247-4F45-A9F2-E353C2C120AB}" type="datetimeFigureOut">
              <a:rPr lang="en-US" smtClean="0"/>
              <a:t>10/3/2022</a:t>
            </a:fld>
            <a:endParaRPr lang="en-US"/>
          </a:p>
        </p:txBody>
      </p:sp>
      <p:sp>
        <p:nvSpPr>
          <p:cNvPr id="6" name="Footer Placeholder 5">
            <a:extLst>
              <a:ext uri="{FF2B5EF4-FFF2-40B4-BE49-F238E27FC236}">
                <a16:creationId xmlns:a16="http://schemas.microsoft.com/office/drawing/2014/main" xmlns="" id="{99E0C4BA-2E5E-5B44-A7A8-B994BF92F5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67CBB14-3C2F-484C-873D-AFCC6E92576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50898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9578FF1-3F60-CD41-BE12-C0082D62D5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46A06296-C341-9E4F-B001-BDE6AD0D5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357D44C-060B-2A4A-BE8C-143C279B1D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0387DB-D247-4F45-A9F2-E353C2C120AB}" type="datetimeFigureOut">
              <a:rPr lang="en-US" smtClean="0"/>
              <a:t>10/3/2022</a:t>
            </a:fld>
            <a:endParaRPr lang="en-US"/>
          </a:p>
        </p:txBody>
      </p:sp>
      <p:sp>
        <p:nvSpPr>
          <p:cNvPr id="5" name="Footer Placeholder 4">
            <a:extLst>
              <a:ext uri="{FF2B5EF4-FFF2-40B4-BE49-F238E27FC236}">
                <a16:creationId xmlns:a16="http://schemas.microsoft.com/office/drawing/2014/main" xmlns="" id="{975FCD5D-B1BB-3E42-9BEA-29AA8F50CC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EABBD1E-05CD-A944-AAFC-81DDF908BE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C82855-31B9-C841-9B73-B5225E801978}" type="slidenum">
              <a:rPr lang="en-US" smtClean="0"/>
              <a:t>‹#›</a:t>
            </a:fld>
            <a:endParaRPr lang="en-US"/>
          </a:p>
        </p:txBody>
      </p:sp>
    </p:spTree>
    <p:extLst>
      <p:ext uri="{BB962C8B-B14F-4D97-AF65-F5344CB8AC3E}">
        <p14:creationId xmlns:p14="http://schemas.microsoft.com/office/powerpoint/2010/main" val="1963958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7" descr="Mangrove, Sun, Water, Tropical, Wood, Trip, Blue">
            <a:extLst>
              <a:ext uri="{FF2B5EF4-FFF2-40B4-BE49-F238E27FC236}">
                <a16:creationId xmlns:a16="http://schemas.microsoft.com/office/drawing/2014/main" xmlns="" id="{4DAAC7A4-EDB7-F14B-B99A-AFF497BC49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292" r="30139"/>
          <a:stretch/>
        </p:blipFill>
        <p:spPr bwMode="auto">
          <a:xfrm>
            <a:off x="455584" y="1389082"/>
            <a:ext cx="2624273" cy="424275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Body of Water Near Green Trees Under Cloudy Sky">
            <a:extLst>
              <a:ext uri="{FF2B5EF4-FFF2-40B4-BE49-F238E27FC236}">
                <a16:creationId xmlns:a16="http://schemas.microsoft.com/office/drawing/2014/main" xmlns="" id="{E37CDFFA-F4C7-314A-8BB6-2B83FD08B7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1796"/>
          <a:stretch/>
        </p:blipFill>
        <p:spPr bwMode="auto">
          <a:xfrm>
            <a:off x="9050109" y="1344267"/>
            <a:ext cx="2636093" cy="421136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xmlns="" id="{DD41100C-4093-0648-A8F5-E18E48E86AC0}"/>
              </a:ext>
            </a:extLst>
          </p:cNvPr>
          <p:cNvPicPr>
            <a:picLocks noChangeAspect="1"/>
          </p:cNvPicPr>
          <p:nvPr/>
        </p:nvPicPr>
        <p:blipFill rotWithShape="1">
          <a:blip r:embed="rId5">
            <a:extLst>
              <a:ext uri="{28A0092B-C50C-407E-A947-70E740481C1C}">
                <a14:useLocalDpi xmlns:a14="http://schemas.microsoft.com/office/drawing/2010/main" val="0"/>
              </a:ext>
            </a:extLst>
          </a:blip>
          <a:srcRect l="39187" r="19815"/>
          <a:stretch/>
        </p:blipFill>
        <p:spPr>
          <a:xfrm>
            <a:off x="6186075" y="1369840"/>
            <a:ext cx="2605476" cy="4185788"/>
          </a:xfrm>
          <a:prstGeom prst="rect">
            <a:avLst/>
          </a:prstGeom>
        </p:spPr>
      </p:pic>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6">
            <a:extLst>
              <a:ext uri="{28A0092B-C50C-407E-A947-70E740481C1C}">
                <a14:useLocalDpi xmlns:a14="http://schemas.microsoft.com/office/drawing/2010/main" val="0"/>
              </a:ext>
            </a:extLst>
          </a:blip>
          <a:srcRect t="19347" b="68068"/>
          <a:stretch/>
        </p:blipFill>
        <p:spPr>
          <a:xfrm>
            <a:off x="3607593" y="5749733"/>
            <a:ext cx="4976812" cy="863068"/>
          </a:xfrm>
          <a:prstGeom prst="rect">
            <a:avLst/>
          </a:prstGeom>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3080"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968"/>
          <a:stretch/>
        </p:blipFill>
        <p:spPr bwMode="auto">
          <a:xfrm>
            <a:off x="3313973" y="1369839"/>
            <a:ext cx="2609066" cy="418578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E0DBA32F-EBBA-774C-B31C-D1145C5F0BBB}"/>
              </a:ext>
            </a:extLst>
          </p:cNvPr>
          <p:cNvPicPr>
            <a:picLocks noChangeAspect="1"/>
          </p:cNvPicPr>
          <p:nvPr/>
        </p:nvPicPr>
        <p:blipFill rotWithShape="1">
          <a:blip r:embed="rId6">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11" name="TextBox 10">
            <a:extLst>
              <a:ext uri="{FF2B5EF4-FFF2-40B4-BE49-F238E27FC236}">
                <a16:creationId xmlns:a16="http://schemas.microsoft.com/office/drawing/2014/main" xmlns="" id="{0DA0DEEB-3381-3A4F-8F54-0A2A7C3F1728}"/>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2" name="Rectangle 11">
            <a:extLst>
              <a:ext uri="{FF2B5EF4-FFF2-40B4-BE49-F238E27FC236}">
                <a16:creationId xmlns:a16="http://schemas.microsoft.com/office/drawing/2014/main" xmlns="" id="{BCC14F5F-BB8F-6B4F-8A41-71EDE8E1E1D8}"/>
              </a:ext>
            </a:extLst>
          </p:cNvPr>
          <p:cNvSpPr/>
          <p:nvPr/>
        </p:nvSpPr>
        <p:spPr>
          <a:xfrm>
            <a:off x="1927417" y="1888101"/>
            <a:ext cx="8337165" cy="2093350"/>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OF THE SCS SAP PROJECT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sz="1100" i="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p>
          <a:p>
            <a:pPr algn="ctr">
              <a:lnSpc>
                <a:spcPct val="107000"/>
              </a:lnSpc>
            </a:pPr>
            <a:endParaRPr lang="en-GB"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2200" b="1" dirty="0">
                <a:latin typeface="Calibri" panose="020F0502020204030204" pitchFamily="34" charset="0"/>
                <a:ea typeface="Calibri" panose="020F0502020204030204" pitchFamily="34" charset="0"/>
                <a:cs typeface="Calibri" panose="020F0502020204030204" pitchFamily="34" charset="0"/>
              </a:rPr>
              <a:t>REPORT OF ACHIEVEMENTS OF THE FISHERIES </a:t>
            </a:r>
            <a:r>
              <a:rPr lang="en-GB" sz="2200" b="1" i="1" dirty="0">
                <a:latin typeface="Calibri" panose="020F0502020204030204" pitchFamily="34" charset="0"/>
                <a:ea typeface="Calibri" panose="020F0502020204030204" pitchFamily="34" charset="0"/>
                <a:cs typeface="Calibri" panose="020F0502020204030204" pitchFamily="34" charset="0"/>
              </a:rPr>
              <a:t>REFUGIA </a:t>
            </a:r>
            <a:r>
              <a:rPr lang="en-GB" sz="2200" b="1" dirty="0">
                <a:latin typeface="Calibri" panose="020F0502020204030204" pitchFamily="34" charset="0"/>
                <a:ea typeface="Calibri" panose="020F0502020204030204" pitchFamily="34" charset="0"/>
                <a:cs typeface="Calibri" panose="020F0502020204030204" pitchFamily="34" charset="0"/>
              </a:rPr>
              <a:t>PROJECT</a:t>
            </a:r>
            <a:endParaRPr lang="en-GB"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xmlns="" id="{DC5B7356-8E82-4941-BE38-0F2481B83577}"/>
              </a:ext>
            </a:extLst>
          </p:cNvPr>
          <p:cNvSpPr/>
          <p:nvPr/>
        </p:nvSpPr>
        <p:spPr>
          <a:xfrm>
            <a:off x="3607593" y="4175556"/>
            <a:ext cx="4976812" cy="841058"/>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2400" b="1" dirty="0">
                <a:latin typeface="Calibri" panose="020F0502020204030204" pitchFamily="34" charset="0"/>
                <a:ea typeface="Calibri" panose="020F0502020204030204" pitchFamily="34" charset="0"/>
                <a:cs typeface="Calibri" panose="020F0502020204030204" pitchFamily="34" charset="0"/>
              </a:rPr>
              <a:t>[VIET NAM]</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[Directorate of </a:t>
            </a:r>
            <a:r>
              <a:rPr lang="en-GB" b="1" dirty="0" err="1">
                <a:latin typeface="Calibri" panose="020F0502020204030204" pitchFamily="34" charset="0"/>
                <a:ea typeface="Calibri" panose="020F0502020204030204" pitchFamily="34" charset="0"/>
                <a:cs typeface="Calibri" panose="020F0502020204030204" pitchFamily="34" charset="0"/>
              </a:rPr>
              <a:t>Fisheires</a:t>
            </a:r>
            <a:r>
              <a:rPr lang="en-GB" b="1" dirty="0">
                <a:latin typeface="Calibri" panose="020F0502020204030204" pitchFamily="34" charset="0"/>
                <a:ea typeface="Calibri" panose="020F0502020204030204" pitchFamily="34" charset="0"/>
                <a:cs typeface="Calibri" panose="020F0502020204030204" pitchFamily="34" charset="0"/>
              </a:rPr>
              <a:t>]</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5037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2" y="443270"/>
            <a:ext cx="9285434" cy="798657"/>
          </a:xfrm>
          <a:solidFill>
            <a:srgbClr val="BDEEFF"/>
          </a:solidFill>
        </p:spPr>
        <p:txBody>
          <a:bodyPr>
            <a:noAutofit/>
          </a:bodyPr>
          <a:lstStyle/>
          <a:p>
            <a:r>
              <a:rPr lang="en-US" sz="2800" b="1" u="sng" dirty="0"/>
              <a:t>Refugia site 1 - </a:t>
            </a:r>
            <a:r>
              <a:rPr lang="en-US" sz="2800" b="1" dirty="0"/>
              <a:t>Coastal area of </a:t>
            </a:r>
            <a:r>
              <a:rPr lang="en-US" sz="2800" b="1" dirty="0" err="1"/>
              <a:t>Lagi</a:t>
            </a:r>
            <a:r>
              <a:rPr lang="en-US" sz="2800" b="1" dirty="0"/>
              <a:t> – </a:t>
            </a:r>
            <a:r>
              <a:rPr lang="en-US" sz="2800" b="1" dirty="0" err="1"/>
              <a:t>Binh</a:t>
            </a:r>
            <a:r>
              <a:rPr lang="en-US" sz="2800" b="1" dirty="0"/>
              <a:t> </a:t>
            </a:r>
            <a:r>
              <a:rPr lang="en-US" sz="2800" b="1" dirty="0" err="1"/>
              <a:t>Thuan</a:t>
            </a:r>
            <a:endParaRPr lang="en-US" sz="2800"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fontScale="92500" lnSpcReduction="10000"/>
          </a:bodyPr>
          <a:lstStyle/>
          <a:p>
            <a:r>
              <a:rPr lang="en-US" sz="2800" dirty="0"/>
              <a:t>73,900 ha </a:t>
            </a:r>
          </a:p>
          <a:p>
            <a:r>
              <a:rPr lang="en-US" sz="2800" dirty="0"/>
              <a:t>Target species in this project: scallops (</a:t>
            </a:r>
            <a:r>
              <a:rPr lang="en-US" sz="2800" dirty="0" err="1"/>
              <a:t>Anadara</a:t>
            </a:r>
            <a:r>
              <a:rPr lang="en-US" sz="2800" dirty="0"/>
              <a:t> </a:t>
            </a:r>
            <a:r>
              <a:rPr lang="en-US" sz="2800" dirty="0" err="1"/>
              <a:t>antiquata</a:t>
            </a:r>
            <a:r>
              <a:rPr lang="en-US" sz="2800" dirty="0"/>
              <a:t> line)</a:t>
            </a:r>
          </a:p>
          <a:p>
            <a:r>
              <a:rPr lang="en-US" sz="2800" dirty="0"/>
              <a:t>Ranges, boundaries and coordinates:</a:t>
            </a:r>
          </a:p>
          <a:p>
            <a:pPr marL="0" indent="0">
              <a:buNone/>
            </a:pPr>
            <a:r>
              <a:rPr lang="en-US" sz="2800" dirty="0"/>
              <a:t>V54a (10° 43' 37"N, 108° 00' 30"E) </a:t>
            </a:r>
          </a:p>
          <a:p>
            <a:pPr marL="0" indent="0">
              <a:buNone/>
            </a:pPr>
            <a:r>
              <a:rPr lang="en-US" sz="2800" dirty="0"/>
              <a:t>V54b (10° 36' 09"N, 108° 05' 09"E) </a:t>
            </a:r>
          </a:p>
          <a:p>
            <a:pPr marL="0" indent="0">
              <a:buNone/>
            </a:pPr>
            <a:r>
              <a:rPr lang="en-US" sz="2800" dirty="0"/>
              <a:t>V54c (10° 26' 39"N, 107° 48' 50"E) </a:t>
            </a:r>
          </a:p>
          <a:p>
            <a:pPr marL="0" indent="0">
              <a:buNone/>
            </a:pPr>
            <a:r>
              <a:rPr lang="en-US" sz="2800" dirty="0"/>
              <a:t>V54d (10° 37' 42"N, 107° 41' 40"E) </a:t>
            </a:r>
          </a:p>
          <a:p>
            <a:pPr marL="0"/>
            <a:r>
              <a:rPr lang="en-US" sz="2800" dirty="0"/>
              <a:t>Parties involved: Directorate of Fisheries (D-Fish), Department of Agriculture and Rural Development, Sub-department of Fisheries, local authorities and local people in 3 communes (</a:t>
            </a:r>
            <a:r>
              <a:rPr lang="en-US" sz="2800" dirty="0" err="1"/>
              <a:t>Thuan</a:t>
            </a:r>
            <a:r>
              <a:rPr lang="en-US" sz="2800" dirty="0"/>
              <a:t> </a:t>
            </a:r>
            <a:r>
              <a:rPr lang="en-US" sz="2800" dirty="0" err="1"/>
              <a:t>Quy</a:t>
            </a:r>
            <a:r>
              <a:rPr lang="en-US" sz="2800" dirty="0"/>
              <a:t>, Tan Thanh, Tan </a:t>
            </a:r>
            <a:r>
              <a:rPr lang="en-US" sz="2800" dirty="0" err="1"/>
              <a:t>Thuan</a:t>
            </a:r>
            <a:r>
              <a:rPr lang="en-US" sz="2800" dirty="0"/>
              <a:t>). </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92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2" y="443270"/>
            <a:ext cx="9285434" cy="798657"/>
          </a:xfrm>
          <a:solidFill>
            <a:srgbClr val="BDEEFF"/>
          </a:solidFill>
        </p:spPr>
        <p:txBody>
          <a:bodyPr>
            <a:noAutofit/>
          </a:bodyPr>
          <a:lstStyle/>
          <a:p>
            <a:r>
              <a:rPr lang="en-US" sz="2800" b="1" u="sng" dirty="0"/>
              <a:t>Refugia site 2 - </a:t>
            </a:r>
            <a:r>
              <a:rPr lang="en-US" sz="2800" b="1" dirty="0"/>
              <a:t>Eastern coastal area of </a:t>
            </a:r>
            <a:r>
              <a:rPr lang="en-US" sz="2800" b="1" dirty="0" err="1"/>
              <a:t>Phu</a:t>
            </a:r>
            <a:r>
              <a:rPr lang="en-US" sz="2800" b="1" dirty="0"/>
              <a:t> Quoc – </a:t>
            </a:r>
            <a:r>
              <a:rPr lang="en-US" sz="2800" b="1" dirty="0" err="1"/>
              <a:t>Kien</a:t>
            </a:r>
            <a:r>
              <a:rPr lang="en-US" sz="2800" b="1" dirty="0"/>
              <a:t> </a:t>
            </a:r>
            <a:r>
              <a:rPr lang="en-US" sz="2800" b="1" dirty="0" err="1"/>
              <a:t>Giang</a:t>
            </a:r>
            <a:endParaRPr lang="en-US" sz="2800"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a:r>
              <a:rPr lang="en-US" sz="2800" dirty="0"/>
              <a:t>32,860 ha </a:t>
            </a:r>
          </a:p>
          <a:p>
            <a:pPr marL="0"/>
            <a:r>
              <a:rPr lang="en-US" sz="2800" dirty="0"/>
              <a:t>Target species in this project: Blue Swimming Crab (</a:t>
            </a:r>
            <a:r>
              <a:rPr lang="en-US" sz="2800" dirty="0" err="1"/>
              <a:t>portunus</a:t>
            </a:r>
            <a:r>
              <a:rPr lang="en-US" sz="2800" dirty="0"/>
              <a:t> </a:t>
            </a:r>
            <a:r>
              <a:rPr lang="en-US" sz="2800" dirty="0" err="1"/>
              <a:t>pelagicus</a:t>
            </a:r>
            <a:r>
              <a:rPr lang="en-US" sz="2800" dirty="0"/>
              <a:t>)</a:t>
            </a:r>
          </a:p>
          <a:p>
            <a:pPr marL="0"/>
            <a:r>
              <a:rPr lang="en-US" sz="2800" dirty="0"/>
              <a:t>Ranges, boundaries and coordinates:</a:t>
            </a:r>
          </a:p>
          <a:p>
            <a:pPr marL="0" indent="0" algn="just">
              <a:lnSpc>
                <a:spcPts val="1800"/>
              </a:lnSpc>
              <a:buNone/>
            </a:pPr>
            <a:r>
              <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rPr>
              <a:t>V72a (10° 22' 02"N, 104° 04' 43"E)</a:t>
            </a:r>
            <a:endParaRPr lang="x-none" sz="26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ts val="1800"/>
              </a:lnSpc>
              <a:buNone/>
            </a:pPr>
            <a:r>
              <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rPr>
              <a:t>V72b (10° 21' 57"N, 104° 13' 01"E)</a:t>
            </a:r>
            <a:endParaRPr lang="x-none" sz="2600" dirty="0">
              <a:effectLst/>
              <a:latin typeface="Arial" panose="020B0604020202020204" pitchFamily="34" charset="0"/>
              <a:ea typeface="Calibri" panose="020F0502020204030204" pitchFamily="34" charset="0"/>
              <a:cs typeface="Arial" panose="020B0604020202020204" pitchFamily="34" charset="0"/>
            </a:endParaRPr>
          </a:p>
          <a:p>
            <a:pPr marL="0" indent="0" algn="just">
              <a:lnSpc>
                <a:spcPts val="1800"/>
              </a:lnSpc>
              <a:buNone/>
            </a:pPr>
            <a:r>
              <a:rPr lang="fr-FR" sz="2600" dirty="0">
                <a:solidFill>
                  <a:srgbClr val="000000"/>
                </a:solidFill>
                <a:effectLst/>
                <a:latin typeface="Arial" panose="020B0604020202020204" pitchFamily="34" charset="0"/>
                <a:ea typeface="Calibri" panose="020F0502020204030204" pitchFamily="34" charset="0"/>
                <a:cs typeface="Arial" panose="020B0604020202020204" pitchFamily="34" charset="0"/>
              </a:rPr>
              <a:t>V72c (10° 04' 05"N, 104° 13' 01"E)</a:t>
            </a:r>
            <a:endParaRPr lang="x-none" sz="2600" dirty="0">
              <a:latin typeface="Arial" panose="020B0604020202020204" pitchFamily="34" charset="0"/>
              <a:ea typeface="Calibri" panose="020F0502020204030204" pitchFamily="34" charset="0"/>
              <a:cs typeface="Arial" panose="020B0604020202020204" pitchFamily="34" charset="0"/>
            </a:endParaRPr>
          </a:p>
          <a:p>
            <a:pPr marL="0" indent="0" algn="just">
              <a:lnSpc>
                <a:spcPts val="1800"/>
              </a:lnSpc>
              <a:buNone/>
            </a:pPr>
            <a:r>
              <a:rPr lang="fr-FR" sz="2600" dirty="0">
                <a:solidFill>
                  <a:srgbClr val="000000"/>
                </a:solidFill>
                <a:effectLst/>
                <a:latin typeface="Arial" panose="020B0604020202020204" pitchFamily="34" charset="0"/>
                <a:ea typeface="Calibri" panose="020F0502020204030204" pitchFamily="34" charset="0"/>
                <a:cs typeface="Arial" panose="020B0604020202020204" pitchFamily="34" charset="0"/>
              </a:rPr>
              <a:t>V72d (10° 02' 37"N, 104° 04' 04"E)</a:t>
            </a:r>
            <a:r>
              <a:rPr lang="x-none" sz="2600" dirty="0">
                <a:effectLst/>
                <a:latin typeface="Arial" panose="020B0604020202020204" pitchFamily="34" charset="0"/>
                <a:cs typeface="Arial" panose="020B0604020202020204" pitchFamily="34" charset="0"/>
              </a:rPr>
              <a:t> </a:t>
            </a:r>
          </a:p>
          <a:p>
            <a:r>
              <a:rPr lang="en-US" sz="2800" dirty="0"/>
              <a:t>Parties involved: </a:t>
            </a:r>
            <a:r>
              <a:rPr lang="en-US" sz="2800" dirty="0" err="1"/>
              <a:t>Drectorate</a:t>
            </a:r>
            <a:r>
              <a:rPr lang="en-US" sz="2800" dirty="0"/>
              <a:t> of </a:t>
            </a:r>
            <a:r>
              <a:rPr lang="en-US" sz="2800" dirty="0" err="1"/>
              <a:t>Fisheires</a:t>
            </a:r>
            <a:r>
              <a:rPr lang="en-US" sz="2800" dirty="0"/>
              <a:t> (D-Fish), Department of Agriculture and Rural Development, Sub-department of </a:t>
            </a:r>
            <a:r>
              <a:rPr lang="en-US" sz="2800" dirty="0" err="1"/>
              <a:t>Fisheires</a:t>
            </a:r>
            <a:r>
              <a:rPr lang="en-US" sz="2800" dirty="0"/>
              <a:t>, local authorities and local people</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61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Issues and Challenges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lgn="just">
              <a:buNone/>
            </a:pPr>
            <a:r>
              <a:rPr lang="en-US" dirty="0"/>
              <a:t>Due to the impact of the Covid-19 epidemic along with regulations on distance, contact and movement restrictions, many project activities were interrupted because of continuous outbreaks. Activities such as investigate, training... are delayed compared to the original plan.</a:t>
            </a:r>
          </a:p>
          <a:p>
            <a:pPr marL="0" indent="0" algn="just">
              <a:buNone/>
            </a:pPr>
            <a:r>
              <a:rPr lang="en-US" dirty="0"/>
              <a:t>The project lasts until 2022, which means that the Vietnamese side needs to adjust the project document. During the process of waiting for approval of the Adjustment Decision, the project's activities as well as the project's finance are temporarily suspended. This greatly affects the progress, SAP targets, achievements and results of the project</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251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Recommendations </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lstStyle/>
          <a:p>
            <a:pPr marL="0" indent="0">
              <a:buNone/>
            </a:pPr>
            <a:r>
              <a:rPr lang="en-US" dirty="0"/>
              <a:t>Support Vietnam to implement components and achieve project results in the last months of 2022.</a:t>
            </a:r>
          </a:p>
          <a:p>
            <a:pPr marL="0" indent="0">
              <a:buNone/>
            </a:pPr>
            <a:r>
              <a:rPr lang="en-US" b="0" i="0" u="none" strike="noStrike" dirty="0">
                <a:solidFill>
                  <a:srgbClr val="000000"/>
                </a:solidFill>
                <a:effectLst/>
                <a:latin typeface="Segoe UI Web (West European)" panose="020B0502040204020203" pitchFamily="34" charset="0"/>
              </a:rPr>
              <a:t>Sharing experiences during the implementation of project components.</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708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pPr algn="ctr"/>
            <a:r>
              <a:rPr lang="en-US" b="1" dirty="0"/>
              <a:t>Thanks for your attention!</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pic>
        <p:nvPicPr>
          <p:cNvPr id="2" name="Content Placeholder 1" descr="A picture containing sky, person, outdoor, person&#10;&#10;Description automatically generated">
            <a:extLst>
              <a:ext uri="{FF2B5EF4-FFF2-40B4-BE49-F238E27FC236}">
                <a16:creationId xmlns:a16="http://schemas.microsoft.com/office/drawing/2014/main" xmlns="" id="{B2302E0A-594A-7A4A-3B8B-F6C76853A05C}"/>
              </a:ext>
            </a:extLst>
          </p:cNvPr>
          <p:cNvPicPr>
            <a:picLocks noGrp="1" noChangeAspect="1"/>
          </p:cNvPicPr>
          <p:nvPr>
            <p:ph idx="1"/>
          </p:nvPr>
        </p:nvPicPr>
        <p:blipFill rotWithShape="1">
          <a:blip r:embed="rId4"/>
          <a:srcRect t="20980" b="9973"/>
          <a:stretch/>
        </p:blipFill>
        <p:spPr>
          <a:xfrm>
            <a:off x="2422525" y="1627904"/>
            <a:ext cx="9285288" cy="4273705"/>
          </a:xfrm>
          <a:prstGeom prst="rect">
            <a:avLst/>
          </a:prstGeom>
        </p:spPr>
      </p:pic>
    </p:spTree>
    <p:extLst>
      <p:ext uri="{BB962C8B-B14F-4D97-AF65-F5344CB8AC3E}">
        <p14:creationId xmlns:p14="http://schemas.microsoft.com/office/powerpoint/2010/main" val="2768649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Presentation Outline</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buNone/>
            </a:pPr>
            <a:r>
              <a:rPr lang="en-US" dirty="0"/>
              <a:t>Introduction</a:t>
            </a:r>
          </a:p>
          <a:p>
            <a:pPr marL="0" indent="0">
              <a:buNone/>
            </a:pPr>
            <a:r>
              <a:rPr lang="en-US" dirty="0"/>
              <a:t>Key Achievements</a:t>
            </a:r>
          </a:p>
          <a:p>
            <a:pPr marL="0" indent="0">
              <a:buNone/>
            </a:pPr>
            <a:r>
              <a:rPr lang="en-US" dirty="0"/>
              <a:t>Issues and Challenges</a:t>
            </a:r>
          </a:p>
          <a:p>
            <a:pPr marL="0" indent="0">
              <a:buNone/>
            </a:pPr>
            <a:r>
              <a:rPr lang="en-US" dirty="0"/>
              <a:t>Recommendations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572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lgn="just">
              <a:buNone/>
            </a:pPr>
            <a:r>
              <a:rPr lang="en-US" sz="2400" dirty="0">
                <a:effectLst/>
                <a:latin typeface="ArialMT"/>
              </a:rPr>
              <a:t>Viet Nam is situated in the tropical monsoon area of South East Asia. It has a coastline of 3260 km and an exclusive economic zone (EEZ) of more than 1 million km2. </a:t>
            </a:r>
          </a:p>
          <a:p>
            <a:pPr marL="0" indent="0" algn="just">
              <a:buNone/>
            </a:pPr>
            <a:r>
              <a:rPr lang="en-US" sz="2400" dirty="0">
                <a:effectLst/>
                <a:latin typeface="ArialMT"/>
              </a:rPr>
              <a:t>Vietnamese waters have many bays, lagoons, and estuaries, including Ha Long Bay, Bai Tu Long Bay, and Tam </a:t>
            </a:r>
            <a:r>
              <a:rPr lang="en-US" sz="2400" dirty="0" err="1">
                <a:effectLst/>
                <a:latin typeface="ArialMT"/>
              </a:rPr>
              <a:t>Giang</a:t>
            </a:r>
            <a:r>
              <a:rPr lang="en-US" sz="2400" dirty="0">
                <a:effectLst/>
                <a:latin typeface="ArialMT"/>
              </a:rPr>
              <a:t> lagoon, and over 150,000 ha of mangroves. There is high potential for the development of capture fisheries, marine aquaculture, and other economic sectors, including transportation and tourism. </a:t>
            </a:r>
          </a:p>
          <a:p>
            <a:pPr marL="0" indent="0" algn="just">
              <a:buNone/>
            </a:pPr>
            <a:r>
              <a:rPr lang="en-US" sz="2400" dirty="0">
                <a:latin typeface="Arial" panose="020B0604020202020204" pitchFamily="34" charset="0"/>
                <a:cs typeface="Arial" panose="020B0604020202020204" pitchFamily="34" charset="0"/>
              </a:rPr>
              <a:t>Vietnam's marine and coastal resources are under increasing pressure and are increasingly being significantly degraded.</a:t>
            </a:r>
          </a:p>
          <a:p>
            <a:pPr marL="0" indent="0" algn="just">
              <a:buNone/>
            </a:pPr>
            <a:endParaRPr lang="en-US" sz="2400"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909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lgn="just">
              <a:buNone/>
            </a:pPr>
            <a:r>
              <a:rPr lang="en-US" dirty="0"/>
              <a:t>To ensure the sustainable development of the fisheries sector in particular and the marine economy in general, the Government of Vietnam has issued it. and legal documents such as the Fisheries Law 2017, the Fisheries Sector Development Strategy 2021-2030, with a vision to 2045 (Decision 339/QD-</a:t>
            </a:r>
            <a:r>
              <a:rPr lang="en-US" dirty="0" err="1"/>
              <a:t>TTg</a:t>
            </a:r>
            <a:r>
              <a:rPr lang="en-US" dirty="0"/>
              <a:t>); Decision 742/QD-</a:t>
            </a:r>
            <a:r>
              <a:rPr lang="en-US" dirty="0" err="1"/>
              <a:t>TTg</a:t>
            </a:r>
            <a:r>
              <a:rPr lang="en-US" dirty="0"/>
              <a:t> approving the master plan on the system of marine protected areas of Vietnam until 2020 in order to protect and conserve aquatic resources and marine ecological environment.</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778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r>
              <a:rPr lang="en-US" sz="2800" dirty="0"/>
              <a:t>According to the Fisheries Law 2017, the protection of aquatic resources mainly focuses on the protection of endangered, precious and rare species, economic and indigenous species.</a:t>
            </a:r>
          </a:p>
          <a:p>
            <a:r>
              <a:rPr lang="en-US" sz="2800" dirty="0"/>
              <a:t>At the local level, the survey to identify resource protection areas is of interest to be implemented and mainly focuses on economic and indigenous objects.</a:t>
            </a:r>
          </a:p>
          <a:p>
            <a:r>
              <a:rPr lang="en-US" sz="2800" dirty="0"/>
              <a:t>A total of 72 marine fisheries protection zones are planned in the period 2021-2030 nationwide, with a total area of ​​about 1,416,547 hectares, equivalent to about 1.5% of the natural area of ​​Vietnam's sea area. male</a:t>
            </a:r>
            <a:endParaRPr lang="x-none" sz="2800" dirty="0"/>
          </a:p>
          <a:p>
            <a:pPr marL="0" indent="0" algn="just">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822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lgn="just">
              <a:buNone/>
            </a:pPr>
            <a:r>
              <a:rPr lang="en-US" dirty="0"/>
              <a:t>The establishment and operation of an area to maintain and protect fishery resources in Vietnam is a way of harmoniously combining fisheries management, biodiversity and blue economic development.</a:t>
            </a:r>
          </a:p>
          <a:p>
            <a:pPr marL="0" indent="0" algn="just">
              <a:buNone/>
            </a:pPr>
            <a:endParaRPr lang="en-US" dirty="0"/>
          </a:p>
          <a:p>
            <a:pPr marL="0" indent="0" algn="just">
              <a:buNone/>
            </a:pPr>
            <a:r>
              <a:rPr lang="en-US" dirty="0"/>
              <a:t>Quang </a:t>
            </a:r>
            <a:r>
              <a:rPr lang="en-US" dirty="0" err="1"/>
              <a:t>Ninh</a:t>
            </a:r>
            <a:r>
              <a:rPr lang="en-US" dirty="0"/>
              <a:t> (14 sites), Thua </a:t>
            </a:r>
            <a:r>
              <a:rPr lang="en-US" dirty="0" err="1"/>
              <a:t>Thien</a:t>
            </a:r>
            <a:r>
              <a:rPr lang="en-US" dirty="0"/>
              <a:t> Hue (22 sites), </a:t>
            </a:r>
            <a:r>
              <a:rPr lang="en-US" dirty="0" err="1"/>
              <a:t>Binh</a:t>
            </a:r>
            <a:r>
              <a:rPr lang="en-US" dirty="0"/>
              <a:t> </a:t>
            </a:r>
            <a:r>
              <a:rPr lang="en-US" dirty="0" err="1"/>
              <a:t>Thuan</a:t>
            </a:r>
            <a:r>
              <a:rPr lang="en-US" dirty="0"/>
              <a:t> (4 sites) are the first provinces of Vietnam to establish aquatic resource protection zones to protect areas of high importance for aquatic resources and biodiversity.</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132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1382395"/>
          </a:xfrm>
          <a:solidFill>
            <a:srgbClr val="BDEEFF"/>
          </a:solidFill>
        </p:spPr>
        <p:txBody>
          <a:bodyPr>
            <a:normAutofit/>
          </a:bodyPr>
          <a:lstStyle/>
          <a:p>
            <a:pPr algn="ctr"/>
            <a:r>
              <a:rPr lang="en-US" sz="2800" b="1" dirty="0">
                <a:solidFill>
                  <a:prstClr val="black"/>
                </a:solidFill>
              </a:rPr>
              <a:t>Introduction - </a:t>
            </a:r>
            <a:r>
              <a:rPr lang="en-US" sz="2800" b="1" dirty="0"/>
              <a:t>National structures, executing agencies and national focal points, its roles and functions.</a:t>
            </a:r>
            <a:br>
              <a:rPr lang="en-US" sz="2800" b="1" dirty="0"/>
            </a:br>
            <a:endParaRPr lang="en-US" sz="2800"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936259"/>
            <a:ext cx="9285434" cy="4240703"/>
          </a:xfrm>
          <a:solidFill>
            <a:srgbClr val="BDEEFF"/>
          </a:solidFill>
        </p:spPr>
        <p:txBody>
          <a:bodyPr>
            <a:normAutofit/>
          </a:bodyPr>
          <a:lstStyle/>
          <a:p>
            <a:pPr algn="just">
              <a:buFontTx/>
              <a:buChar char="-"/>
            </a:pPr>
            <a:r>
              <a:rPr lang="en-US" sz="2200" dirty="0">
                <a:effectLst/>
                <a:latin typeface="Arial" panose="020B0604020202020204" pitchFamily="34" charset="0"/>
                <a:cs typeface="Arial" panose="020B0604020202020204" pitchFamily="34" charset="0"/>
              </a:rPr>
              <a:t>The highest government agency responsible for the administration, development, and management of Viet Nam’s fisheries is the Ministry of Agriculture and Rural Development (MARD). The Directorate of Fisheries (D-FISH) advises and assists the Minister of Agriculture and Rural Development in state management and implementation of state management tasks related to fisheries, in managing and leading the public service activities within the management scope of the Directorate </a:t>
            </a:r>
            <a:endParaRPr lang="en-US" sz="2200" dirty="0">
              <a:latin typeface="Arial" panose="020B0604020202020204" pitchFamily="34" charset="0"/>
              <a:cs typeface="Arial" panose="020B0604020202020204" pitchFamily="34" charset="0"/>
            </a:endParaRPr>
          </a:p>
          <a:p>
            <a:pPr algn="just">
              <a:buFontTx/>
              <a:buChar char="-"/>
            </a:pPr>
            <a:r>
              <a:rPr lang="en-US" sz="2200" dirty="0">
                <a:latin typeface="Arial" panose="020B0604020202020204" pitchFamily="34" charset="0"/>
                <a:cs typeface="Arial" panose="020B0604020202020204" pitchFamily="34" charset="0"/>
              </a:rPr>
              <a:t>At the local level, Vietnam has 28 coastal provinces corresponding to 28 sub-departments of fisheries. This department assists the local authority (People’s Committee) in the administration and development of fisheries. Normally, the department has subordinate networks at the district and community level in important areas for fisheries.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969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normAutofit/>
          </a:bodyPr>
          <a:lstStyle/>
          <a:p>
            <a:r>
              <a:rPr lang="en-US" sz="2800" b="1" dirty="0">
                <a:effectLst/>
                <a:latin typeface="Arial" panose="020B0604020202020204" pitchFamily="34" charset="0"/>
              </a:rPr>
              <a:t>Project goal and objective </a:t>
            </a:r>
            <a:endParaRPr lang="en-US" sz="28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algn="just"/>
            <a:r>
              <a:rPr lang="en-US" sz="2400" dirty="0">
                <a:effectLst/>
                <a:latin typeface="ArialMT"/>
              </a:rPr>
              <a:t>The longer-term goals of national-level activities of the project in Vietnam are to: </a:t>
            </a:r>
            <a:endParaRPr lang="en-US" sz="2400" dirty="0"/>
          </a:p>
          <a:p>
            <a:pPr algn="just">
              <a:buFont typeface="+mj-lt"/>
              <a:buAutoNum type="arabicPeriod"/>
            </a:pPr>
            <a:r>
              <a:rPr lang="en-US" sz="2400" dirty="0">
                <a:effectLst/>
                <a:latin typeface="ArialMT"/>
              </a:rPr>
              <a:t>Build the resilience of fish stocks of transboundary significance to the effects of high and increasing levels of fishing effort, </a:t>
            </a:r>
          </a:p>
          <a:p>
            <a:pPr algn="just">
              <a:buFont typeface="+mj-lt"/>
              <a:buAutoNum type="arabicPeriod"/>
            </a:pPr>
            <a:r>
              <a:rPr lang="en-US" sz="2400" dirty="0">
                <a:effectLst/>
                <a:latin typeface="ArialMT"/>
              </a:rPr>
              <a:t>Improve the understanding amongst stakeholders, including fisher folk, scientists, policymakers, and fisheries managers, of ecosystem and fishery linkages, as a basis for integrated fisheries and ecosystem/habitat management, </a:t>
            </a:r>
          </a:p>
          <a:p>
            <a:pPr algn="just">
              <a:buFont typeface="+mj-lt"/>
              <a:buAutoNum type="arabicPeriod"/>
            </a:pPr>
            <a:r>
              <a:rPr lang="en-US" sz="2400" dirty="0">
                <a:effectLst/>
                <a:latin typeface="ArialMT"/>
              </a:rPr>
              <a:t>Build the capacity of fisheries departments to engage in meaningful dialogue with the environment sector regarding the improvement of fisheries and management of interactions between fisheries and critical marine habitats </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418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normAutofit/>
          </a:bodyPr>
          <a:lstStyle/>
          <a:p>
            <a:r>
              <a:rPr lang="en-US" sz="2800" b="1" dirty="0">
                <a:effectLst/>
                <a:latin typeface="Arial" panose="020B0604020202020204" pitchFamily="34" charset="0"/>
              </a:rPr>
              <a:t>Project goal and objective </a:t>
            </a:r>
            <a:endParaRPr lang="en-US" sz="28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lgn="just">
              <a:buNone/>
            </a:pPr>
            <a:r>
              <a:rPr lang="en-US" sz="2400" dirty="0">
                <a:effectLst/>
                <a:latin typeface="ArialMT"/>
              </a:rPr>
              <a:t>The specific objectives are to: </a:t>
            </a:r>
            <a:endParaRPr lang="en-US" sz="2400" dirty="0"/>
          </a:p>
          <a:p>
            <a:pPr algn="just"/>
            <a:r>
              <a:rPr lang="en-US" sz="2400" dirty="0">
                <a:effectLst/>
                <a:latin typeface="ArialMT"/>
              </a:rPr>
              <a:t>By 2022, to have established a national system of two fisheries </a:t>
            </a:r>
            <a:r>
              <a:rPr lang="en-US" sz="2400" i="1" dirty="0">
                <a:effectLst/>
                <a:latin typeface="Arial" panose="020B0604020202020204" pitchFamily="34" charset="0"/>
              </a:rPr>
              <a:t>refugia (</a:t>
            </a:r>
            <a:r>
              <a:rPr lang="en-US" sz="2400" i="1" dirty="0" err="1">
                <a:effectLst/>
                <a:latin typeface="Arial" panose="020B0604020202020204" pitchFamily="34" charset="0"/>
              </a:rPr>
              <a:t>Hàm</a:t>
            </a:r>
            <a:r>
              <a:rPr lang="en-US" sz="2400" i="1" dirty="0">
                <a:effectLst/>
                <a:latin typeface="Arial" panose="020B0604020202020204" pitchFamily="34" charset="0"/>
              </a:rPr>
              <a:t> </a:t>
            </a:r>
            <a:r>
              <a:rPr lang="en-US" sz="2400" i="1" dirty="0" err="1">
                <a:effectLst/>
                <a:latin typeface="Arial" panose="020B0604020202020204" pitchFamily="34" charset="0"/>
              </a:rPr>
              <a:t>Thuận</a:t>
            </a:r>
            <a:r>
              <a:rPr lang="en-US" sz="2400" i="1" dirty="0">
                <a:effectLst/>
                <a:latin typeface="Arial" panose="020B0604020202020204" pitchFamily="34" charset="0"/>
              </a:rPr>
              <a:t> Nam – La Gi – </a:t>
            </a:r>
            <a:r>
              <a:rPr lang="en-US" sz="2400" i="1" dirty="0" err="1">
                <a:effectLst/>
                <a:latin typeface="Arial" panose="020B0604020202020204" pitchFamily="34" charset="0"/>
              </a:rPr>
              <a:t>Binh</a:t>
            </a:r>
            <a:r>
              <a:rPr lang="en-US" sz="2400" i="1" dirty="0">
                <a:effectLst/>
                <a:latin typeface="Arial" panose="020B0604020202020204" pitchFamily="34" charset="0"/>
              </a:rPr>
              <a:t> </a:t>
            </a:r>
            <a:r>
              <a:rPr lang="en-US" sz="2400" i="1" dirty="0" err="1">
                <a:effectLst/>
                <a:latin typeface="Arial" panose="020B0604020202020204" pitchFamily="34" charset="0"/>
              </a:rPr>
              <a:t>Thuan</a:t>
            </a:r>
            <a:r>
              <a:rPr lang="en-US" sz="2400" i="1" dirty="0">
                <a:effectLst/>
                <a:latin typeface="Arial" panose="020B0604020202020204" pitchFamily="34" charset="0"/>
              </a:rPr>
              <a:t> and </a:t>
            </a:r>
            <a:r>
              <a:rPr lang="en-US" sz="2400" i="1" dirty="0" err="1">
                <a:effectLst/>
                <a:latin typeface="Arial" panose="020B0604020202020204" pitchFamily="34" charset="0"/>
              </a:rPr>
              <a:t>Phu</a:t>
            </a:r>
            <a:r>
              <a:rPr lang="en-US" sz="2400" i="1" dirty="0">
                <a:effectLst/>
                <a:latin typeface="Arial" panose="020B0604020202020204" pitchFamily="34" charset="0"/>
              </a:rPr>
              <a:t> </a:t>
            </a:r>
            <a:r>
              <a:rPr lang="en-US" sz="2400" i="1" dirty="0">
                <a:latin typeface="Arial" panose="020B0604020202020204" pitchFamily="34" charset="0"/>
              </a:rPr>
              <a:t>Quoc – </a:t>
            </a:r>
            <a:r>
              <a:rPr lang="en-US" sz="2400" i="1" dirty="0" err="1">
                <a:latin typeface="Arial" panose="020B0604020202020204" pitchFamily="34" charset="0"/>
              </a:rPr>
              <a:t>Kien</a:t>
            </a:r>
            <a:r>
              <a:rPr lang="en-US" sz="2400" i="1" dirty="0">
                <a:latin typeface="Arial" panose="020B0604020202020204" pitchFamily="34" charset="0"/>
              </a:rPr>
              <a:t> </a:t>
            </a:r>
            <a:r>
              <a:rPr lang="en-US" sz="2400" i="1" dirty="0" err="1">
                <a:latin typeface="Arial" panose="020B0604020202020204" pitchFamily="34" charset="0"/>
              </a:rPr>
              <a:t>Giang</a:t>
            </a:r>
            <a:r>
              <a:rPr lang="en-US" sz="2400" i="1" dirty="0">
                <a:latin typeface="Arial" panose="020B0604020202020204" pitchFamily="34" charset="0"/>
              </a:rPr>
              <a:t>) </a:t>
            </a:r>
            <a:r>
              <a:rPr lang="en-US" sz="2400" dirty="0">
                <a:effectLst/>
                <a:latin typeface="ArialMT"/>
              </a:rPr>
              <a:t>for the management of priority, transboundary, fish stocks and endangered species; </a:t>
            </a:r>
            <a:endParaRPr lang="en-US" sz="2400" dirty="0"/>
          </a:p>
          <a:p>
            <a:pPr algn="just"/>
            <a:r>
              <a:rPr lang="en-US" sz="2400" dirty="0">
                <a:effectLst/>
                <a:latin typeface="ArialMT"/>
              </a:rPr>
              <a:t>By 2022, to have prepared and implemented fisheries management systems in priority </a:t>
            </a:r>
            <a:r>
              <a:rPr lang="en-US" sz="2400" i="1" dirty="0">
                <a:effectLst/>
                <a:latin typeface="Arial" panose="020B0604020202020204" pitchFamily="34" charset="0"/>
              </a:rPr>
              <a:t>refugia </a:t>
            </a:r>
            <a:r>
              <a:rPr lang="en-US" sz="2400" dirty="0">
                <a:effectLst/>
                <a:latin typeface="ArialMT"/>
              </a:rPr>
              <a:t>based on, and consistent with, the ASEAN SEAFDEC Regional Guidelines for Responsible Fisheries in Southeast Asia. </a:t>
            </a:r>
            <a:endParaRPr lang="en-US" sz="2400" dirty="0"/>
          </a:p>
          <a:p>
            <a:pPr marL="0" indent="0" algn="just">
              <a:buNone/>
            </a:pPr>
            <a:endParaRPr lang="en-US" sz="2400"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9376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1395</Words>
  <Application>Microsoft Office PowerPoint</Application>
  <PresentationFormat>Widescreen</PresentationFormat>
  <Paragraphs>81</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ArialMT</vt:lpstr>
      <vt:lpstr>Calibri</vt:lpstr>
      <vt:lpstr>Calibri Light</vt:lpstr>
      <vt:lpstr>Segoe UI Web (West European)</vt:lpstr>
      <vt:lpstr>Times New Roman</vt:lpstr>
      <vt:lpstr>Office Theme</vt:lpstr>
      <vt:lpstr>PowerPoint Presentation</vt:lpstr>
      <vt:lpstr>Presentation Outline</vt:lpstr>
      <vt:lpstr>Introduction</vt:lpstr>
      <vt:lpstr>Introduction</vt:lpstr>
      <vt:lpstr>Introduction</vt:lpstr>
      <vt:lpstr>Introduction</vt:lpstr>
      <vt:lpstr>Introduction - National structures, executing agencies and national focal points, its roles and functions. </vt:lpstr>
      <vt:lpstr>Project goal and objective </vt:lpstr>
      <vt:lpstr>Project goal and objective </vt:lpstr>
      <vt:lpstr>Refugia site 1 - Coastal area of Lagi – Binh Thuan</vt:lpstr>
      <vt:lpstr>Refugia site 2 - Eastern coastal area of Phu Quoc – Kien Giang</vt:lpstr>
      <vt:lpstr>Issues and Challenges</vt:lpstr>
      <vt:lpstr>Recommendations </vt:lpstr>
      <vt:lpstr>Thanks for your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33</cp:revision>
  <dcterms:created xsi:type="dcterms:W3CDTF">2021-11-12T02:16:23Z</dcterms:created>
  <dcterms:modified xsi:type="dcterms:W3CDTF">2022-10-03T02:09:42Z</dcterms:modified>
</cp:coreProperties>
</file>