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8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72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EFF"/>
    <a:srgbClr val="A7E8FF"/>
    <a:srgbClr val="75DBFF"/>
    <a:srgbClr val="33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03"/>
    <p:restoredTop sz="94674"/>
  </p:normalViewPr>
  <p:slideViewPr>
    <p:cSldViewPr snapToGrid="0" snapToObjects="1">
      <p:cViewPr varScale="1">
        <p:scale>
          <a:sx n="80" d="100"/>
          <a:sy n="80" d="100"/>
        </p:scale>
        <p:origin x="43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0E62B-B5C2-FE47-9979-AA8D170E81E8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92578-DFF5-354C-AC74-155C01D08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0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E178-2518-8041-BCD1-A22D135901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2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4F3A66-389E-3048-80D2-5B3B10D40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077290D-7BA8-BA4A-A8FC-61C1976B7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45CDDD-7BCF-4542-9FCD-BCAFF24E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D851D29-0E73-FB4A-9250-4345A2043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EA89F2-74B8-D24A-AA8C-CE72E79D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8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AFB588-798B-5441-9591-36B65B4D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2E5F29D-753F-B24E-9BCE-C10F2E39F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C8A07E2-DBF8-3246-A2A7-569C7CEAA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02505B-C57E-C548-BACC-590A562B4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1D90375-9563-0942-93A6-F1D8F5109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4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4DE50E5-7791-8340-A994-F87C31F18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15F2997-9A9D-6B49-AFBD-38014FA6B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D436C7-3B3D-3C47-ADC2-D4E059110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2F8B0D-02CF-264D-88D3-0FDA00BB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C0F9BE-D08F-B549-A7EE-5BAE3C17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7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4D9CD0-D596-CD4F-A44E-18D9DCA4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E3E6A4-446B-C145-827C-61D61D6E0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09BBBB-64F6-5646-BB96-043BB54FC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5D5578-DD89-FD44-92B0-367B6B2F9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7D48AEB-E48D-3C48-A898-F4574408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7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5AC97-16DC-DE4A-BE72-339577C4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89FA896-0DE3-3548-8E0A-4AA933E8D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E925FF-613F-3A4C-9DF9-7EA3D7F6B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FAB0D4-857A-5A49-92E8-54D3CF4BC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978870-4A5F-A54F-A4D8-3679647E6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2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27695C-9373-5944-9C17-37D69E0B6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E715C4-68EC-754C-A7BD-B3BE92095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4F7C17A-EC6C-434F-BD71-4DC7182BF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D347E69-5D06-5940-8A80-E721DD7E1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3B0DABC-BF0C-7143-98A1-386C8A8A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2A5525A-6901-4949-BF9C-1A6F74BA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5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E613B4-4DE1-4B4C-BDB5-0C50742D7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B8F887-54B4-8C41-ACC5-BA5102548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F1FBCBC-2EEB-C944-95AA-AA6D93057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691237D-2D00-2248-A16A-F15FFDD2A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020A22B-09EF-DC47-ABF6-BA1D057FD4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5DA7E2-524C-8C42-9B5E-FD4BD791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32AB82F-B178-2B40-BFD9-712E491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D19E34B-E11C-9841-B700-1F1E131F5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9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C384DC-04CE-044B-B9CB-28E734A6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456B51A-CE41-F142-BCAB-16A90ACC0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3B4E23B-54CC-384F-AACC-AE7F0070C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61BA7D7-EC87-194C-822F-669AEF573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3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FE8FCBC-97F8-234A-9EEA-DCBF6FC5C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86DAC3F-2053-5A4B-8E99-3B17180B0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4C3FB56-97DB-654C-94A7-E9D92B48A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3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020BCB-72E9-074D-A141-7B12A6F9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0CCD4F4-8672-5048-A4D7-91F0BC50B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44E3325-EF48-4B43-89C8-6C99DB4D4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E5BA82-016B-2A44-AB90-CFE18419E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F8B003-D64E-6141-AB42-56C1FBBE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08234E9-B310-404D-9D2D-AFFB93B28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4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30FFE3-B566-BE46-9391-73037F89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F8332B4-996A-0844-867B-E2EF74FBDD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DAB54FE-6C19-FF45-8E05-212F2708D6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0D7E890-94EE-2847-9458-92C4AD2A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9E0C4BA-2E5E-5B44-A7A8-B994BF92F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7CBB14-3C2F-484C-873D-AFCC6E92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9578FF1-3F60-CD41-BE12-C0082D62D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A06296-C341-9E4F-B001-BDE6AD0D5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357D44C-060B-2A4A-BE8C-143C279B1D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387DB-D247-4F45-A9F2-E353C2C120AB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5FCD5D-B1BB-3E42-9BEA-29AA8F50C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ABBD1E-05CD-A944-AAFC-81DDF908B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82855-31B9-C841-9B73-B5225E801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5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7" descr="Mangrove, Sun, Water, Tropical, Wood, Trip, Blue">
            <a:extLst>
              <a:ext uri="{FF2B5EF4-FFF2-40B4-BE49-F238E27FC236}">
                <a16:creationId xmlns:a16="http://schemas.microsoft.com/office/drawing/2014/main" xmlns="" id="{4DAAC7A4-EDB7-F14B-B99A-AFF497BC49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2" r="30139"/>
          <a:stretch/>
        </p:blipFill>
        <p:spPr bwMode="auto">
          <a:xfrm>
            <a:off x="455584" y="1389082"/>
            <a:ext cx="2624273" cy="424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Body of Water Near Green Trees Under Cloudy Sky">
            <a:extLst>
              <a:ext uri="{FF2B5EF4-FFF2-40B4-BE49-F238E27FC236}">
                <a16:creationId xmlns:a16="http://schemas.microsoft.com/office/drawing/2014/main" xmlns="" id="{E37CDFFA-F4C7-314A-8BB6-2B83FD08B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796"/>
          <a:stretch/>
        </p:blipFill>
        <p:spPr bwMode="auto">
          <a:xfrm>
            <a:off x="9050109" y="1344267"/>
            <a:ext cx="2636093" cy="421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D41100C-4093-0648-A8F5-E18E48E86A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7" r="19815"/>
          <a:stretch/>
        </p:blipFill>
        <p:spPr>
          <a:xfrm>
            <a:off x="6186075" y="1369840"/>
            <a:ext cx="2605476" cy="41857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B3150259-72F1-3D4D-B882-7F37CC93C4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b="68068"/>
          <a:stretch/>
        </p:blipFill>
        <p:spPr>
          <a:xfrm>
            <a:off x="3607593" y="5749733"/>
            <a:ext cx="4976812" cy="863068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xmlns="" id="{A9803A1A-E3A8-D445-B67A-BE83A82FD82B}"/>
              </a:ext>
            </a:extLst>
          </p:cNvPr>
          <p:cNvGraphicFramePr>
            <a:graphicFrameLocks noGrp="1"/>
          </p:cNvGraphicFramePr>
          <p:nvPr/>
        </p:nvGraphicFramePr>
        <p:xfrm>
          <a:off x="8662660" y="351934"/>
          <a:ext cx="3792756" cy="2691012"/>
        </p:xfrm>
        <a:graphic>
          <a:graphicData uri="http://schemas.openxmlformats.org/drawingml/2006/table">
            <a:tbl>
              <a:tblPr/>
              <a:tblGrid>
                <a:gridCol w="3792756">
                  <a:extLst>
                    <a:ext uri="{9D8B030D-6E8A-4147-A177-3AD203B41FA5}">
                      <a16:colId xmlns:a16="http://schemas.microsoft.com/office/drawing/2014/main" xmlns="" val="878917475"/>
                    </a:ext>
                  </a:extLst>
                </a:gridCol>
              </a:tblGrid>
              <a:tr h="2691012">
                <a:tc>
                  <a:txBody>
                    <a:bodyPr/>
                    <a:lstStyle/>
                    <a:p>
                      <a:pPr algn="ctr" fontAlgn="ctr"/>
                      <a:endParaRPr lang="en-AU" sz="150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6421" marR="46421" marT="46421" marB="464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4803587"/>
                  </a:ext>
                </a:extLst>
              </a:tr>
            </a:tbl>
          </a:graphicData>
        </a:graphic>
      </p:graphicFrame>
      <p:pic>
        <p:nvPicPr>
          <p:cNvPr id="3080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/>
          <a:stretch/>
        </p:blipFill>
        <p:spPr bwMode="auto">
          <a:xfrm>
            <a:off x="3313973" y="1369839"/>
            <a:ext cx="2609066" cy="41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0DBA32F-EBBA-774C-B31C-D1145C5F0B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455584" y="283346"/>
            <a:ext cx="984147" cy="8630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A0DEEB-3381-3A4F-8F54-0A2A7C3F1728}"/>
              </a:ext>
            </a:extLst>
          </p:cNvPr>
          <p:cNvSpPr txBox="1"/>
          <p:nvPr/>
        </p:nvSpPr>
        <p:spPr>
          <a:xfrm>
            <a:off x="1275261" y="578118"/>
            <a:ext cx="10595914" cy="665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CC14F5F-BB8F-6B4F-8A41-71EDE8E1E1D8}"/>
              </a:ext>
            </a:extLst>
          </p:cNvPr>
          <p:cNvSpPr/>
          <p:nvPr/>
        </p:nvSpPr>
        <p:spPr>
          <a:xfrm>
            <a:off x="1927417" y="1888101"/>
            <a:ext cx="8337165" cy="2093350"/>
          </a:xfrm>
          <a:prstGeom prst="rect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MEETING OF THE REGIONAL SCIENTIFIC AND TECHNICAL COMMITTEE (RSTC) </a:t>
            </a:r>
          </a:p>
          <a:p>
            <a:pPr algn="ctr">
              <a:lnSpc>
                <a:spcPct val="107000"/>
              </a:lnSpc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THE SCS SAP PROJECT</a:t>
            </a:r>
            <a:endParaRPr lang="en-GB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endParaRPr lang="en-GB" sz="11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17-19 October 2022, Bangkok, Thailand</a:t>
            </a:r>
          </a:p>
          <a:p>
            <a:pPr algn="ctr">
              <a:lnSpc>
                <a:spcPct val="107000"/>
              </a:lnSpc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OF ACHIEVEMENTS OF THE FISHERIES </a:t>
            </a:r>
            <a:r>
              <a:rPr lang="en-GB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REFUGIA </a:t>
            </a:r>
            <a:r>
              <a:rPr lang="en-GB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DC5B7356-8E82-4941-BE38-0F2481B83577}"/>
              </a:ext>
            </a:extLst>
          </p:cNvPr>
          <p:cNvSpPr/>
          <p:nvPr/>
        </p:nvSpPr>
        <p:spPr>
          <a:xfrm>
            <a:off x="3607593" y="4175556"/>
            <a:ext cx="4976812" cy="841058"/>
          </a:xfrm>
          <a:prstGeom prst="rect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endParaRPr lang="en-GB" b="1" dirty="0">
              <a:solidFill>
                <a:srgbClr val="1F386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[THAILAND]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[Department of Fisheries]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0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924" y="365125"/>
            <a:ext cx="9285434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Recommendations 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22" y="1352521"/>
            <a:ext cx="9285434" cy="4824442"/>
          </a:xfrm>
          <a:solidFill>
            <a:srgbClr val="BDEEFF"/>
          </a:solidFill>
        </p:spPr>
        <p:txBody>
          <a:bodyPr>
            <a:normAutofit/>
          </a:bodyPr>
          <a:lstStyle/>
          <a:p>
            <a:r>
              <a:rPr lang="en-US" dirty="0" smtClean="0"/>
              <a:t>Monitoring and assessment of fisheries </a:t>
            </a:r>
            <a:r>
              <a:rPr lang="en-US" i="1" dirty="0" err="1" smtClean="0"/>
              <a:t>refugia</a:t>
            </a:r>
            <a:r>
              <a:rPr lang="en-US" i="1" dirty="0" smtClean="0"/>
              <a:t> </a:t>
            </a:r>
            <a:r>
              <a:rPr lang="en-US" dirty="0" smtClean="0"/>
              <a:t>and its habitat linkages at sites should be subsequently integrated with SCS SAP Project for the most effective collaboration and  evaluation</a:t>
            </a:r>
          </a:p>
          <a:p>
            <a:r>
              <a:rPr lang="en-US" dirty="0" smtClean="0"/>
              <a:t> Assessment of the status of fisheries and habitat at fisheries </a:t>
            </a:r>
            <a:r>
              <a:rPr lang="en-US" i="1" dirty="0" err="1" smtClean="0"/>
              <a:t>refugia</a:t>
            </a:r>
            <a:r>
              <a:rPr lang="en-US" i="1" dirty="0" smtClean="0"/>
              <a:t> </a:t>
            </a:r>
            <a:r>
              <a:rPr lang="en-US" dirty="0" smtClean="0"/>
              <a:t>sites should be included as the sub-project in each relating habitat component of SCS SAP Project</a:t>
            </a:r>
          </a:p>
          <a:p>
            <a:r>
              <a:rPr lang="en-US" dirty="0" smtClean="0"/>
              <a:t>Department of Fisheries and Department of Marine and Coastal Resources should closely cooperated in the action on integrated management of fisheries and ecosystem/habitat in critical areas along the coastal seas of the country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8" descr="Photo of Fishes Near Coral Reef">
            <a:extLst>
              <a:ext uri="{FF2B5EF4-FFF2-40B4-BE49-F238E27FC236}">
                <a16:creationId xmlns:a16="http://schemas.microsoft.com/office/drawing/2014/main" xmlns="" id="{32E111FA-A558-9141-8F23-6E916A6F0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27396"/>
          <a:stretch/>
        </p:blipFill>
        <p:spPr bwMode="auto">
          <a:xfrm>
            <a:off x="492806" y="371478"/>
            <a:ext cx="1748195" cy="583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70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2254468" y="2870200"/>
            <a:ext cx="7683065" cy="2465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398"/>
              </a:lnSpc>
            </a:pPr>
            <a:r>
              <a:rPr lang="en-US" sz="20000" b="1" i="1" dirty="0">
                <a:solidFill>
                  <a:srgbClr val="1D7151"/>
                </a:solidFill>
                <a:latin typeface="FC Palette" panose="020B0500040200020003" pitchFamily="34" charset="-34"/>
                <a:cs typeface="FC Palette" panose="020B0500040200020003" pitchFamily="34" charset="-34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622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35" y="134470"/>
            <a:ext cx="11490123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Introduction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34" y="1129553"/>
            <a:ext cx="11490124" cy="5163670"/>
          </a:xfrm>
          <a:solidFill>
            <a:srgbClr val="BDEEFF"/>
          </a:solidFill>
        </p:spPr>
        <p:txBody>
          <a:bodyPr>
            <a:normAutofit/>
          </a:bodyPr>
          <a:lstStyle/>
          <a:p>
            <a:pPr marL="3308350" indent="-161925">
              <a:spcBef>
                <a:spcPts val="600"/>
              </a:spcBef>
            </a:pPr>
            <a:r>
              <a:rPr lang="en-US" dirty="0" smtClean="0"/>
              <a:t>Thailand is one of the six countries participating  in Fisheries </a:t>
            </a:r>
            <a:r>
              <a:rPr lang="en-US" i="1" dirty="0" err="1" smtClean="0"/>
              <a:t>Refugia</a:t>
            </a:r>
            <a:r>
              <a:rPr lang="en-US" dirty="0" smtClean="0"/>
              <a:t> Project.</a:t>
            </a:r>
          </a:p>
          <a:p>
            <a:pPr marL="3308350" indent="-161925">
              <a:spcBef>
                <a:spcPts val="600"/>
              </a:spcBef>
            </a:pPr>
            <a:r>
              <a:rPr lang="en-US" dirty="0" smtClean="0"/>
              <a:t>There are two sites of Fisheries </a:t>
            </a:r>
            <a:r>
              <a:rPr lang="en-US" i="1" dirty="0" err="1" smtClean="0"/>
              <a:t>Refugia</a:t>
            </a:r>
            <a:r>
              <a:rPr lang="en-US" dirty="0" smtClean="0"/>
              <a:t> established in Thailand: </a:t>
            </a:r>
            <a:r>
              <a:rPr lang="en-US" dirty="0" err="1" smtClean="0"/>
              <a:t>Trat</a:t>
            </a:r>
            <a:r>
              <a:rPr lang="en-US" dirty="0" smtClean="0"/>
              <a:t> and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Thani</a:t>
            </a:r>
            <a:r>
              <a:rPr lang="en-US" dirty="0" smtClean="0"/>
              <a:t> Sites.</a:t>
            </a:r>
          </a:p>
          <a:p>
            <a:pPr marL="3308350" indent="-161925">
              <a:spcBef>
                <a:spcPts val="600"/>
              </a:spcBef>
            </a:pPr>
            <a:r>
              <a:rPr lang="en-US" dirty="0" smtClean="0"/>
              <a:t> National structure for project  implementation  is composed of: </a:t>
            </a:r>
          </a:p>
          <a:p>
            <a:pPr marL="3335338" indent="2413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600" dirty="0" smtClean="0"/>
              <a:t>Thailand’s National Fisheries </a:t>
            </a:r>
            <a:r>
              <a:rPr lang="en-US" sz="2600" i="1" dirty="0" err="1" smtClean="0"/>
              <a:t>Refugia</a:t>
            </a:r>
            <a:r>
              <a:rPr lang="en-US" sz="2600" i="1" dirty="0" smtClean="0"/>
              <a:t> </a:t>
            </a:r>
            <a:r>
              <a:rPr lang="en-US" sz="2600" dirty="0" smtClean="0"/>
              <a:t>Committee</a:t>
            </a:r>
          </a:p>
          <a:p>
            <a:pPr marL="3335338" indent="2413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600" dirty="0"/>
              <a:t> </a:t>
            </a:r>
            <a:r>
              <a:rPr lang="en-US" sz="2600" dirty="0" smtClean="0"/>
              <a:t>Thailand’s National Scientific and Technical Committee</a:t>
            </a:r>
          </a:p>
          <a:p>
            <a:pPr marL="3684588" indent="-37623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600" dirty="0" smtClean="0"/>
              <a:t>Site-based Fisheries </a:t>
            </a:r>
            <a:r>
              <a:rPr lang="en-US" sz="2600" i="1" dirty="0" err="1" smtClean="0"/>
              <a:t>Refugia</a:t>
            </a:r>
            <a:r>
              <a:rPr lang="en-US" sz="2600" i="1" dirty="0" smtClean="0"/>
              <a:t>  </a:t>
            </a:r>
            <a:r>
              <a:rPr lang="en-US" sz="2600" dirty="0" smtClean="0"/>
              <a:t>Management Board in </a:t>
            </a:r>
            <a:r>
              <a:rPr lang="en-US" sz="2600" dirty="0" err="1" smtClean="0"/>
              <a:t>Trat</a:t>
            </a:r>
            <a:r>
              <a:rPr lang="en-US" sz="2600" dirty="0" smtClean="0"/>
              <a:t> Province</a:t>
            </a:r>
          </a:p>
          <a:p>
            <a:pPr marL="3684588" indent="-376238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600" dirty="0" smtClean="0"/>
              <a:t>Site-based </a:t>
            </a:r>
            <a:r>
              <a:rPr lang="en-US" sz="2600" dirty="0"/>
              <a:t>Fisheries </a:t>
            </a:r>
            <a:r>
              <a:rPr lang="en-US" sz="2600" i="1" dirty="0" err="1"/>
              <a:t>Refugia</a:t>
            </a:r>
            <a:r>
              <a:rPr lang="en-US" sz="2600" i="1" dirty="0"/>
              <a:t>  </a:t>
            </a:r>
            <a:r>
              <a:rPr lang="en-US" sz="2600" dirty="0"/>
              <a:t>Management Board in  </a:t>
            </a:r>
            <a:r>
              <a:rPr lang="en-US" sz="2600" dirty="0" err="1" smtClean="0"/>
              <a:t>Surat</a:t>
            </a:r>
            <a:r>
              <a:rPr lang="en-US" sz="2600" dirty="0" smtClean="0"/>
              <a:t> </a:t>
            </a:r>
            <a:r>
              <a:rPr lang="en-US" sz="2600" dirty="0" err="1" smtClean="0"/>
              <a:t>Thani</a:t>
            </a:r>
            <a:r>
              <a:rPr lang="en-US" sz="2600" dirty="0" smtClean="0"/>
              <a:t>  Province</a:t>
            </a:r>
            <a:endParaRPr lang="en-US" sz="2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0" name="Picture 9" descr="C:\Users\Acer\Desktop\(12) FR ข้อมูลวิชาการ ตราด, สุราษฎร์\FR site Map\FR site Map (6) ภาพกว้างในแผนที่ประเทศไทย\FR site (3) for RSTC 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32" y="1648356"/>
            <a:ext cx="2875589" cy="4106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0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35" y="134470"/>
            <a:ext cx="11490123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Introduction</a:t>
            </a:r>
            <a:endParaRPr lang="en-US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34" y="1129553"/>
            <a:ext cx="11490124" cy="5163670"/>
          </a:xfrm>
          <a:solidFill>
            <a:srgbClr val="BDEEFF"/>
          </a:solidFill>
        </p:spPr>
        <p:txBody>
          <a:bodyPr>
            <a:normAutofit/>
          </a:bodyPr>
          <a:lstStyle/>
          <a:p>
            <a:pPr marL="3146425" indent="0">
              <a:spcBef>
                <a:spcPts val="600"/>
              </a:spcBef>
              <a:buNone/>
            </a:pPr>
            <a:endParaRPr lang="en-US" sz="800" dirty="0" smtClean="0"/>
          </a:p>
          <a:p>
            <a:pPr marL="3403600" indent="-257175">
              <a:spcBef>
                <a:spcPts val="600"/>
              </a:spcBef>
            </a:pPr>
            <a:r>
              <a:rPr lang="en-US" dirty="0" smtClean="0"/>
              <a:t>Executing agency for Thailand is the </a:t>
            </a:r>
            <a:r>
              <a:rPr lang="en-US" b="1" dirty="0" smtClean="0"/>
              <a:t>Department of Fisheries</a:t>
            </a:r>
            <a:r>
              <a:rPr lang="en-US" dirty="0" smtClean="0"/>
              <a:t>, responsible for:</a:t>
            </a:r>
          </a:p>
          <a:p>
            <a:pPr marL="3683000" indent="-27940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600" dirty="0" smtClean="0"/>
              <a:t>Overall responsibility for the execution of the national-level activities of the Fisheries </a:t>
            </a:r>
            <a:r>
              <a:rPr lang="en-US" sz="2600" i="1" dirty="0" err="1" smtClean="0"/>
              <a:t>Refugia</a:t>
            </a:r>
            <a:r>
              <a:rPr lang="en-US" sz="2600" i="1" dirty="0" smtClean="0"/>
              <a:t> </a:t>
            </a:r>
            <a:r>
              <a:rPr lang="en-US" sz="2600" dirty="0" smtClean="0"/>
              <a:t>Project</a:t>
            </a:r>
          </a:p>
          <a:p>
            <a:pPr marL="3403600" indent="-257175">
              <a:spcBef>
                <a:spcPts val="600"/>
              </a:spcBef>
            </a:pPr>
            <a:r>
              <a:rPr lang="en-US" dirty="0" smtClean="0"/>
              <a:t>National focal point for Thailand is the senior technical officer of Marine Fisheries Research and Development  Division, Department of Fisheries, responsible for:</a:t>
            </a:r>
          </a:p>
          <a:p>
            <a:pPr marL="3603625" indent="-200025" defTabSz="9398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600" dirty="0" smtClean="0"/>
              <a:t>Main </a:t>
            </a:r>
            <a:r>
              <a:rPr lang="en-GB" sz="2600" dirty="0" smtClean="0"/>
              <a:t>point </a:t>
            </a:r>
            <a:r>
              <a:rPr lang="en-GB" sz="2600" dirty="0"/>
              <a:t>of contact with SEAFDEC, UNEP, </a:t>
            </a:r>
            <a:r>
              <a:rPr lang="en-US" sz="2600" dirty="0"/>
              <a:t>National Fisheries </a:t>
            </a:r>
            <a:r>
              <a:rPr lang="en-US" sz="2600" i="1" dirty="0" err="1"/>
              <a:t>Refugia</a:t>
            </a:r>
            <a:r>
              <a:rPr lang="en-US" sz="2600" i="1" dirty="0"/>
              <a:t> </a:t>
            </a:r>
            <a:r>
              <a:rPr lang="en-US" sz="2600" dirty="0"/>
              <a:t>Committee</a:t>
            </a:r>
            <a:r>
              <a:rPr lang="en-GB" sz="2600" dirty="0" smtClean="0"/>
              <a:t>, </a:t>
            </a:r>
            <a:r>
              <a:rPr lang="en-US" sz="2600" dirty="0"/>
              <a:t>National Scientific and Technical Committee </a:t>
            </a:r>
            <a:r>
              <a:rPr lang="en-US" sz="2600" dirty="0" smtClean="0"/>
              <a:t>, and </a:t>
            </a:r>
            <a:r>
              <a:rPr lang="en-GB" sz="2600" dirty="0" smtClean="0"/>
              <a:t>site </a:t>
            </a:r>
            <a:r>
              <a:rPr lang="en-GB" sz="2600" dirty="0"/>
              <a:t>based management boards</a:t>
            </a:r>
            <a:r>
              <a:rPr lang="en-US" sz="2600" dirty="0" smtClean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34" y="1129554"/>
            <a:ext cx="2748903" cy="188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3" b="1540"/>
          <a:stretch>
            <a:fillRect/>
          </a:stretch>
        </p:blipFill>
        <p:spPr bwMode="auto">
          <a:xfrm>
            <a:off x="217235" y="2670176"/>
            <a:ext cx="2748902" cy="194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0" r="10027"/>
          <a:stretch>
            <a:fillRect/>
          </a:stretch>
        </p:blipFill>
        <p:spPr bwMode="auto">
          <a:xfrm>
            <a:off x="217233" y="4359974"/>
            <a:ext cx="2748903" cy="190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07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3">
            <a:extLst>
              <a:ext uri="{FF2B5EF4-FFF2-40B4-BE49-F238E27FC236}">
                <a16:creationId xmlns:a16="http://schemas.microsoft.com/office/drawing/2014/main" xmlns="" id="{36AD2C57-B7BE-48AA-A27B-E668C1C9E9A3}"/>
              </a:ext>
            </a:extLst>
          </p:cNvPr>
          <p:cNvSpPr txBox="1"/>
          <p:nvPr/>
        </p:nvSpPr>
        <p:spPr>
          <a:xfrm>
            <a:off x="4419601" y="76200"/>
            <a:ext cx="5587999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Fisheries </a:t>
            </a:r>
            <a:r>
              <a:rPr lang="en-US" sz="3600" b="1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Refugia</a:t>
            </a:r>
            <a:r>
              <a:rPr lang="en-US" sz="3600" b="1" i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36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Site 1 : </a:t>
            </a:r>
            <a:r>
              <a:rPr lang="en-US" sz="3600" b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Trat</a:t>
            </a:r>
            <a:endParaRPr lang="en-US" sz="3600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</p:txBody>
      </p:sp>
      <p:sp>
        <p:nvSpPr>
          <p:cNvPr id="16" name="กล่องข้อความ 15">
            <a:extLst>
              <a:ext uri="{FF2B5EF4-FFF2-40B4-BE49-F238E27FC236}">
                <a16:creationId xmlns:a16="http://schemas.microsoft.com/office/drawing/2014/main" xmlns="" id="{6AA5609C-3A96-4604-BD74-9AC59CC0C45E}"/>
              </a:ext>
            </a:extLst>
          </p:cNvPr>
          <p:cNvSpPr txBox="1"/>
          <p:nvPr/>
        </p:nvSpPr>
        <p:spPr>
          <a:xfrm>
            <a:off x="5080000" y="826958"/>
            <a:ext cx="6908800" cy="4673068"/>
          </a:xfrm>
          <a:prstGeom prst="rect">
            <a:avLst/>
          </a:prstGeom>
          <a:noFill/>
        </p:spPr>
        <p:txBody>
          <a:bodyPr wrap="square" lIns="60954" tIns="30477" rIns="60954" bIns="30477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Location:</a:t>
            </a:r>
            <a:r>
              <a:rPr lang="en-US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Off Trat Province</a:t>
            </a:r>
          </a:p>
          <a:p>
            <a:pPr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Target Species: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Short mackerel </a:t>
            </a:r>
          </a:p>
          <a:p>
            <a:pPr>
              <a:spcAft>
                <a:spcPts val="400"/>
              </a:spcAft>
            </a:pPr>
            <a:r>
              <a:rPr lang="th-TH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                     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   (</a:t>
            </a:r>
            <a:r>
              <a:rPr lang="en-US" sz="2400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Rastrelliger</a:t>
            </a:r>
            <a:r>
              <a:rPr lang="en-US" sz="2400" i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brachysoma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)</a:t>
            </a:r>
          </a:p>
          <a:p>
            <a:pPr marL="4216400" indent="-4216400"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Area 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154,600 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ha      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Marine Habitat Linkage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: 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Coral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R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eef, Mangrove, </a:t>
            </a:r>
            <a:r>
              <a:rPr lang="en-US" sz="2400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</a:t>
            </a:r>
            <a:r>
              <a:rPr lang="en-US" sz="2400" dirty="0" err="1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eagrass</a:t>
            </a:r>
            <a:endParaRPr lang="en-US" sz="2400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Status: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Approved</a:t>
            </a: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Fishing Closure Period: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1 January to 29 February </a:t>
            </a: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Management Measures:</a:t>
            </a:r>
          </a:p>
          <a:p>
            <a:pPr>
              <a:tabLst>
                <a:tab pos="951347" algn="l"/>
              </a:tabLst>
            </a:pP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In the period from 1 January to 29 February every year, no person shall fish in fisheries </a:t>
            </a:r>
            <a:r>
              <a:rPr lang="en-US" sz="24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refugia 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area</a:t>
            </a:r>
            <a:r>
              <a:rPr lang="en-US" sz="24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in Trat Province by the following fishing gears: </a:t>
            </a:r>
          </a:p>
          <a:p>
            <a:pPr marL="901610" indent="-365089"/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(1) Purse seines fitted to motor vessels; and</a:t>
            </a:r>
          </a:p>
          <a:p>
            <a:pPr indent="536522"/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(2) Pair trawls fitted to motor vessels.</a:t>
            </a:r>
            <a:endParaRPr lang="en-US" sz="2400" b="1" dirty="0">
              <a:solidFill>
                <a:srgbClr val="1D7151"/>
              </a:solidFill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900" b="1" dirty="0">
                <a:solidFill>
                  <a:srgbClr val="1D7151"/>
                </a:solidFill>
                <a:latin typeface="Poppins Light" panose="00000400000000000000" pitchFamily="2" charset="0"/>
                <a:ea typeface="Calibri" panose="020F0502020204030204" pitchFamily="34" charset="0"/>
                <a:cs typeface="Poppins Light" panose="00000400000000000000" pitchFamily="2" charset="0"/>
              </a:rPr>
              <a:t>                    </a:t>
            </a:r>
            <a:endParaRPr lang="en-US" sz="1300" dirty="0">
              <a:latin typeface="Poppins Light" panose="00000400000000000000" pitchFamily="2" charset="0"/>
              <a:ea typeface="Calibri" panose="020F0502020204030204" pitchFamily="34" charset="0"/>
              <a:cs typeface="Poppins Light" panose="00000400000000000000" pitchFamily="2" charset="0"/>
            </a:endParaRPr>
          </a:p>
        </p:txBody>
      </p:sp>
      <p:pic>
        <p:nvPicPr>
          <p:cNvPr id="10" name="Picture 9" descr="C:\Users\Acer\Desktop\trat แก้ไข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4" y="127000"/>
            <a:ext cx="4321964" cy="522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Acer\Desktop\point copy แก้ไข 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6" t="19764" r="26791" b="60492"/>
          <a:stretch/>
        </p:blipFill>
        <p:spPr bwMode="auto">
          <a:xfrm>
            <a:off x="508000" y="5410200"/>
            <a:ext cx="2135582" cy="1337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รูปภาพ 2">
            <a:extLst>
              <a:ext uri="{FF2B5EF4-FFF2-40B4-BE49-F238E27FC236}">
                <a16:creationId xmlns:a16="http://schemas.microsoft.com/office/drawing/2014/main" xmlns="" id="{900B9280-EAD5-C81F-9358-2DC767076E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56742"/>
            <a:ext cx="2804983" cy="1983321"/>
          </a:xfrm>
          <a:prstGeom prst="rect">
            <a:avLst/>
          </a:prstGeom>
        </p:spPr>
      </p:pic>
      <p:pic>
        <p:nvPicPr>
          <p:cNvPr id="5" name="รูปภาพ 4">
            <a:extLst>
              <a:ext uri="{FF2B5EF4-FFF2-40B4-BE49-F238E27FC236}">
                <a16:creationId xmlns:a16="http://schemas.microsoft.com/office/drawing/2014/main" xmlns="" id="{5F8DD230-72DC-2F73-2553-6FFC83DC18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01" y="4710223"/>
            <a:ext cx="5106679" cy="2641639"/>
          </a:xfrm>
          <a:prstGeom prst="rect">
            <a:avLst/>
          </a:prstGeom>
        </p:spPr>
      </p:pic>
      <p:pic>
        <p:nvPicPr>
          <p:cNvPr id="19" name="รูปภาพ 18">
            <a:extLst>
              <a:ext uri="{FF2B5EF4-FFF2-40B4-BE49-F238E27FC236}">
                <a16:creationId xmlns:a16="http://schemas.microsoft.com/office/drawing/2014/main" xmlns="" id="{3D4675E2-14D5-3731-61AF-6E74C54C05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0226">
            <a:off x="10056322" y="1676169"/>
            <a:ext cx="2513157" cy="5418071"/>
          </a:xfrm>
          <a:prstGeom prst="rect">
            <a:avLst/>
          </a:prstGeom>
        </p:spPr>
      </p:pic>
      <p:pic>
        <p:nvPicPr>
          <p:cNvPr id="20" name="Picture 10" descr="C:\Users\Acer\Desktop\point copy แก้ไข 1.jpg">
            <a:extLst>
              <a:ext uri="{FF2B5EF4-FFF2-40B4-BE49-F238E27FC236}">
                <a16:creationId xmlns:a16="http://schemas.microsoft.com/office/drawing/2014/main" xmlns="" id="{C165BCE7-68CE-8835-EFF1-558C979DE593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5" t="39311" r="26032" b="42774"/>
          <a:stretch/>
        </p:blipFill>
        <p:spPr bwMode="auto">
          <a:xfrm>
            <a:off x="2676343" y="5410200"/>
            <a:ext cx="2122275" cy="1337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รูปภาพ 20">
            <a:extLst>
              <a:ext uri="{FF2B5EF4-FFF2-40B4-BE49-F238E27FC236}">
                <a16:creationId xmlns:a16="http://schemas.microsoft.com/office/drawing/2014/main" xmlns="" id="{892FD961-DEEA-101C-13F9-F198BBFE671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1" t="8461" r="12499" b="53750"/>
          <a:stretch/>
        </p:blipFill>
        <p:spPr>
          <a:xfrm>
            <a:off x="9144001" y="5459874"/>
            <a:ext cx="1220995" cy="13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6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AD2C57-B7BE-48AA-A27B-E668C1C9E9A3}"/>
              </a:ext>
            </a:extLst>
          </p:cNvPr>
          <p:cNvSpPr txBox="1"/>
          <p:nvPr/>
        </p:nvSpPr>
        <p:spPr>
          <a:xfrm>
            <a:off x="1778000" y="177800"/>
            <a:ext cx="8751769" cy="1313180"/>
          </a:xfrm>
          <a:prstGeom prst="rect">
            <a:avLst/>
          </a:prstGeom>
          <a:solidFill>
            <a:srgbClr val="BDEEFF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Notification of Ministry of Agriculture and Cooperatives </a:t>
            </a:r>
            <a:endParaRPr lang="en-US" sz="2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Re: Prescribing Fishing Gears, Fishing Methods, Fishing Areas, and Conditions Prohibited from Fishing </a:t>
            </a:r>
            <a:endParaRPr lang="en-US" sz="2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in </a:t>
            </a:r>
            <a:r>
              <a:rPr lang="en-US" sz="21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Some 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Parts of the Fishing Ground in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Trat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Province </a:t>
            </a:r>
            <a:endParaRPr lang="en-US" sz="2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B.E. 2565 (2022)</a:t>
            </a:r>
            <a:endParaRPr lang="en-US" sz="2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รูปภาพ 2">
            <a:extLst>
              <a:ext uri="{FF2B5EF4-FFF2-40B4-BE49-F238E27FC236}">
                <a16:creationId xmlns:a16="http://schemas.microsoft.com/office/drawing/2014/main" xmlns="" id="{19D7E440-8841-69F8-898E-A01723C557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"/>
          <a:stretch/>
        </p:blipFill>
        <p:spPr>
          <a:xfrm>
            <a:off x="4310021" y="1549401"/>
            <a:ext cx="3665580" cy="516101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6" name="รูปภาพ 5">
            <a:extLst>
              <a:ext uri="{FF2B5EF4-FFF2-40B4-BE49-F238E27FC236}">
                <a16:creationId xmlns:a16="http://schemas.microsoft.com/office/drawing/2014/main" xmlns="" id="{CB2B37BC-B1F8-65B1-70AB-33278039C1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" r="8037" b="4495"/>
          <a:stretch/>
        </p:blipFill>
        <p:spPr>
          <a:xfrm>
            <a:off x="8053545" y="2616200"/>
            <a:ext cx="4036855" cy="359138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8" name="รูปภาพ 7">
            <a:extLst>
              <a:ext uri="{FF2B5EF4-FFF2-40B4-BE49-F238E27FC236}">
                <a16:creationId xmlns:a16="http://schemas.microsoft.com/office/drawing/2014/main" xmlns="" id="{0AB7EF9A-8680-FF51-E422-839602EED9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7" t="7272" r="10587"/>
          <a:stretch/>
        </p:blipFill>
        <p:spPr>
          <a:xfrm>
            <a:off x="304801" y="1600200"/>
            <a:ext cx="3822379" cy="505100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442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11663041" y="5905899"/>
            <a:ext cx="241486" cy="333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12"/>
              </a:lnSpc>
            </a:pPr>
            <a:r>
              <a:rPr lang="en-US" sz="1900" dirty="0">
                <a:solidFill>
                  <a:srgbClr val="F2EDDB"/>
                </a:solidFill>
                <a:latin typeface="Poppins Light"/>
              </a:rPr>
              <a:t>2</a:t>
            </a: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xmlns="" id="{36AD2C57-B7BE-48AA-A27B-E668C1C9E9A3}"/>
              </a:ext>
            </a:extLst>
          </p:cNvPr>
          <p:cNvSpPr txBox="1"/>
          <p:nvPr/>
        </p:nvSpPr>
        <p:spPr>
          <a:xfrm>
            <a:off x="5029200" y="228600"/>
            <a:ext cx="5507693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Fisheries </a:t>
            </a:r>
            <a:r>
              <a:rPr lang="en-US" sz="3600" b="1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Refugia</a:t>
            </a:r>
            <a:r>
              <a:rPr lang="en-US" sz="3600" b="1" i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36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Site 2 : </a:t>
            </a:r>
            <a:r>
              <a:rPr lang="en-US" sz="3600" b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Surat</a:t>
            </a:r>
            <a:r>
              <a:rPr lang="en-US" sz="36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3600" b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Thani</a:t>
            </a:r>
            <a:endParaRPr lang="en-US" sz="3600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</p:txBody>
      </p:sp>
      <p:sp>
        <p:nvSpPr>
          <p:cNvPr id="16" name="กล่องข้อความ 15">
            <a:extLst>
              <a:ext uri="{FF2B5EF4-FFF2-40B4-BE49-F238E27FC236}">
                <a16:creationId xmlns:a16="http://schemas.microsoft.com/office/drawing/2014/main" xmlns="" id="{6AA5609C-3A96-4604-BD74-9AC59CC0C45E}"/>
              </a:ext>
            </a:extLst>
          </p:cNvPr>
          <p:cNvSpPr txBox="1"/>
          <p:nvPr/>
        </p:nvSpPr>
        <p:spPr>
          <a:xfrm>
            <a:off x="4767970" y="901798"/>
            <a:ext cx="7301810" cy="4565353"/>
          </a:xfrm>
          <a:prstGeom prst="rect">
            <a:avLst/>
          </a:prstGeom>
          <a:noFill/>
        </p:spPr>
        <p:txBody>
          <a:bodyPr wrap="square" lIns="60954" tIns="30477" rIns="60954" bIns="30477">
            <a:spAutoFit/>
          </a:bodyPr>
          <a:lstStyle/>
          <a:p>
            <a:pPr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Location:</a:t>
            </a:r>
            <a:r>
              <a:rPr lang="en-US" sz="2400" b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Around Koh Sed in Ban Don Bay of </a:t>
            </a:r>
            <a:r>
              <a:rPr lang="en-US" sz="2400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Surat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Thani Province</a:t>
            </a:r>
          </a:p>
          <a:p>
            <a:pPr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Target Species: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Blue swimming crab</a:t>
            </a:r>
          </a:p>
          <a:p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                          (</a:t>
            </a:r>
            <a:r>
              <a:rPr lang="en-US" sz="2400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Portunus</a:t>
            </a:r>
            <a:r>
              <a:rPr lang="en-US" sz="2400" i="1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i="1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pelagicus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)</a:t>
            </a:r>
          </a:p>
          <a:p>
            <a:pPr>
              <a:spcAft>
                <a:spcPts val="400"/>
              </a:spcAft>
            </a:pPr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Area 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900 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ha            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Marine Habitat Linkage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: </a:t>
            </a:r>
            <a:r>
              <a:rPr lang="en-US" sz="2400" dirty="0" err="1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</a:t>
            </a:r>
            <a:r>
              <a:rPr lang="en-US" sz="2400" dirty="0" err="1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eagrass</a:t>
            </a:r>
            <a:r>
              <a:rPr lang="en-US" sz="2400" dirty="0" smtClean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 and Mangrove</a:t>
            </a:r>
            <a:endParaRPr lang="en-US" sz="2400" dirty="0"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Status: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Approved</a:t>
            </a: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Fishing Closure Period: </a:t>
            </a:r>
            <a:r>
              <a:rPr lang="en-US" sz="2400" dirty="0"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All year</a:t>
            </a:r>
          </a:p>
          <a:p>
            <a:r>
              <a:rPr lang="en-US" sz="2400" b="1" dirty="0">
                <a:solidFill>
                  <a:srgbClr val="1D7151"/>
                </a:solidFill>
                <a:latin typeface="Angsana New" panose="02020603050405020304" pitchFamily="18" charset="-34"/>
                <a:ea typeface="Calibri" panose="020F0502020204030204" pitchFamily="34" charset="0"/>
                <a:cs typeface="Angsana New" panose="02020603050405020304" pitchFamily="18" charset="-34"/>
              </a:rPr>
              <a:t>Management Measures:</a:t>
            </a:r>
          </a:p>
          <a:p>
            <a:pPr indent="536522"/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No person shall fish in fisheries </a:t>
            </a:r>
            <a:r>
              <a:rPr lang="en-US" sz="24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refugia 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area</a:t>
            </a:r>
            <a:r>
              <a:rPr lang="en-US" sz="24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at Koh Sed off </a:t>
            </a:r>
            <a:r>
              <a:rPr lang="en-US" sz="2400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Surat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 Thani Province by the following fishing gears:</a:t>
            </a:r>
          </a:p>
          <a:p>
            <a:pPr indent="536522"/>
            <a:r>
              <a:rPr lang="th-TH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(1)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 Crab traps; and</a:t>
            </a:r>
          </a:p>
          <a:p>
            <a:pPr indent="536522"/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(2) Crab gill nets of a mesh size less than 3</a:t>
            </a:r>
            <a:r>
              <a:rPr lang="th-TH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400" dirty="0">
                <a:latin typeface="Angsana New" panose="02020603050405020304" pitchFamily="18" charset="-34"/>
                <a:cs typeface="Angsana New" panose="02020603050405020304" pitchFamily="18" charset="-34"/>
              </a:rPr>
              <a:t>inches.</a:t>
            </a:r>
            <a:endParaRPr lang="en-US" sz="2400" b="1" dirty="0">
              <a:solidFill>
                <a:srgbClr val="1D7151"/>
              </a:solidFill>
              <a:latin typeface="Angsana New" panose="02020603050405020304" pitchFamily="18" charset="-34"/>
              <a:ea typeface="Calibri" panose="020F0502020204030204" pitchFamily="34" charset="0"/>
              <a:cs typeface="Angsana New" panose="02020603050405020304" pitchFamily="18" charset="-34"/>
            </a:endParaRPr>
          </a:p>
          <a:p>
            <a:pPr>
              <a:tabLst>
                <a:tab pos="951347" algn="l"/>
              </a:tabLst>
            </a:pPr>
            <a:r>
              <a:rPr lang="en-US" sz="1900" dirty="0">
                <a:latin typeface="Poppins Light" charset="0"/>
                <a:cs typeface="Poppins Light" charset="0"/>
              </a:rPr>
              <a:t>        </a:t>
            </a:r>
            <a:endParaRPr lang="en-US" sz="1300" dirty="0">
              <a:latin typeface="Poppins Light" panose="00000400000000000000" pitchFamily="2" charset="0"/>
              <a:ea typeface="Calibri" panose="020F0502020204030204" pitchFamily="34" charset="0"/>
              <a:cs typeface="Poppins Light" panose="00000400000000000000" pitchFamily="2" charset="0"/>
            </a:endParaRPr>
          </a:p>
        </p:txBody>
      </p:sp>
      <p:pic>
        <p:nvPicPr>
          <p:cNvPr id="14" name="Picture 13" descr="C:\Users\Acer\Desktop\Notificatio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61645"/>
            <a:ext cx="4470400" cy="586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รูปภาพ 2">
            <a:extLst>
              <a:ext uri="{FF2B5EF4-FFF2-40B4-BE49-F238E27FC236}">
                <a16:creationId xmlns:a16="http://schemas.microsoft.com/office/drawing/2014/main" xmlns="" id="{D79C595A-A603-6F96-292B-BC6ED0C9EC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06" r="33959" b="45775"/>
          <a:stretch/>
        </p:blipFill>
        <p:spPr>
          <a:xfrm>
            <a:off x="10359093" y="846030"/>
            <a:ext cx="2193221" cy="1664647"/>
          </a:xfrm>
          <a:prstGeom prst="rect">
            <a:avLst/>
          </a:prstGeom>
        </p:spPr>
      </p:pic>
      <p:pic>
        <p:nvPicPr>
          <p:cNvPr id="5" name="รูปภาพ 4">
            <a:extLst>
              <a:ext uri="{FF2B5EF4-FFF2-40B4-BE49-F238E27FC236}">
                <a16:creationId xmlns:a16="http://schemas.microsoft.com/office/drawing/2014/main" xmlns="" id="{01893B92-0F97-1D75-4C9A-A433309EE0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361" y="4124068"/>
            <a:ext cx="1863419" cy="1122681"/>
          </a:xfrm>
          <a:prstGeom prst="rect">
            <a:avLst/>
          </a:prstGeom>
        </p:spPr>
      </p:pic>
      <p:pic>
        <p:nvPicPr>
          <p:cNvPr id="17" name="รูปภาพ 16">
            <a:extLst>
              <a:ext uri="{FF2B5EF4-FFF2-40B4-BE49-F238E27FC236}">
                <a16:creationId xmlns:a16="http://schemas.microsoft.com/office/drawing/2014/main" xmlns="" id="{BB3B23FC-0B9E-9AB4-244F-1018AFBEFE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869" y="5246749"/>
            <a:ext cx="3650025" cy="1575274"/>
          </a:xfrm>
          <a:prstGeom prst="rect">
            <a:avLst/>
          </a:prstGeom>
        </p:spPr>
      </p:pic>
      <p:pic>
        <p:nvPicPr>
          <p:cNvPr id="20" name="รูปภาพ 19">
            <a:extLst>
              <a:ext uri="{FF2B5EF4-FFF2-40B4-BE49-F238E27FC236}">
                <a16:creationId xmlns:a16="http://schemas.microsoft.com/office/drawing/2014/main" xmlns="" id="{9A1DF44A-F4F8-7A1B-FB95-98E93FEAC6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5488326"/>
            <a:ext cx="1514729" cy="1206373"/>
          </a:xfrm>
          <a:prstGeom prst="rect">
            <a:avLst/>
          </a:prstGeom>
        </p:spPr>
      </p:pic>
      <p:pic>
        <p:nvPicPr>
          <p:cNvPr id="23" name="รูปภาพ 22">
            <a:extLst>
              <a:ext uri="{FF2B5EF4-FFF2-40B4-BE49-F238E27FC236}">
                <a16:creationId xmlns:a16="http://schemas.microsoft.com/office/drawing/2014/main" xmlns="" id="{8735F3C2-6B40-453E-5CB3-A07D2F2B9FF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1" t="8461" r="12499" b="53750"/>
          <a:stretch/>
        </p:blipFill>
        <p:spPr>
          <a:xfrm>
            <a:off x="10058287" y="5246749"/>
            <a:ext cx="1220995" cy="13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6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AD2C57-B7BE-48AA-A27B-E668C1C9E9A3}"/>
              </a:ext>
            </a:extLst>
          </p:cNvPr>
          <p:cNvSpPr txBox="1"/>
          <p:nvPr/>
        </p:nvSpPr>
        <p:spPr>
          <a:xfrm>
            <a:off x="2032000" y="185420"/>
            <a:ext cx="8382000" cy="1313180"/>
          </a:xfrm>
          <a:prstGeom prst="rect">
            <a:avLst/>
          </a:prstGeom>
          <a:solidFill>
            <a:srgbClr val="BDEEFF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Notification of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Surat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Thani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Provincial Fisheries Committee </a:t>
            </a: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Re: Prohibition of Some Fishing Gears Fishing in the Fishing Ground within the Coastal Seas </a:t>
            </a: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around the Area of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Koh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Sed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,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Phum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Riang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Subdistrict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,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Chaiya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District,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Surat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2100" b="1" dirty="0" err="1">
                <a:latin typeface="Angsana New" panose="02020603050405020304" pitchFamily="18" charset="-34"/>
                <a:cs typeface="Angsana New" panose="02020603050405020304" pitchFamily="18" charset="-34"/>
              </a:rPr>
              <a:t>Thani</a:t>
            </a:r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 Province</a:t>
            </a:r>
          </a:p>
          <a:p>
            <a:pPr algn="ctr"/>
            <a:r>
              <a:rPr lang="en-US" sz="21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B.E. 2565 (2022)</a:t>
            </a:r>
          </a:p>
        </p:txBody>
      </p:sp>
      <p:pic>
        <p:nvPicPr>
          <p:cNvPr id="5" name="รูปภาพ 4">
            <a:extLst>
              <a:ext uri="{FF2B5EF4-FFF2-40B4-BE49-F238E27FC236}">
                <a16:creationId xmlns:a16="http://schemas.microsoft.com/office/drawing/2014/main" xmlns="" id="{1E871679-822F-FAE5-E94E-47927055AF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2" t="2963" r="10477" b="1482"/>
          <a:stretch/>
        </p:blipFill>
        <p:spPr>
          <a:xfrm>
            <a:off x="2235200" y="1600200"/>
            <a:ext cx="3662325" cy="508000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8" name="รูปภาพ 5">
            <a:extLst>
              <a:ext uri="{FF2B5EF4-FFF2-40B4-BE49-F238E27FC236}">
                <a16:creationId xmlns:a16="http://schemas.microsoft.com/office/drawing/2014/main" xmlns="" id="{ED53DC07-D16E-696C-C755-ECB917612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1600200"/>
            <a:ext cx="3679341" cy="516037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619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365125"/>
            <a:ext cx="11453358" cy="798657"/>
          </a:xfrm>
          <a:solidFill>
            <a:srgbClr val="BDEEFF"/>
          </a:solidFill>
        </p:spPr>
        <p:txBody>
          <a:bodyPr>
            <a:normAutofit/>
          </a:bodyPr>
          <a:lstStyle/>
          <a:p>
            <a:pPr algn="ctr"/>
            <a:r>
              <a:rPr lang="en-US" sz="3100" b="1" dirty="0" smtClean="0"/>
              <a:t>Engagement </a:t>
            </a:r>
            <a:r>
              <a:rPr lang="en-US" sz="3100" b="1" dirty="0"/>
              <a:t>of </a:t>
            </a:r>
            <a:r>
              <a:rPr lang="en-US" sz="3100" b="1" dirty="0" smtClean="0"/>
              <a:t>stakeholders for Project Implementation</a:t>
            </a:r>
            <a:endParaRPr lang="en-US" sz="31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352521"/>
            <a:ext cx="5664200" cy="4824442"/>
          </a:xfrm>
          <a:solidFill>
            <a:srgbClr val="BDEEFF"/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Department of Fisheries</a:t>
            </a:r>
          </a:p>
          <a:p>
            <a:pPr lvl="0"/>
            <a:r>
              <a:rPr lang="en-US" sz="2000" dirty="0"/>
              <a:t>Department of Marine and Coastal Resources</a:t>
            </a:r>
          </a:p>
          <a:p>
            <a:r>
              <a:rPr lang="en-US" sz="2000" dirty="0"/>
              <a:t>Department of National Parks, Wildlife and Plant </a:t>
            </a:r>
            <a:r>
              <a:rPr lang="en-US" sz="2000" dirty="0" smtClean="0"/>
              <a:t>Conservation</a:t>
            </a:r>
          </a:p>
          <a:p>
            <a:r>
              <a:rPr lang="en-US" sz="2000" dirty="0"/>
              <a:t>Department of Local </a:t>
            </a:r>
            <a:r>
              <a:rPr lang="en-US" sz="2000" dirty="0" smtClean="0"/>
              <a:t>Administration</a:t>
            </a:r>
          </a:p>
          <a:p>
            <a:pPr lvl="0"/>
            <a:r>
              <a:rPr lang="en-US" sz="2000" dirty="0"/>
              <a:t>Department of Provincial Administration</a:t>
            </a:r>
          </a:p>
          <a:p>
            <a:r>
              <a:rPr lang="en-US" sz="2000" dirty="0" smtClean="0"/>
              <a:t>Navy</a:t>
            </a:r>
          </a:p>
          <a:p>
            <a:pPr lvl="0"/>
            <a:r>
              <a:rPr lang="en-US" sz="2000" dirty="0" smtClean="0"/>
              <a:t>Universities</a:t>
            </a:r>
          </a:p>
          <a:p>
            <a:pPr lvl="0"/>
            <a:r>
              <a:rPr lang="en-US" sz="2000" dirty="0" smtClean="0"/>
              <a:t>Geo-Informatics and space Technology Development (GISDA)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 txBox="1">
            <a:spLocks/>
          </p:cNvSpPr>
          <p:nvPr/>
        </p:nvSpPr>
        <p:spPr>
          <a:xfrm>
            <a:off x="6042834" y="1347124"/>
            <a:ext cx="5664200" cy="4824442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Local Fishing Community Organizations in </a:t>
            </a:r>
            <a:r>
              <a:rPr lang="en-US" sz="2000" dirty="0" smtClean="0"/>
              <a:t>the provinces </a:t>
            </a:r>
          </a:p>
          <a:p>
            <a:r>
              <a:rPr lang="en-US" sz="2000" dirty="0"/>
              <a:t>Small-scale Fishing Groups in </a:t>
            </a:r>
            <a:r>
              <a:rPr lang="en-US" sz="2000" dirty="0" smtClean="0"/>
              <a:t>the provinces</a:t>
            </a:r>
          </a:p>
          <a:p>
            <a:r>
              <a:rPr lang="en-US" sz="2000" dirty="0" smtClean="0"/>
              <a:t>Fisheries Association of Thailand</a:t>
            </a:r>
          </a:p>
          <a:p>
            <a:r>
              <a:rPr lang="en-US" sz="2000" dirty="0" smtClean="0"/>
              <a:t>Fisheries Association in the provinces</a:t>
            </a:r>
          </a:p>
          <a:p>
            <a:pPr lvl="0"/>
            <a:r>
              <a:rPr lang="en-US" sz="2000" dirty="0"/>
              <a:t>Thai Frozen Food Association</a:t>
            </a:r>
          </a:p>
          <a:p>
            <a:pPr lvl="0"/>
            <a:r>
              <a:rPr lang="en-US" sz="2000" dirty="0"/>
              <a:t>Food Processing Enterprises </a:t>
            </a:r>
            <a:endParaRPr lang="en-US" sz="2000" dirty="0" smtClean="0"/>
          </a:p>
          <a:p>
            <a:r>
              <a:rPr lang="en-US" sz="2000" dirty="0"/>
              <a:t>Representatives </a:t>
            </a:r>
            <a:r>
              <a:rPr lang="en-US" sz="2000" dirty="0" smtClean="0"/>
              <a:t>of </a:t>
            </a:r>
            <a:r>
              <a:rPr lang="en-US" sz="2000" dirty="0"/>
              <a:t>commercial and </a:t>
            </a:r>
            <a:r>
              <a:rPr lang="en-US" sz="2000" dirty="0" smtClean="0"/>
              <a:t>small-scale fishers</a:t>
            </a:r>
          </a:p>
          <a:p>
            <a:pPr lvl="0"/>
            <a:r>
              <a:rPr lang="en-US" sz="2000" dirty="0"/>
              <a:t>Representatives </a:t>
            </a:r>
            <a:r>
              <a:rPr lang="en-US" sz="2000" dirty="0" smtClean="0"/>
              <a:t>of </a:t>
            </a:r>
            <a:r>
              <a:rPr lang="en-US" sz="2000" dirty="0"/>
              <a:t>aquaculture farmers </a:t>
            </a:r>
            <a:endParaRPr lang="en-US" sz="2000" dirty="0" smtClean="0"/>
          </a:p>
          <a:p>
            <a:r>
              <a:rPr lang="en-US" sz="2000" dirty="0"/>
              <a:t>Seafood venders</a:t>
            </a:r>
          </a:p>
          <a:p>
            <a:pPr lvl="0"/>
            <a:r>
              <a:rPr lang="en-US" sz="2000" dirty="0" smtClean="0"/>
              <a:t>NGOs -  </a:t>
            </a:r>
            <a:r>
              <a:rPr lang="en-US" sz="2000" dirty="0"/>
              <a:t>Sustainable Development </a:t>
            </a:r>
            <a:r>
              <a:rPr lang="en-US" sz="2000" dirty="0" smtClean="0"/>
              <a:t>Foundation</a:t>
            </a:r>
          </a:p>
          <a:p>
            <a:pPr marL="0" lvl="0" indent="889000">
              <a:buNone/>
            </a:pPr>
            <a:r>
              <a:rPr lang="en-US" sz="2000" dirty="0" smtClean="0"/>
              <a:t>-  Forest </a:t>
            </a:r>
            <a:r>
              <a:rPr lang="en-US" sz="2000" dirty="0"/>
              <a:t>and Sea for Life Foundation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57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65125"/>
            <a:ext cx="5613400" cy="798657"/>
          </a:xfrm>
          <a:solidFill>
            <a:srgbClr val="BDEEFF"/>
          </a:solidFill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</a:rPr>
              <a:t>Issues and Challenges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5A61314-A823-A34A-AA38-F18DA834C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r="80225" b="68068"/>
          <a:stretch/>
        </p:blipFill>
        <p:spPr>
          <a:xfrm>
            <a:off x="5073697" y="6209412"/>
            <a:ext cx="627697" cy="550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A33A8F-A92F-8C48-A288-5799628E81F8}"/>
              </a:ext>
            </a:extLst>
          </p:cNvPr>
          <p:cNvSpPr txBox="1"/>
          <p:nvPr/>
        </p:nvSpPr>
        <p:spPr>
          <a:xfrm>
            <a:off x="5165125" y="6398151"/>
            <a:ext cx="7419618" cy="550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GB" sz="1100" b="1" dirty="0">
                <a:solidFill>
                  <a:srgbClr val="1F386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Implementing the Strategic Action Programme for the South China Sea and Gulf of Thailand (SCS SAP Project)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352521"/>
            <a:ext cx="5664200" cy="1924079"/>
          </a:xfrm>
          <a:solidFill>
            <a:srgbClr val="BDEEFF"/>
          </a:solidFill>
        </p:spPr>
        <p:txBody>
          <a:bodyPr>
            <a:normAutofit/>
          </a:bodyPr>
          <a:lstStyle/>
          <a:p>
            <a:r>
              <a:rPr lang="en-US" sz="2000" dirty="0"/>
              <a:t>There</a:t>
            </a:r>
            <a:r>
              <a:rPr lang="th-TH" sz="2000" dirty="0"/>
              <a:t> </a:t>
            </a:r>
            <a:r>
              <a:rPr lang="en-US" sz="2000" dirty="0" smtClean="0"/>
              <a:t>was </a:t>
            </a:r>
            <a:r>
              <a:rPr lang="en-US" sz="2000" dirty="0"/>
              <a:t>a disagreement on management planning regarding the restriction of gill net fishing during the critical period in </a:t>
            </a:r>
            <a:r>
              <a:rPr lang="en-US" sz="2000" dirty="0" err="1"/>
              <a:t>Trat</a:t>
            </a:r>
            <a:r>
              <a:rPr lang="en-US" sz="2000" dirty="0"/>
              <a:t> Fisheries </a:t>
            </a:r>
            <a:r>
              <a:rPr lang="en-US" sz="2000" i="1" dirty="0" err="1"/>
              <a:t>Refugia</a:t>
            </a:r>
            <a:r>
              <a:rPr lang="en-US" sz="2000" i="1" dirty="0"/>
              <a:t> </a:t>
            </a:r>
            <a:r>
              <a:rPr lang="en-US" sz="2000" dirty="0"/>
              <a:t>Site. </a:t>
            </a: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 txBox="1">
            <a:spLocks/>
          </p:cNvSpPr>
          <p:nvPr/>
        </p:nvSpPr>
        <p:spPr>
          <a:xfrm>
            <a:off x="6070600" y="1352521"/>
            <a:ext cx="5664200" cy="1924079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000" dirty="0"/>
              <a:t>Additional technical data collection for catch composition of gill net fishing in </a:t>
            </a:r>
            <a:r>
              <a:rPr lang="en-US" sz="2000" dirty="0" err="1"/>
              <a:t>Trat</a:t>
            </a:r>
            <a:r>
              <a:rPr lang="en-US" sz="2000" dirty="0"/>
              <a:t> Site was undertaken by Fisheries Research </a:t>
            </a:r>
            <a:r>
              <a:rPr lang="en-US" sz="2000" dirty="0" smtClean="0"/>
              <a:t>Center and the findings were considered by </a:t>
            </a:r>
            <a:r>
              <a:rPr lang="en-US" sz="2000" dirty="0"/>
              <a:t>National Scientific and Technical </a:t>
            </a:r>
            <a:r>
              <a:rPr lang="en-US" sz="2000" dirty="0" smtClean="0"/>
              <a:t>Committee, resulted in technical-based solution of measurement measures at </a:t>
            </a:r>
            <a:r>
              <a:rPr lang="en-US" sz="2000" dirty="0" err="1" smtClean="0"/>
              <a:t>Trat</a:t>
            </a:r>
            <a:r>
              <a:rPr lang="en-US" sz="2000" dirty="0" smtClean="0"/>
              <a:t> Site.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1" name="Title 5">
            <a:extLst>
              <a:ext uri="{FF2B5EF4-FFF2-40B4-BE49-F238E27FC236}">
                <a16:creationId xmlns:a16="http://schemas.microsoft.com/office/drawing/2014/main" xmlns="" id="{3952140F-8BAF-2B42-B3B9-43D4CE72CF5C}"/>
              </a:ext>
            </a:extLst>
          </p:cNvPr>
          <p:cNvSpPr txBox="1">
            <a:spLocks/>
          </p:cNvSpPr>
          <p:nvPr/>
        </p:nvSpPr>
        <p:spPr>
          <a:xfrm>
            <a:off x="6121400" y="392978"/>
            <a:ext cx="5613400" cy="798657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Achievements</a:t>
            </a:r>
            <a:endParaRPr lang="en-US" sz="3200" b="1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 txBox="1">
            <a:spLocks/>
          </p:cNvSpPr>
          <p:nvPr/>
        </p:nvSpPr>
        <p:spPr>
          <a:xfrm>
            <a:off x="254000" y="3429000"/>
            <a:ext cx="5664200" cy="2780412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There </a:t>
            </a:r>
            <a:r>
              <a:rPr lang="en-US" sz="2000" dirty="0" smtClean="0"/>
              <a:t>was </a:t>
            </a:r>
            <a:r>
              <a:rPr lang="en-US" sz="2000" dirty="0"/>
              <a:t>a lack of technical information focusing on the critical area (</a:t>
            </a:r>
            <a:r>
              <a:rPr lang="en-US" sz="2000" dirty="0" err="1"/>
              <a:t>Koh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), including ecosystem and abundance of the priority species (blue swimming crab) in their young stages. 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xmlns="" id="{B511A6C1-7384-934C-8165-8A338B600657}"/>
              </a:ext>
            </a:extLst>
          </p:cNvPr>
          <p:cNvSpPr txBox="1">
            <a:spLocks/>
          </p:cNvSpPr>
          <p:nvPr/>
        </p:nvSpPr>
        <p:spPr>
          <a:xfrm>
            <a:off x="6096000" y="3454400"/>
            <a:ext cx="5664200" cy="2755012"/>
          </a:xfrm>
          <a:prstGeom prst="rect">
            <a:avLst/>
          </a:prstGeom>
          <a:solidFill>
            <a:srgbClr val="BDEEFF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Subcontract was done with academe in the </a:t>
            </a:r>
            <a:r>
              <a:rPr lang="en-US" sz="2000" dirty="0" smtClean="0"/>
              <a:t>area </a:t>
            </a:r>
            <a:r>
              <a:rPr lang="en-US" sz="2000" dirty="0"/>
              <a:t>for surveys of ecosystem and abundance of </a:t>
            </a:r>
            <a:r>
              <a:rPr lang="en-US" sz="2000" dirty="0" smtClean="0"/>
              <a:t>blue swimming crab in their critical area;</a:t>
            </a:r>
          </a:p>
          <a:p>
            <a:r>
              <a:rPr lang="en-US" sz="2000" dirty="0"/>
              <a:t>The findings were </a:t>
            </a:r>
            <a:r>
              <a:rPr lang="en-US" sz="2000" dirty="0" smtClean="0"/>
              <a:t>considered by </a:t>
            </a:r>
            <a:r>
              <a:rPr lang="en-US" sz="2000" dirty="0"/>
              <a:t>National Scientific and Technical Committee, and site-based fisheries </a:t>
            </a:r>
            <a:r>
              <a:rPr lang="en-US" sz="2000" i="1" dirty="0" err="1"/>
              <a:t>refugia</a:t>
            </a:r>
            <a:r>
              <a:rPr lang="en-US" sz="2000" i="1" dirty="0"/>
              <a:t> </a:t>
            </a:r>
            <a:r>
              <a:rPr lang="en-US" sz="2000" dirty="0"/>
              <a:t>management board in </a:t>
            </a:r>
            <a:r>
              <a:rPr lang="en-US" sz="2000" dirty="0" err="1"/>
              <a:t>Surat</a:t>
            </a:r>
            <a:r>
              <a:rPr lang="en-US" sz="2000" dirty="0"/>
              <a:t> </a:t>
            </a:r>
            <a:r>
              <a:rPr lang="en-US" sz="2000" dirty="0" err="1"/>
              <a:t>Thani</a:t>
            </a:r>
            <a:r>
              <a:rPr lang="en-US" sz="2000" dirty="0"/>
              <a:t> </a:t>
            </a:r>
            <a:r>
              <a:rPr lang="en-US" sz="2000" dirty="0" smtClean="0"/>
              <a:t>Province;</a:t>
            </a:r>
          </a:p>
          <a:p>
            <a:r>
              <a:rPr lang="en-US" sz="2000" dirty="0"/>
              <a:t>Such the technical information was presented as the key component for management planning consideration at </a:t>
            </a:r>
            <a:r>
              <a:rPr lang="en-US" sz="2000" dirty="0" smtClean="0"/>
              <a:t>on-site </a:t>
            </a:r>
            <a:r>
              <a:rPr lang="en-US" sz="2000" dirty="0"/>
              <a:t>stakeholder consultations. </a:t>
            </a:r>
            <a:r>
              <a:rPr lang="en-US" sz="2000" dirty="0" smtClean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448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947</Words>
  <Application>Microsoft Office PowerPoint</Application>
  <PresentationFormat>Widescreen</PresentationFormat>
  <Paragraphs>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Angsana New</vt:lpstr>
      <vt:lpstr>Arial</vt:lpstr>
      <vt:lpstr>Calibri</vt:lpstr>
      <vt:lpstr>Calibri Light</vt:lpstr>
      <vt:lpstr>Cordia New</vt:lpstr>
      <vt:lpstr>FC Palette</vt:lpstr>
      <vt:lpstr>Poppins Light</vt:lpstr>
      <vt:lpstr>Times New Roman</vt:lpstr>
      <vt:lpstr>Wingdings</vt:lpstr>
      <vt:lpstr>Office Theme</vt:lpstr>
      <vt:lpstr>PowerPoint Presentation</vt:lpstr>
      <vt:lpstr>Introduction</vt:lpstr>
      <vt:lpstr>Introduction</vt:lpstr>
      <vt:lpstr>PowerPoint Presentation</vt:lpstr>
      <vt:lpstr>PowerPoint Presentation</vt:lpstr>
      <vt:lpstr>PowerPoint Presentation</vt:lpstr>
      <vt:lpstr>PowerPoint Presentation</vt:lpstr>
      <vt:lpstr>Engagement of stakeholders for Project Implementation</vt:lpstr>
      <vt:lpstr>Issues and Challenges</vt:lpstr>
      <vt:lpstr>Recommendations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Chanikan Vibulsuk</dc:creator>
  <cp:lastModifiedBy>Molina Reynaldo</cp:lastModifiedBy>
  <cp:revision>55</cp:revision>
  <dcterms:created xsi:type="dcterms:W3CDTF">2021-11-12T02:16:23Z</dcterms:created>
  <dcterms:modified xsi:type="dcterms:W3CDTF">2022-10-08T03:20:15Z</dcterms:modified>
</cp:coreProperties>
</file>