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8" r:id="rId2"/>
    <p:sldId id="268" r:id="rId3"/>
    <p:sldId id="273" r:id="rId4"/>
    <p:sldId id="285" r:id="rId5"/>
    <p:sldId id="270" r:id="rId6"/>
    <p:sldId id="287" r:id="rId7"/>
    <p:sldId id="286" r:id="rId8"/>
    <p:sldId id="295" r:id="rId9"/>
    <p:sldId id="297" r:id="rId10"/>
    <p:sldId id="288" r:id="rId11"/>
    <p:sldId id="289" r:id="rId12"/>
    <p:sldId id="291" r:id="rId13"/>
    <p:sldId id="292" r:id="rId14"/>
    <p:sldId id="293" r:id="rId15"/>
    <p:sldId id="296" r:id="rId16"/>
    <p:sldId id="272" r:id="rId17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EEFF"/>
    <a:srgbClr val="A7E8FF"/>
    <a:srgbClr val="75DBFF"/>
    <a:srgbClr val="33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77" autoAdjust="0"/>
    <p:restoredTop sz="94674"/>
  </p:normalViewPr>
  <p:slideViewPr>
    <p:cSldViewPr snapToGrid="0" snapToObjects="1">
      <p:cViewPr varScale="1">
        <p:scale>
          <a:sx n="80" d="100"/>
          <a:sy n="80" d="100"/>
        </p:scale>
        <p:origin x="45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D880E62B-B5C2-FE47-9979-AA8D170E81E8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DF392578-DFF5-354C-AC74-155C01D08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309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E178-2518-8041-BCD1-A22D135901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221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4F3A66-389E-3048-80D2-5B3B10D403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077290D-7BA8-BA4A-A8FC-61C1976B78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945CDDD-7BCF-4542-9FCD-BCAFF24E2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851D29-0E73-FB4A-9250-4345A2043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5EA89F2-74B8-D24A-AA8C-CE72E79DA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89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AFB588-798B-5441-9591-36B65B4DA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2E5F29D-753F-B24E-9BCE-C10F2E39FA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C8A07E2-DBF8-3246-A2A7-569C7CEAA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02505B-C57E-C548-BACC-590A562B4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D90375-9563-0942-93A6-F1D8F5109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240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4DE50E5-7791-8340-A994-F87C31F185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15F2997-9A9D-6B49-AFBD-38014FA6B1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3D436C7-3B3D-3C47-ADC2-D4E059110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82F8B0D-02CF-264D-88D3-0FDA00BBA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9C0F9BE-D08F-B549-A7EE-5BAE3C17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74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4D9CD0-D596-CD4F-A44E-18D9DCA42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CE3E6A4-446B-C145-827C-61D61D6E0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F09BBBB-64F6-5646-BB96-043BB54FC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C5D5578-DD89-FD44-92B0-367B6B2F9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7D48AEB-E48D-3C48-A898-F45744083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73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75AC97-16DC-DE4A-BE72-339577C4B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89FA896-0DE3-3548-8E0A-4AA933E8DD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8E925FF-613F-3A4C-9DF9-7EA3D7F6B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6FAB0D4-857A-5A49-92E8-54D3CF4BC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978870-4A5F-A54F-A4D8-3679647E6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2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27695C-9373-5944-9C17-37D69E0B6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E715C4-68EC-754C-A7BD-B3BE92095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4F7C17A-EC6C-434F-BD71-4DC7182BF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D347E69-5D06-5940-8A80-E721DD7E1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3B0DABC-BF0C-7143-98A1-386C8A8AC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2A5525A-6901-4949-BF9C-1A6F74BA1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55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E613B4-4DE1-4B4C-BDB5-0C50742D7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9B8F887-54B4-8C41-ACC5-BA5102548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F1FBCBC-2EEB-C944-95AA-AA6D930572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691237D-2D00-2248-A16A-F15FFDD2A5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020A22B-09EF-DC47-ABF6-BA1D057FD4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A5DA7E2-524C-8C42-9B5E-FD4BD7917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32AB82F-B178-2B40-BFD9-712E4919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D19E34B-E11C-9841-B700-1F1E131F5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99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C384DC-04CE-044B-B9CB-28E734A6A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456B51A-CE41-F142-BCAB-16A90ACC0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3B4E23B-54CC-384F-AACC-AE7F0070C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61BA7D7-EC87-194C-822F-669AEF573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39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6FE8FCBC-97F8-234A-9EEA-DCBF6FC5C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86DAC3F-2053-5A4B-8E99-3B17180B0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4C3FB56-97DB-654C-94A7-E9D92B48A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3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020BCB-72E9-074D-A141-7B12A6F97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0CCD4F4-8672-5048-A4D7-91F0BC50B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44E3325-EF48-4B43-89C8-6C99DB4D4A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4E5BA82-016B-2A44-AB90-CFE18419E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1F8B003-D64E-6141-AB42-56C1FBBE7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08234E9-B310-404D-9D2D-AFFB93B28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4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30FFE3-B566-BE46-9391-73037F899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F8332B4-996A-0844-867B-E2EF74FBDD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DAB54FE-6C19-FF45-8E05-212F2708D6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0D7E890-94EE-2847-9458-92C4AD2AA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9E0C4BA-2E5E-5B44-A7A8-B994BF92F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67CBB14-3C2F-484C-873D-AFCC6E925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89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9578FF1-3F60-CD41-BE12-C0082D62D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A06296-C341-9E4F-B001-BDE6AD0D5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357D44C-060B-2A4A-BE8C-143C279B1D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387DB-D247-4F45-A9F2-E353C2C120AB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5FCD5D-B1BB-3E42-9BEA-29AA8F50CC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EABBD1E-05CD-A944-AAFC-81DDF908B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5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7" descr="Mangrove, Sun, Water, Tropical, Wood, Trip, Blue">
            <a:extLst>
              <a:ext uri="{FF2B5EF4-FFF2-40B4-BE49-F238E27FC236}">
                <a16:creationId xmlns:a16="http://schemas.microsoft.com/office/drawing/2014/main" xmlns="" id="{4DAAC7A4-EDB7-F14B-B99A-AFF497BC49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2" r="30139"/>
          <a:stretch/>
        </p:blipFill>
        <p:spPr bwMode="auto">
          <a:xfrm>
            <a:off x="455584" y="1389082"/>
            <a:ext cx="2624273" cy="424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Body of Water Near Green Trees Under Cloudy Sky">
            <a:extLst>
              <a:ext uri="{FF2B5EF4-FFF2-40B4-BE49-F238E27FC236}">
                <a16:creationId xmlns:a16="http://schemas.microsoft.com/office/drawing/2014/main" xmlns="" id="{E37CDFFA-F4C7-314A-8BB6-2B83FD08B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796"/>
          <a:stretch/>
        </p:blipFill>
        <p:spPr bwMode="auto">
          <a:xfrm>
            <a:off x="9050109" y="1344267"/>
            <a:ext cx="2636093" cy="421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DD41100C-4093-0648-A8F5-E18E48E86AC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87" r="19815"/>
          <a:stretch/>
        </p:blipFill>
        <p:spPr>
          <a:xfrm>
            <a:off x="6186075" y="1369840"/>
            <a:ext cx="2605476" cy="418578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B3150259-72F1-3D4D-B882-7F37CC93C4D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b="68068"/>
          <a:stretch/>
        </p:blipFill>
        <p:spPr>
          <a:xfrm>
            <a:off x="3607593" y="5749733"/>
            <a:ext cx="4976812" cy="863068"/>
          </a:xfrm>
          <a:prstGeom prst="rect">
            <a:avLst/>
          </a:prstGeom>
        </p:spPr>
      </p:pic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xmlns="" id="{A9803A1A-E3A8-D445-B67A-BE83A82FD82B}"/>
              </a:ext>
            </a:extLst>
          </p:cNvPr>
          <p:cNvGraphicFramePr>
            <a:graphicFrameLocks noGrp="1"/>
          </p:cNvGraphicFramePr>
          <p:nvPr/>
        </p:nvGraphicFramePr>
        <p:xfrm>
          <a:off x="8662660" y="351934"/>
          <a:ext cx="3792756" cy="2691012"/>
        </p:xfrm>
        <a:graphic>
          <a:graphicData uri="http://schemas.openxmlformats.org/drawingml/2006/table">
            <a:tbl>
              <a:tblPr/>
              <a:tblGrid>
                <a:gridCol w="3792756">
                  <a:extLst>
                    <a:ext uri="{9D8B030D-6E8A-4147-A177-3AD203B41FA5}">
                      <a16:colId xmlns:a16="http://schemas.microsoft.com/office/drawing/2014/main" xmlns="" val="878917475"/>
                    </a:ext>
                  </a:extLst>
                </a:gridCol>
              </a:tblGrid>
              <a:tr h="2691012">
                <a:tc>
                  <a:txBody>
                    <a:bodyPr/>
                    <a:lstStyle/>
                    <a:p>
                      <a:pPr algn="ctr" fontAlgn="ctr"/>
                      <a:endParaRPr lang="en-AU" sz="150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46421" marR="46421" marT="46421" marB="464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74803587"/>
                  </a:ext>
                </a:extLst>
              </a:tr>
            </a:tbl>
          </a:graphicData>
        </a:graphic>
      </p:graphicFrame>
      <p:pic>
        <p:nvPicPr>
          <p:cNvPr id="3080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/>
          <a:stretch/>
        </p:blipFill>
        <p:spPr bwMode="auto">
          <a:xfrm>
            <a:off x="3313973" y="1369839"/>
            <a:ext cx="2609066" cy="418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0DBA32F-EBBA-774C-B31C-D1145C5F0BB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455584" y="283346"/>
            <a:ext cx="984147" cy="8630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DA0DEEB-3381-3A4F-8F54-0A2A7C3F1728}"/>
              </a:ext>
            </a:extLst>
          </p:cNvPr>
          <p:cNvSpPr txBox="1"/>
          <p:nvPr/>
        </p:nvSpPr>
        <p:spPr>
          <a:xfrm>
            <a:off x="1275261" y="578118"/>
            <a:ext cx="10595914" cy="665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CC14F5F-BB8F-6B4F-8A41-71EDE8E1E1D8}"/>
              </a:ext>
            </a:extLst>
          </p:cNvPr>
          <p:cNvSpPr/>
          <p:nvPr/>
        </p:nvSpPr>
        <p:spPr>
          <a:xfrm>
            <a:off x="1927417" y="1888101"/>
            <a:ext cx="8337165" cy="2093350"/>
          </a:xfrm>
          <a:prstGeom prst="rect">
            <a:avLst/>
          </a:prstGeom>
          <a:solidFill>
            <a:schemeClr val="tx2">
              <a:lumMod val="20000"/>
              <a:lumOff val="80000"/>
              <a:alpha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 MEETING OF THE REGIONAL SCIENTIFIC AND TECHNICAL COMMITTEE (RSTC) </a:t>
            </a:r>
          </a:p>
          <a:p>
            <a:pPr algn="ctr">
              <a:lnSpc>
                <a:spcPct val="107000"/>
              </a:lnSpc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THE SCS SAP PROJECT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</a:pPr>
            <a:endParaRPr lang="en-GB" sz="11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17-19 October 2022, Bangkok, Thailand</a:t>
            </a:r>
          </a:p>
          <a:p>
            <a:pPr algn="ctr">
              <a:lnSpc>
                <a:spcPct val="107000"/>
              </a:lnSpc>
            </a:pP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GB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ACHIEVEMENTS OF THE FISHERIES </a:t>
            </a:r>
            <a:r>
              <a:rPr lang="en-GB" sz="2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REFUGIA </a:t>
            </a:r>
            <a:r>
              <a:rPr lang="en-GB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</a:t>
            </a: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DC5B7356-8E82-4941-BE38-0F2481B83577}"/>
              </a:ext>
            </a:extLst>
          </p:cNvPr>
          <p:cNvSpPr/>
          <p:nvPr/>
        </p:nvSpPr>
        <p:spPr>
          <a:xfrm>
            <a:off x="3607593" y="4175556"/>
            <a:ext cx="4976812" cy="841058"/>
          </a:xfrm>
          <a:prstGeom prst="rect">
            <a:avLst/>
          </a:prstGeom>
          <a:solidFill>
            <a:schemeClr val="tx2">
              <a:lumMod val="20000"/>
              <a:lumOff val="80000"/>
              <a:alpha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endParaRPr lang="en-GB" b="1" dirty="0">
              <a:solidFill>
                <a:srgbClr val="1F386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[MALAYSIA]</a:t>
            </a:r>
          </a:p>
          <a:p>
            <a:pPr algn="ctr">
              <a:lnSpc>
                <a:spcPct val="107000"/>
              </a:lnSpc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[Department of Fisheries Malaysia (DOFM)]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037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924" y="365125"/>
            <a:ext cx="9285434" cy="798657"/>
          </a:xfrm>
          <a:solidFill>
            <a:srgbClr val="BDEEFF"/>
          </a:solidFill>
        </p:spPr>
        <p:txBody>
          <a:bodyPr/>
          <a:lstStyle/>
          <a:p>
            <a:pPr algn="ctr"/>
            <a:r>
              <a:rPr lang="en-US" b="1" dirty="0"/>
              <a:t>Tiger Prawn Refugia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922" y="1352521"/>
            <a:ext cx="9285434" cy="4824442"/>
          </a:xfrm>
          <a:solidFill>
            <a:srgbClr val="BDEEFF"/>
          </a:solidFill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>
                <a:schemeClr val="dk1"/>
              </a:buClr>
              <a:buSzPts val="2800"/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492806" y="371478"/>
            <a:ext cx="1748195" cy="583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7AAA5563-C5D9-4261-A337-3FEBFE2F4092}"/>
              </a:ext>
            </a:extLst>
          </p:cNvPr>
          <p:cNvSpPr txBox="1">
            <a:spLocks/>
          </p:cNvSpPr>
          <p:nvPr/>
        </p:nvSpPr>
        <p:spPr>
          <a:xfrm>
            <a:off x="5701394" y="2376434"/>
            <a:ext cx="5602998" cy="21181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/>
              <a:t>Kuala </a:t>
            </a:r>
            <a:r>
              <a:rPr lang="en-US" sz="5400" b="1" dirty="0" err="1"/>
              <a:t>Baram</a:t>
            </a:r>
            <a:r>
              <a:rPr lang="en-US" sz="5400" b="1" dirty="0"/>
              <a:t> Sarawak</a:t>
            </a:r>
            <a:endParaRPr lang="en-US" sz="5400" b="1" dirty="0">
              <a:latin typeface="+mn-lt"/>
            </a:endParaRPr>
          </a:p>
        </p:txBody>
      </p:sp>
      <p:pic>
        <p:nvPicPr>
          <p:cNvPr id="11" name="Google Shape;428;p7">
            <a:extLst>
              <a:ext uri="{FF2B5EF4-FFF2-40B4-BE49-F238E27FC236}">
                <a16:creationId xmlns:a16="http://schemas.microsoft.com/office/drawing/2014/main" xmlns="" id="{577F67ED-7F8D-44ED-994B-499F164D356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/>
          <a:srcRect r="2" b="21451"/>
          <a:stretch/>
        </p:blipFill>
        <p:spPr>
          <a:xfrm>
            <a:off x="2397280" y="1279140"/>
            <a:ext cx="3495234" cy="4930272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1196891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2954" y="139604"/>
            <a:ext cx="9744404" cy="798657"/>
          </a:xfrm>
          <a:solidFill>
            <a:srgbClr val="BDEEFF"/>
          </a:solidFill>
        </p:spPr>
        <p:txBody>
          <a:bodyPr>
            <a:noAutofit/>
          </a:bodyPr>
          <a:lstStyle/>
          <a:p>
            <a:pPr algn="ctr"/>
            <a:endParaRPr lang="en-US" sz="2900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954" y="1033957"/>
            <a:ext cx="9744404" cy="5175455"/>
          </a:xfrm>
          <a:solidFill>
            <a:srgbClr val="BDEEFF"/>
          </a:solidFill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66780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75010" y="140391"/>
            <a:ext cx="1748195" cy="606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xmlns="" id="{17A8933A-5FEE-4A1F-A9BE-3CF1162E4AA4}"/>
              </a:ext>
            </a:extLst>
          </p:cNvPr>
          <p:cNvSpPr txBox="1">
            <a:spLocks/>
          </p:cNvSpPr>
          <p:nvPr/>
        </p:nvSpPr>
        <p:spPr>
          <a:xfrm>
            <a:off x="2568527" y="168288"/>
            <a:ext cx="8757153" cy="7986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Objectives of tiger prawn refugia management</a:t>
            </a:r>
            <a:endParaRPr lang="en-MY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558033CB-491F-45F8-8794-8ACBC58B72CE}"/>
              </a:ext>
            </a:extLst>
          </p:cNvPr>
          <p:cNvSpPr txBox="1">
            <a:spLocks/>
          </p:cNvSpPr>
          <p:nvPr/>
        </p:nvSpPr>
        <p:spPr>
          <a:xfrm>
            <a:off x="2344632" y="1484251"/>
            <a:ext cx="8981048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The management tiger prawn refugia plan aims to achieve the following objectives:</a:t>
            </a:r>
            <a:endParaRPr lang="en-MY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buFont typeface="+mj-lt"/>
              <a:buAutoNum type="arabicPeriod"/>
            </a:pP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To develop a sustainable plan for a long term protection of tiger prawn population at Kuala </a:t>
            </a:r>
            <a:r>
              <a:rPr lang="en-GB" sz="2400" dirty="0" err="1">
                <a:ea typeface="Calibri" panose="020F0502020204030204" pitchFamily="34" charset="0"/>
                <a:cs typeface="Times New Roman" panose="02020603050405020304" pitchFamily="18" charset="0"/>
              </a:rPr>
              <a:t>Baram</a:t>
            </a: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 fishing site. </a:t>
            </a:r>
            <a:endParaRPr lang="en-MY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buFont typeface="+mj-lt"/>
              <a:buAutoNum type="arabicPeriod"/>
            </a:pP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To identify ways for optimal utilisation of tiger prawn resource.</a:t>
            </a:r>
            <a:endParaRPr lang="en-MY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buFont typeface="+mj-lt"/>
              <a:buAutoNum type="arabicPeriod"/>
            </a:pP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To ensure ecological integrity of fisheries refugia is maintained.</a:t>
            </a:r>
            <a:endParaRPr lang="en-MY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400" dirty="0">
                <a:ea typeface="Calibri" panose="020F0502020204030204" pitchFamily="34" charset="0"/>
                <a:cs typeface="Times New Roman" panose="02020603050405020304" pitchFamily="18" charset="0"/>
              </a:rPr>
              <a:t>To generate a plan and strategy to reduce conflict and create awareness among stakeholders.</a:t>
            </a:r>
            <a:endParaRPr lang="en-MY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6679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2954" y="139604"/>
            <a:ext cx="9744404" cy="798657"/>
          </a:xfrm>
          <a:solidFill>
            <a:srgbClr val="BDEEFF"/>
          </a:solidFill>
        </p:spPr>
        <p:txBody>
          <a:bodyPr>
            <a:noAutofit/>
          </a:bodyPr>
          <a:lstStyle/>
          <a:p>
            <a:pPr algn="ctr"/>
            <a:endParaRPr lang="en-US" sz="2900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954" y="1033957"/>
            <a:ext cx="9744404" cy="5175455"/>
          </a:xfrm>
          <a:solidFill>
            <a:srgbClr val="BDEEFF"/>
          </a:solidFill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66780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75010" y="140391"/>
            <a:ext cx="1748195" cy="606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xmlns="" id="{17A8933A-5FEE-4A1F-A9BE-3CF1162E4AA4}"/>
              </a:ext>
            </a:extLst>
          </p:cNvPr>
          <p:cNvSpPr txBox="1">
            <a:spLocks/>
          </p:cNvSpPr>
          <p:nvPr/>
        </p:nvSpPr>
        <p:spPr>
          <a:xfrm>
            <a:off x="2568527" y="168288"/>
            <a:ext cx="8757153" cy="7986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MY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558033CB-491F-45F8-8794-8ACBC58B72CE}"/>
              </a:ext>
            </a:extLst>
          </p:cNvPr>
          <p:cNvSpPr txBox="1">
            <a:spLocks/>
          </p:cNvSpPr>
          <p:nvPr/>
        </p:nvSpPr>
        <p:spPr>
          <a:xfrm>
            <a:off x="2344632" y="1484251"/>
            <a:ext cx="8981048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MY" sz="24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D7F9BC9F-B7C8-4F03-8E1D-8900A396D6FC}"/>
              </a:ext>
            </a:extLst>
          </p:cNvPr>
          <p:cNvSpPr txBox="1">
            <a:spLocks/>
          </p:cNvSpPr>
          <p:nvPr/>
        </p:nvSpPr>
        <p:spPr>
          <a:xfrm>
            <a:off x="2359978" y="40748"/>
            <a:ext cx="10905066" cy="1135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Proposed Refugia for Tiger Prawn area in Kuala </a:t>
            </a:r>
            <a:r>
              <a:rPr lang="en-US" sz="2800" b="1" dirty="0" err="1"/>
              <a:t>Baram</a:t>
            </a:r>
            <a:r>
              <a:rPr lang="en-US" sz="2800" b="1" dirty="0"/>
              <a:t> Sarawak</a:t>
            </a:r>
            <a:endParaRPr lang="en-MY" sz="2800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B6AE4A4C-4D78-4BAC-AB2C-838029AD71AC}"/>
              </a:ext>
            </a:extLst>
          </p:cNvPr>
          <p:cNvSpPr txBox="1">
            <a:spLocks/>
          </p:cNvSpPr>
          <p:nvPr/>
        </p:nvSpPr>
        <p:spPr>
          <a:xfrm>
            <a:off x="2038427" y="1272181"/>
            <a:ext cx="6698236" cy="51616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 area of approximately 852km</a:t>
            </a:r>
            <a:r>
              <a:rPr lang="en-GB" sz="20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in Kuala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Baram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Miri, Sarawak</a:t>
            </a:r>
            <a:endParaRPr lang="en-MY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The boundary of the refugia starts from the position latitude N4</a:t>
            </a:r>
            <a:r>
              <a:rPr lang="en-US" sz="2000" baseline="30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0</a:t>
            </a:r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 35.40’ longitude E114</a:t>
            </a:r>
            <a:r>
              <a:rPr lang="en-US" sz="2000" baseline="30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0</a:t>
            </a:r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 3.84’ at the point A where the EEZ boundary for Malaysia and Brunei starts. </a:t>
            </a:r>
          </a:p>
          <a:p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It then heads to the sea with points B and C along the EEZ boundary. </a:t>
            </a:r>
          </a:p>
          <a:p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Points C and D are under 12NM territorial water line. Point E is at Marina Bay, Miri. </a:t>
            </a:r>
          </a:p>
          <a:p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The land area encompassed from point E to point F includes the 3 rivers: </a:t>
            </a:r>
            <a:r>
              <a:rPr lang="en-US" sz="2000" dirty="0" err="1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Sungei</a:t>
            </a:r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 Miri, </a:t>
            </a:r>
            <a:r>
              <a:rPr lang="en-US" sz="2000" dirty="0" err="1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Sungei</a:t>
            </a:r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Lutong</a:t>
            </a:r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 and </a:t>
            </a:r>
            <a:r>
              <a:rPr lang="en-US" sz="2000" dirty="0" err="1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Sungei</a:t>
            </a:r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Pasu</a:t>
            </a:r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. </a:t>
            </a:r>
          </a:p>
          <a:p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The ending position latitude N4</a:t>
            </a:r>
            <a:r>
              <a:rPr lang="en-US" sz="2000" baseline="30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0</a:t>
            </a:r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 35.40’ longitude E113</a:t>
            </a:r>
            <a:r>
              <a:rPr lang="en-US" sz="2000" baseline="30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0</a:t>
            </a:r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 59.16’ (point F) is at Kuala </a:t>
            </a:r>
            <a:r>
              <a:rPr lang="en-US" sz="2000" dirty="0" err="1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Baram</a:t>
            </a:r>
            <a:r>
              <a:rPr lang="en-US" sz="2000" dirty="0">
                <a:latin typeface="Calibri" panose="020F0502020204030204" pitchFamily="34" charset="0"/>
                <a:ea typeface="Aparajita"/>
                <a:cs typeface="Calibri" panose="020F0502020204030204" pitchFamily="34" charset="0"/>
                <a:sym typeface="Aparajita"/>
              </a:rPr>
              <a:t> river mouth.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MY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MY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2F10B4F-CD9D-486A-B204-94362A39AA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4429" y="1328965"/>
            <a:ext cx="2874243" cy="25580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50EBC1D2-DCA2-4AD2-A54C-EC718534CF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4429" y="4125266"/>
            <a:ext cx="2874243" cy="158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292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2954" y="139604"/>
            <a:ext cx="9744404" cy="798657"/>
          </a:xfrm>
          <a:solidFill>
            <a:srgbClr val="BDEEFF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Strategies of tiger prawn refugia establishment </a:t>
            </a:r>
            <a:endParaRPr lang="en-US" sz="2900" b="1" dirty="0"/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xmlns="" id="{283CE8F1-76D0-42BF-8C50-2DF9E73C22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3738" y="1245182"/>
            <a:ext cx="9744075" cy="47518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66780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75010" y="140391"/>
            <a:ext cx="1748195" cy="606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xmlns="" id="{17A8933A-5FEE-4A1F-A9BE-3CF1162E4AA4}"/>
              </a:ext>
            </a:extLst>
          </p:cNvPr>
          <p:cNvSpPr txBox="1">
            <a:spLocks/>
          </p:cNvSpPr>
          <p:nvPr/>
        </p:nvSpPr>
        <p:spPr>
          <a:xfrm>
            <a:off x="2568527" y="168288"/>
            <a:ext cx="8757153" cy="7986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MY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558033CB-491F-45F8-8794-8ACBC58B72CE}"/>
              </a:ext>
            </a:extLst>
          </p:cNvPr>
          <p:cNvSpPr txBox="1">
            <a:spLocks/>
          </p:cNvSpPr>
          <p:nvPr/>
        </p:nvSpPr>
        <p:spPr>
          <a:xfrm>
            <a:off x="2344632" y="1484251"/>
            <a:ext cx="8981048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610658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2954" y="139604"/>
            <a:ext cx="9744404" cy="798657"/>
          </a:xfrm>
          <a:solidFill>
            <a:srgbClr val="BDEEFF"/>
          </a:solidFill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  <a:ea typeface="DengXian" panose="020B0503020204020204" pitchFamily="2" charset="-122"/>
              </a:rPr>
              <a:t>Stakeholder engagements/consultations for Tiger Prawn</a:t>
            </a:r>
            <a:endParaRPr lang="en-US" sz="2900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954" y="1033957"/>
            <a:ext cx="9744404" cy="5232823"/>
          </a:xfrm>
          <a:solidFill>
            <a:srgbClr val="BDEEFF"/>
          </a:solidFill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66780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75010" y="140391"/>
            <a:ext cx="1748195" cy="612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xmlns="" id="{17A8933A-5FEE-4A1F-A9BE-3CF1162E4AA4}"/>
              </a:ext>
            </a:extLst>
          </p:cNvPr>
          <p:cNvSpPr txBox="1">
            <a:spLocks/>
          </p:cNvSpPr>
          <p:nvPr/>
        </p:nvSpPr>
        <p:spPr>
          <a:xfrm>
            <a:off x="2568527" y="168288"/>
            <a:ext cx="8757153" cy="7986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MY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558033CB-491F-45F8-8794-8ACBC58B72CE}"/>
              </a:ext>
            </a:extLst>
          </p:cNvPr>
          <p:cNvSpPr txBox="1">
            <a:spLocks/>
          </p:cNvSpPr>
          <p:nvPr/>
        </p:nvSpPr>
        <p:spPr>
          <a:xfrm>
            <a:off x="2344632" y="1484251"/>
            <a:ext cx="8981048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MY" sz="24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07DB4B34-3F3E-402B-9AC3-8F13AA5227A6}"/>
              </a:ext>
            </a:extLst>
          </p:cNvPr>
          <p:cNvSpPr txBox="1">
            <a:spLocks/>
          </p:cNvSpPr>
          <p:nvPr/>
        </p:nvSpPr>
        <p:spPr>
          <a:xfrm>
            <a:off x="2015570" y="1038136"/>
            <a:ext cx="9639172" cy="43513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●"/>
            </a:pPr>
            <a:r>
              <a:rPr lang="en-US" sz="1800" dirty="0">
                <a:latin typeface="Calibri" panose="020F0502020204030204" pitchFamily="34" charset="0"/>
                <a:ea typeface="DengXian" panose="020B0503020204020204" pitchFamily="2" charset="-122"/>
              </a:rPr>
              <a:t>2017-</a:t>
            </a:r>
            <a:r>
              <a:rPr lang="en-US" sz="1800" dirty="0">
                <a:solidFill>
                  <a:srgbClr val="202124"/>
                </a:solidFill>
                <a:latin typeface="Calibri" panose="020F0502020204030204" pitchFamily="34" charset="0"/>
                <a:ea typeface="DengXian" panose="020B0503020204020204" pitchFamily="2" charset="-122"/>
              </a:rPr>
              <a:t>Stakeholder Consultation Council on Action Plan and Fisheries Management for the Kuala </a:t>
            </a:r>
            <a:r>
              <a:rPr lang="en-US" sz="1800" dirty="0" err="1">
                <a:solidFill>
                  <a:srgbClr val="202124"/>
                </a:solidFill>
                <a:latin typeface="Calibri" panose="020F0502020204030204" pitchFamily="34" charset="0"/>
                <a:ea typeface="DengXian" panose="020B0503020204020204" pitchFamily="2" charset="-122"/>
              </a:rPr>
              <a:t>Baram</a:t>
            </a:r>
            <a:r>
              <a:rPr lang="en-US" sz="1800" dirty="0">
                <a:solidFill>
                  <a:srgbClr val="202124"/>
                </a:solidFill>
                <a:latin typeface="Calibri" panose="020F0502020204030204" pitchFamily="34" charset="0"/>
                <a:ea typeface="DengXian" panose="020B0503020204020204" pitchFamily="2" charset="-122"/>
              </a:rPr>
              <a:t> Tiger Prawn Refugia</a:t>
            </a:r>
            <a:endParaRPr lang="en-MY" sz="1800" dirty="0">
              <a:latin typeface="Calibri" panose="020F0502020204030204" pitchFamily="34" charset="0"/>
              <a:ea typeface="DengXian" panose="020B0503020204020204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●"/>
            </a:pPr>
            <a:r>
              <a:rPr lang="en-US" sz="1800" dirty="0">
                <a:latin typeface="Calibri" panose="020F0502020204030204" pitchFamily="34" charset="0"/>
                <a:ea typeface="DengXian" panose="020B0503020204020204" pitchFamily="2" charset="-122"/>
              </a:rPr>
              <a:t>2018-</a:t>
            </a:r>
            <a:r>
              <a:rPr lang="en-US" sz="1800" dirty="0">
                <a:solidFill>
                  <a:srgbClr val="202124"/>
                </a:solidFill>
                <a:latin typeface="Calibri" panose="020F0502020204030204" pitchFamily="34" charset="0"/>
                <a:ea typeface="DengXian" panose="020B0503020204020204" pitchFamily="2" charset="-122"/>
              </a:rPr>
              <a:t>REFUGIA Fisheries Project Consultation Program with fishers</a:t>
            </a:r>
            <a:endParaRPr lang="en-MY" sz="1800" dirty="0">
              <a:latin typeface="Calibri" panose="020F0502020204030204" pitchFamily="34" charset="0"/>
              <a:ea typeface="DengXian" panose="020B0503020204020204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●"/>
            </a:pPr>
            <a:r>
              <a:rPr lang="en-US" sz="1800" dirty="0">
                <a:latin typeface="Calibri" panose="020F0502020204030204" pitchFamily="34" charset="0"/>
                <a:ea typeface="DengXian" panose="020B0503020204020204" pitchFamily="2" charset="-122"/>
              </a:rPr>
              <a:t>2018-Engagement Session on the Management of the Proposed Establishment of Tiger Prawn Refugia with Stakeholders</a:t>
            </a:r>
            <a:endParaRPr lang="en-MY" sz="1800" dirty="0">
              <a:latin typeface="Calibri" panose="020F0502020204030204" pitchFamily="34" charset="0"/>
              <a:ea typeface="DengXian" panose="020B0503020204020204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●"/>
            </a:pPr>
            <a:r>
              <a:rPr lang="en-US" sz="1800" dirty="0">
                <a:latin typeface="Calibri" panose="020F0502020204030204" pitchFamily="34" charset="0"/>
                <a:ea typeface="DengXian" panose="020B0503020204020204" pitchFamily="2" charset="-122"/>
              </a:rPr>
              <a:t>2021-Consultation Session for the Establishment of Tiger Prawn Refugia with Zone A, Zone B and Zone C7 Ship Owners in Miri and Bintulu</a:t>
            </a:r>
            <a:endParaRPr lang="en-MY" sz="1800" dirty="0">
              <a:latin typeface="Calibri" panose="020F0502020204030204" pitchFamily="34" charset="0"/>
              <a:ea typeface="DengXian" panose="020B0503020204020204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●"/>
            </a:pPr>
            <a:r>
              <a:rPr lang="en-US" sz="1800" dirty="0">
                <a:latin typeface="Calibri" panose="020F0502020204030204" pitchFamily="34" charset="0"/>
                <a:ea typeface="DengXian" panose="020B0503020204020204" pitchFamily="2" charset="-122"/>
              </a:rPr>
              <a:t>2021-Engagement Session on the Management of the Proposed Establishment of Tiger Prawn Refugia with Stakeholders</a:t>
            </a:r>
          </a:p>
          <a:p>
            <a:pPr marL="342900" indent="-342900">
              <a:buFont typeface="Arial" panose="020B0604020202020204" pitchFamily="34" charset="0"/>
              <a:buChar char="●"/>
            </a:pPr>
            <a:r>
              <a:rPr lang="en-US" sz="1800" dirty="0">
                <a:latin typeface="Calibri" panose="020F0502020204030204" pitchFamily="34" charset="0"/>
                <a:ea typeface="DengXian" panose="020B0503020204020204" pitchFamily="2" charset="-122"/>
              </a:rPr>
              <a:t>2022- Preparation on Management Plant for Lobster Refugia with consultant</a:t>
            </a:r>
          </a:p>
          <a:p>
            <a:pPr marL="342900" indent="-342900">
              <a:buFont typeface="Arial" panose="020B0604020202020204" pitchFamily="34" charset="0"/>
              <a:buChar char="●"/>
            </a:pPr>
            <a:endParaRPr lang="en-MY" sz="1800" dirty="0">
              <a:latin typeface="Calibri" panose="020F0502020204030204" pitchFamily="34" charset="0"/>
              <a:ea typeface="DengXian" panose="020B0503020204020204" pitchFamily="2" charset="-122"/>
            </a:endParaRPr>
          </a:p>
          <a:p>
            <a:endParaRPr lang="en-MY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ADC8272-E61B-4B6A-AD1C-46F5E3B3A272}"/>
              </a:ext>
            </a:extLst>
          </p:cNvPr>
          <p:cNvSpPr txBox="1"/>
          <p:nvPr/>
        </p:nvSpPr>
        <p:spPr>
          <a:xfrm>
            <a:off x="2344632" y="4089827"/>
            <a:ext cx="69643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1600" b="1" dirty="0"/>
              <a:t>Kuala </a:t>
            </a:r>
            <a:r>
              <a:rPr lang="en-MY" sz="1600" b="1" dirty="0" err="1"/>
              <a:t>Baram</a:t>
            </a:r>
            <a:r>
              <a:rPr lang="en-MY" sz="1600" b="1" dirty="0"/>
              <a:t> Local Refugia Communities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600" dirty="0"/>
              <a:t>Sarawak Region 3 Fisheries Office, Miri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600" dirty="0"/>
              <a:t>Sarawak Fishing Vessel Owner Association, Miri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600" dirty="0"/>
              <a:t>District Fisheries Association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600" dirty="0"/>
              <a:t>Fisheries Development Authority District of Miri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600" dirty="0"/>
              <a:t>Miri Land and District Office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600" dirty="0"/>
              <a:t>Malaysia Maritime Enforcement Agency (MMEA)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600" dirty="0"/>
              <a:t>Petroleum National (PETRONAS)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600" dirty="0"/>
              <a:t>Fisheries Ecosystem Community of Kuala </a:t>
            </a:r>
            <a:r>
              <a:rPr lang="en-MY" sz="1600" dirty="0" err="1"/>
              <a:t>Baram</a:t>
            </a:r>
            <a:endParaRPr lang="en-MY" sz="1600" dirty="0"/>
          </a:p>
        </p:txBody>
      </p:sp>
    </p:spTree>
    <p:extLst>
      <p:ext uri="{BB962C8B-B14F-4D97-AF65-F5344CB8AC3E}">
        <p14:creationId xmlns:p14="http://schemas.microsoft.com/office/powerpoint/2010/main" val="1876646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924" y="365125"/>
            <a:ext cx="9285434" cy="798657"/>
          </a:xfrm>
          <a:solidFill>
            <a:srgbClr val="BDEEFF"/>
          </a:solidFill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</a:rPr>
              <a:t>Issues and Challenges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F3864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492806" y="371478"/>
            <a:ext cx="1748195" cy="583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922" y="1352521"/>
            <a:ext cx="9285434" cy="4824442"/>
          </a:xfrm>
          <a:solidFill>
            <a:srgbClr val="BDEEFF"/>
          </a:solidFill>
        </p:spPr>
        <p:txBody>
          <a:bodyPr/>
          <a:lstStyle/>
          <a:p>
            <a:r>
              <a:rPr lang="en-US" dirty="0"/>
              <a:t>In the beginning, unclear/lack of information about the implementation of refugia and its roles </a:t>
            </a:r>
          </a:p>
          <a:p>
            <a:r>
              <a:rPr lang="en-US" dirty="0"/>
              <a:t>Level of awareness/understanding the benefit of tiger prawn refugia</a:t>
            </a:r>
          </a:p>
          <a:p>
            <a:pPr lvl="1"/>
            <a:r>
              <a:rPr lang="en-US" dirty="0"/>
              <a:t>Fishermen</a:t>
            </a:r>
          </a:p>
          <a:p>
            <a:r>
              <a:rPr lang="en-US" dirty="0"/>
              <a:t>Usage conflicts-overlap of refugia areas, more development to expand Kuala </a:t>
            </a:r>
            <a:r>
              <a:rPr lang="en-US" dirty="0" err="1"/>
              <a:t>Baram</a:t>
            </a:r>
            <a:r>
              <a:rPr lang="en-US" dirty="0"/>
              <a:t> to a larger shipping port</a:t>
            </a:r>
          </a:p>
          <a:p>
            <a:pPr lvl="1"/>
            <a:r>
              <a:rPr lang="en-US" dirty="0"/>
              <a:t>Miri port authority</a:t>
            </a:r>
            <a:endParaRPr lang="en-US" dirty="0">
              <a:highlight>
                <a:srgbClr val="FFFF00"/>
              </a:highlight>
            </a:endParaRPr>
          </a:p>
          <a:p>
            <a:r>
              <a:rPr lang="en-US" dirty="0"/>
              <a:t>How to achieve</a:t>
            </a:r>
          </a:p>
          <a:p>
            <a:pPr lvl="1"/>
            <a:r>
              <a:rPr lang="en-US" dirty="0"/>
              <a:t>Explanation and consultation by </a:t>
            </a:r>
            <a:r>
              <a:rPr lang="en-US" dirty="0" err="1"/>
              <a:t>DoF</a:t>
            </a:r>
            <a:endParaRPr lang="en-US" dirty="0"/>
          </a:p>
          <a:p>
            <a:pPr lvl="1"/>
            <a:r>
              <a:rPr lang="en-US" dirty="0"/>
              <a:t>Meeting and discussion with Miri port (win-win situation)</a:t>
            </a:r>
          </a:p>
        </p:txBody>
      </p:sp>
    </p:spTree>
    <p:extLst>
      <p:ext uri="{BB962C8B-B14F-4D97-AF65-F5344CB8AC3E}">
        <p14:creationId xmlns:p14="http://schemas.microsoft.com/office/powerpoint/2010/main" val="3583216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924" y="365125"/>
            <a:ext cx="9285434" cy="798657"/>
          </a:xfrm>
          <a:solidFill>
            <a:srgbClr val="BDEEFF"/>
          </a:solidFill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Findings From Recent Workshop with Main Stakeholder (</a:t>
            </a:r>
            <a:r>
              <a:rPr lang="en-US" sz="3200" b="1" dirty="0" err="1" smtClean="0"/>
              <a:t>DoF</a:t>
            </a:r>
            <a:r>
              <a:rPr lang="en-US" sz="3200" b="1" dirty="0" smtClean="0"/>
              <a:t>)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492806" y="371478"/>
            <a:ext cx="1748195" cy="583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518;p30">
            <a:extLst>
              <a:ext uri="{FF2B5EF4-FFF2-40B4-BE49-F238E27FC236}">
                <a16:creationId xmlns:a16="http://schemas.microsoft.com/office/drawing/2014/main" xmlns="" id="{40E738F7-099E-45A4-B07F-EE3638B9C6A1}"/>
              </a:ext>
            </a:extLst>
          </p:cNvPr>
          <p:cNvSpPr txBox="1">
            <a:spLocks/>
          </p:cNvSpPr>
          <p:nvPr/>
        </p:nvSpPr>
        <p:spPr>
          <a:xfrm>
            <a:off x="2682239" y="1966913"/>
            <a:ext cx="8689145" cy="380084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sz="2000" dirty="0"/>
              <a:t>Proposed close season:  </a:t>
            </a:r>
          </a:p>
          <a:p>
            <a:pPr marL="742950" lvl="1" indent="-285750">
              <a:spcBef>
                <a:spcPts val="518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/>
              <a:t>Starts this coming August – October 2022 as an awareness program</a:t>
            </a:r>
          </a:p>
          <a:p>
            <a:pPr marL="742950" lvl="1" indent="-285750">
              <a:spcBef>
                <a:spcPts val="518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/>
              <a:t>Official closure will be implemented after the approval from DG of Fisheries under Fisheries Act 1985</a:t>
            </a:r>
          </a:p>
          <a:p>
            <a:pPr marL="742950" lvl="1" indent="-285750">
              <a:spcBef>
                <a:spcPts val="518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/>
              <a:t>This closure will be included in the license regulation</a:t>
            </a:r>
          </a:p>
          <a:p>
            <a:pPr marL="742950" lvl="1" indent="-285750">
              <a:spcBef>
                <a:spcPts val="518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/>
              <a:t>This closure are only meant for trawl net and trammel net</a:t>
            </a:r>
          </a:p>
          <a:p>
            <a:pPr marL="742950" lvl="1" indent="-232918">
              <a:spcBef>
                <a:spcPts val="166"/>
              </a:spcBef>
              <a:buClr>
                <a:schemeClr val="dk1"/>
              </a:buClr>
              <a:buSzPct val="100000"/>
              <a:buFont typeface="Arial"/>
              <a:buNone/>
            </a:pPr>
            <a:endParaRPr lang="en-US" sz="2000" dirty="0"/>
          </a:p>
          <a:p>
            <a:pPr marL="342900" indent="-342900">
              <a:spcBef>
                <a:spcPts val="592"/>
              </a:spcBef>
              <a:buClr>
                <a:schemeClr val="dk1"/>
              </a:buClr>
              <a:buSzPct val="100000"/>
            </a:pPr>
            <a:r>
              <a:rPr lang="en-US" sz="2000" dirty="0"/>
              <a:t>Proposed </a:t>
            </a:r>
            <a:r>
              <a:rPr lang="en-US" sz="2000" i="1" dirty="0"/>
              <a:t>catch and release</a:t>
            </a:r>
            <a:r>
              <a:rPr lang="en-US" sz="2000" dirty="0"/>
              <a:t> season:</a:t>
            </a:r>
          </a:p>
          <a:p>
            <a:pPr marL="742950" lvl="1" indent="-285750">
              <a:spcBef>
                <a:spcPts val="518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/>
              <a:t>February – April </a:t>
            </a:r>
          </a:p>
          <a:p>
            <a:pPr marL="742950" lvl="1" indent="-285750">
              <a:spcBef>
                <a:spcPts val="518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/>
              <a:t>For all fishing gears</a:t>
            </a:r>
          </a:p>
          <a:p>
            <a:pPr marL="742950" lvl="1" indent="-285750">
              <a:spcBef>
                <a:spcPts val="518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/>
              <a:t>For Miri and Bintulu waters</a:t>
            </a:r>
          </a:p>
        </p:txBody>
      </p:sp>
    </p:spTree>
    <p:extLst>
      <p:ext uri="{BB962C8B-B14F-4D97-AF65-F5344CB8AC3E}">
        <p14:creationId xmlns:p14="http://schemas.microsoft.com/office/powerpoint/2010/main" val="3152708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924" y="365125"/>
            <a:ext cx="9285434" cy="798657"/>
          </a:xfrm>
          <a:solidFill>
            <a:srgbClr val="BDEEFF"/>
          </a:solidFill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</a:rPr>
              <a:t>Introduction</a:t>
            </a:r>
            <a:endParaRPr lang="en-US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922" y="1352521"/>
            <a:ext cx="9285434" cy="4824442"/>
          </a:xfrm>
          <a:solidFill>
            <a:srgbClr val="BDEEFF"/>
          </a:solidFill>
        </p:spPr>
        <p:txBody>
          <a:bodyPr>
            <a:normAutofit fontScale="85000" lnSpcReduction="20000"/>
          </a:bodyPr>
          <a:lstStyle/>
          <a:p>
            <a:pPr marL="0" lvl="0" indent="0">
              <a:spcBef>
                <a:spcPts val="0"/>
              </a:spcBef>
              <a:buClr>
                <a:schemeClr val="dk1"/>
              </a:buClr>
              <a:buSzPts val="2800"/>
              <a:buNone/>
            </a:pPr>
            <a:r>
              <a:rPr lang="en-US" b="1" dirty="0"/>
              <a:t>Refugia – the concept</a:t>
            </a:r>
            <a:endParaRPr lang="en-US" dirty="0"/>
          </a:p>
          <a:p>
            <a:pPr lvl="0">
              <a:buClr>
                <a:schemeClr val="dk1"/>
              </a:buClr>
              <a:buSzPts val="2600"/>
            </a:pPr>
            <a:r>
              <a:rPr lang="en-US" sz="2400" dirty="0"/>
              <a:t>Fishery management focusing on protecting the population of selected fisheries species in a particular fishing area for sustainable fishery.</a:t>
            </a:r>
          </a:p>
          <a:p>
            <a:pPr lvl="0">
              <a:buClr>
                <a:schemeClr val="dk1"/>
              </a:buClr>
              <a:buSzPts val="2600"/>
            </a:pPr>
            <a:r>
              <a:rPr lang="en-US" sz="2600" b="1" dirty="0"/>
              <a:t>Purpose of refugia</a:t>
            </a:r>
            <a:endParaRPr lang="en-US" dirty="0"/>
          </a:p>
          <a:p>
            <a:pPr lvl="1">
              <a:buClr>
                <a:schemeClr val="dk1"/>
              </a:buClr>
              <a:buSzPts val="2400"/>
            </a:pPr>
            <a:r>
              <a:rPr lang="en-US" dirty="0"/>
              <a:t>For conservation purpose </a:t>
            </a:r>
          </a:p>
          <a:p>
            <a:pPr lvl="1">
              <a:buClr>
                <a:schemeClr val="dk1"/>
              </a:buClr>
              <a:buSzPts val="2400"/>
            </a:pPr>
            <a:r>
              <a:rPr lang="en-US" dirty="0"/>
              <a:t>Protect the organisms and ecosystem against anthropogenic related damage and climate change (</a:t>
            </a:r>
            <a:r>
              <a:rPr lang="en-US" dirty="0" err="1"/>
              <a:t>Loarie</a:t>
            </a:r>
            <a:r>
              <a:rPr lang="en-US" dirty="0"/>
              <a:t> et al., 2008).</a:t>
            </a:r>
          </a:p>
          <a:p>
            <a:pPr lvl="0">
              <a:buClr>
                <a:schemeClr val="dk1"/>
              </a:buClr>
              <a:buSzPts val="2600"/>
            </a:pPr>
            <a:r>
              <a:rPr lang="en-US" sz="2600" b="1" dirty="0"/>
              <a:t>Different from marine parks</a:t>
            </a:r>
            <a:endParaRPr lang="en-US" dirty="0"/>
          </a:p>
          <a:p>
            <a:pPr lvl="1">
              <a:buClr>
                <a:schemeClr val="dk1"/>
              </a:buClr>
              <a:buSzPts val="2400"/>
            </a:pPr>
            <a:r>
              <a:rPr lang="en-US" dirty="0"/>
              <a:t>Restriction is only temporary – depends on season/life stages of targeted species</a:t>
            </a:r>
          </a:p>
          <a:p>
            <a:pPr lvl="1">
              <a:buClr>
                <a:schemeClr val="dk1"/>
              </a:buClr>
              <a:buSzPts val="2400"/>
            </a:pPr>
            <a:r>
              <a:rPr lang="en-US" dirty="0"/>
              <a:t>Protect population and preserve balance of the ecosystem of the selected area.</a:t>
            </a:r>
          </a:p>
          <a:p>
            <a:r>
              <a:rPr lang="en-US" sz="2600" b="1" dirty="0"/>
              <a:t>Important criteria for establishing an area of refugia should contain;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There is a importance species in that area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Critical habitat of species live in certain stages of their life cycle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Circulation of ocean currents that play an important role in the spread of   larvae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Ecologically important area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492806" y="371478"/>
            <a:ext cx="1748195" cy="583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909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924" y="365125"/>
            <a:ext cx="9285434" cy="798657"/>
          </a:xfrm>
          <a:solidFill>
            <a:srgbClr val="BDEEFF"/>
          </a:solidFill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</a:rPr>
              <a:t>Introduction</a:t>
            </a:r>
            <a:endParaRPr lang="en-US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922" y="1352521"/>
            <a:ext cx="9285434" cy="4824442"/>
          </a:xfrm>
          <a:solidFill>
            <a:srgbClr val="BDEEFF"/>
          </a:solidFill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>
                <a:schemeClr val="dk1"/>
              </a:buClr>
              <a:buSzPts val="2800"/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492806" y="371478"/>
            <a:ext cx="1748195" cy="583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402;p3">
            <a:extLst>
              <a:ext uri="{FF2B5EF4-FFF2-40B4-BE49-F238E27FC236}">
                <a16:creationId xmlns:a16="http://schemas.microsoft.com/office/drawing/2014/main" xmlns="" id="{30581887-62F1-4FD9-B75B-243E978B33FA}"/>
              </a:ext>
            </a:extLst>
          </p:cNvPr>
          <p:cNvSpPr txBox="1">
            <a:spLocks/>
          </p:cNvSpPr>
          <p:nvPr/>
        </p:nvSpPr>
        <p:spPr>
          <a:xfrm>
            <a:off x="2570095" y="1191064"/>
            <a:ext cx="8989088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ts val="3200"/>
              <a:buFont typeface="Aparajita"/>
              <a:buNone/>
            </a:pPr>
            <a:r>
              <a:rPr lang="en-US" sz="2000" dirty="0">
                <a:latin typeface="Aparajita"/>
                <a:ea typeface="Aparajita"/>
                <a:cs typeface="Aparajita"/>
                <a:sym typeface="Aparajita"/>
              </a:rPr>
              <a:t>The delineation of the Lobster &amp; Tiger prawn refugia area,  shall be based on the critical habitats in the both species life-cycle</a:t>
            </a:r>
            <a:endParaRPr lang="en-US" sz="3200" dirty="0"/>
          </a:p>
        </p:txBody>
      </p:sp>
      <p:pic>
        <p:nvPicPr>
          <p:cNvPr id="10" name="Google Shape;403;p3">
            <a:extLst>
              <a:ext uri="{FF2B5EF4-FFF2-40B4-BE49-F238E27FC236}">
                <a16:creationId xmlns:a16="http://schemas.microsoft.com/office/drawing/2014/main" xmlns="" id="{23A8C768-467B-4267-B3D1-C56E3AF7EE2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78578" y="2218831"/>
            <a:ext cx="3100364" cy="312427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404;p3">
            <a:extLst>
              <a:ext uri="{FF2B5EF4-FFF2-40B4-BE49-F238E27FC236}">
                <a16:creationId xmlns:a16="http://schemas.microsoft.com/office/drawing/2014/main" xmlns="" id="{3C665DA1-26FA-4669-AEE0-CD8FDC2FA134}"/>
              </a:ext>
            </a:extLst>
          </p:cNvPr>
          <p:cNvSpPr/>
          <p:nvPr/>
        </p:nvSpPr>
        <p:spPr>
          <a:xfrm>
            <a:off x="2843499" y="5405643"/>
            <a:ext cx="2708967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parajita"/>
                <a:ea typeface="Aparajita"/>
                <a:cs typeface="Aparajita"/>
                <a:sym typeface="Aparajita"/>
              </a:rPr>
              <a:t> </a:t>
            </a:r>
            <a:r>
              <a:rPr lang="en-US" sz="2000" b="0" i="1" u="none" strike="noStrike" cap="none" dirty="0">
                <a:solidFill>
                  <a:srgbClr val="000000"/>
                </a:solidFill>
                <a:latin typeface="Aparajita"/>
                <a:ea typeface="Aparajita"/>
                <a:cs typeface="Aparajita"/>
                <a:sym typeface="Aparajita"/>
              </a:rPr>
              <a:t>Penaeus monodon</a:t>
            </a:r>
            <a:r>
              <a:rPr lang="en-US" sz="2000" dirty="0">
                <a:solidFill>
                  <a:srgbClr val="000000"/>
                </a:solidFill>
                <a:latin typeface="Aparajita"/>
                <a:ea typeface="Aparajita"/>
                <a:cs typeface="Aparajita"/>
                <a:sym typeface="Aparajita"/>
              </a:rPr>
              <a:t>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parajita"/>
                <a:ea typeface="Aparajita"/>
                <a:cs typeface="Aparajita"/>
                <a:sym typeface="Aparajita"/>
              </a:rPr>
              <a:t>life cycle</a:t>
            </a:r>
            <a:endParaRPr sz="1400" dirty="0"/>
          </a:p>
        </p:txBody>
      </p:sp>
      <p:sp>
        <p:nvSpPr>
          <p:cNvPr id="12" name="Google Shape;404;p3">
            <a:extLst>
              <a:ext uri="{FF2B5EF4-FFF2-40B4-BE49-F238E27FC236}">
                <a16:creationId xmlns:a16="http://schemas.microsoft.com/office/drawing/2014/main" xmlns="" id="{5E8D09DE-BB0B-431E-937A-2FD872A242C3}"/>
              </a:ext>
            </a:extLst>
          </p:cNvPr>
          <p:cNvSpPr/>
          <p:nvPr/>
        </p:nvSpPr>
        <p:spPr>
          <a:xfrm>
            <a:off x="7064639" y="5359963"/>
            <a:ext cx="2873888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parajita"/>
                <a:ea typeface="Aparajita"/>
                <a:cs typeface="Aparajita"/>
                <a:sym typeface="Aparajita"/>
              </a:rPr>
              <a:t> </a:t>
            </a:r>
            <a:r>
              <a:rPr lang="en-US" sz="2000" i="1" dirty="0" err="1">
                <a:solidFill>
                  <a:srgbClr val="000000"/>
                </a:solidFill>
                <a:latin typeface="Aparajita"/>
                <a:ea typeface="Aparajita"/>
                <a:cs typeface="Aparajita"/>
                <a:sym typeface="Aparajita"/>
              </a:rPr>
              <a:t>Panulirus</a:t>
            </a:r>
            <a:r>
              <a:rPr lang="en-US" sz="2000" i="1" dirty="0">
                <a:solidFill>
                  <a:srgbClr val="000000"/>
                </a:solidFill>
                <a:latin typeface="Aparajita"/>
                <a:ea typeface="Aparajita"/>
                <a:cs typeface="Aparajita"/>
                <a:sym typeface="Aparajita"/>
              </a:rPr>
              <a:t> </a:t>
            </a:r>
            <a:r>
              <a:rPr lang="en-US" sz="2000" i="1" dirty="0" err="1">
                <a:solidFill>
                  <a:srgbClr val="000000"/>
                </a:solidFill>
                <a:latin typeface="Aparajita"/>
                <a:ea typeface="Aparajita"/>
                <a:cs typeface="Aparajita"/>
                <a:sym typeface="Aparajita"/>
              </a:rPr>
              <a:t>polyphagus</a:t>
            </a:r>
            <a:r>
              <a:rPr lang="en-US" sz="2000" i="1" dirty="0">
                <a:solidFill>
                  <a:srgbClr val="000000"/>
                </a:solidFill>
                <a:latin typeface="Aparajita"/>
                <a:ea typeface="Aparajita"/>
                <a:cs typeface="Aparajita"/>
                <a:sym typeface="Aparajita"/>
              </a:rPr>
              <a:t>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parajita"/>
                <a:ea typeface="Aparajita"/>
                <a:cs typeface="Aparajita"/>
                <a:sym typeface="Aparajita"/>
              </a:rPr>
              <a:t>life cycle</a:t>
            </a:r>
            <a:endParaRPr sz="1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346B4F9A-6DF4-455A-81B7-FFAC82C300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8816" y="2218831"/>
            <a:ext cx="5762904" cy="312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589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924" y="365125"/>
            <a:ext cx="9285434" cy="798657"/>
          </a:xfrm>
          <a:solidFill>
            <a:srgbClr val="BDEEFF"/>
          </a:solidFill>
        </p:spPr>
        <p:txBody>
          <a:bodyPr/>
          <a:lstStyle/>
          <a:p>
            <a:pPr algn="ctr"/>
            <a:r>
              <a:rPr lang="en-US" b="1" dirty="0"/>
              <a:t>Lobster Refugia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922" y="1352521"/>
            <a:ext cx="9285434" cy="4824442"/>
          </a:xfrm>
          <a:solidFill>
            <a:srgbClr val="BDEEFF"/>
          </a:solidFill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>
                <a:schemeClr val="dk1"/>
              </a:buClr>
              <a:buSzPts val="2800"/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492806" y="371478"/>
            <a:ext cx="1748195" cy="583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78CA59E-3A36-489D-96FB-FBFF90B9DD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788"/>
          <a:stretch/>
        </p:blipFill>
        <p:spPr>
          <a:xfrm>
            <a:off x="2421924" y="1352520"/>
            <a:ext cx="4237844" cy="4824443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7AAA5563-C5D9-4261-A337-3FEBFE2F4092}"/>
              </a:ext>
            </a:extLst>
          </p:cNvPr>
          <p:cNvSpPr txBox="1">
            <a:spLocks/>
          </p:cNvSpPr>
          <p:nvPr/>
        </p:nvSpPr>
        <p:spPr>
          <a:xfrm>
            <a:off x="6073435" y="2369903"/>
            <a:ext cx="5602998" cy="21181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 err="1">
                <a:latin typeface="+mn-lt"/>
              </a:rPr>
              <a:t>Tanjung</a:t>
            </a:r>
            <a:r>
              <a:rPr lang="en-US" sz="5400" b="1" dirty="0">
                <a:latin typeface="+mn-lt"/>
              </a:rPr>
              <a:t> Leman Johor </a:t>
            </a:r>
          </a:p>
        </p:txBody>
      </p:sp>
    </p:spTree>
    <p:extLst>
      <p:ext uri="{BB962C8B-B14F-4D97-AF65-F5344CB8AC3E}">
        <p14:creationId xmlns:p14="http://schemas.microsoft.com/office/powerpoint/2010/main" val="3165438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924" y="365125"/>
            <a:ext cx="9285434" cy="798657"/>
          </a:xfrm>
          <a:solidFill>
            <a:srgbClr val="BDEEFF"/>
          </a:solidFill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</a:rPr>
              <a:t>Key Achievements</a:t>
            </a:r>
            <a:endParaRPr lang="en-US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922" y="1352521"/>
            <a:ext cx="9285434" cy="4824442"/>
          </a:xfrm>
          <a:solidFill>
            <a:srgbClr val="BDEEFF"/>
          </a:solidFill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492806" y="371478"/>
            <a:ext cx="1748195" cy="583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xmlns="" id="{1979CAE7-CCA4-4BA3-A27A-39056270F369}"/>
              </a:ext>
            </a:extLst>
          </p:cNvPr>
          <p:cNvSpPr txBox="1">
            <a:spLocks/>
          </p:cNvSpPr>
          <p:nvPr/>
        </p:nvSpPr>
        <p:spPr>
          <a:xfrm>
            <a:off x="4369299" y="1206249"/>
            <a:ext cx="5711826" cy="1135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Proposed Refugia for Lobster area</a:t>
            </a:r>
            <a:endParaRPr lang="en-MY" sz="2800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F987ACD4-43AD-4C74-AB70-3A4FB1F684D3}"/>
              </a:ext>
            </a:extLst>
          </p:cNvPr>
          <p:cNvSpPr txBox="1">
            <a:spLocks/>
          </p:cNvSpPr>
          <p:nvPr/>
        </p:nvSpPr>
        <p:spPr>
          <a:xfrm>
            <a:off x="2421924" y="2289857"/>
            <a:ext cx="4008384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sz="2000" dirty="0"/>
              <a:t>Sensitive Refugia Area= 1,717 km2</a:t>
            </a:r>
          </a:p>
          <a:p>
            <a:r>
              <a:rPr lang="en-MY" sz="2000" dirty="0"/>
              <a:t>Position of Latitude Longitude sensitive Refugia area</a:t>
            </a:r>
          </a:p>
          <a:p>
            <a:pPr lvl="1" algn="ctr"/>
            <a:r>
              <a:rPr lang="en-MY" sz="1600" dirty="0"/>
              <a:t>Point 1 N 1° 55.000’ E 104° 30.000’ </a:t>
            </a:r>
          </a:p>
          <a:p>
            <a:pPr lvl="1" algn="ctr"/>
            <a:r>
              <a:rPr lang="en-MY" sz="1600" dirty="0"/>
              <a:t>Point 2 N 2° 20.000’ E 104° 30.000’ </a:t>
            </a:r>
          </a:p>
          <a:p>
            <a:pPr lvl="1" algn="ctr"/>
            <a:r>
              <a:rPr lang="en-MY" sz="1600" dirty="0"/>
              <a:t>Point 3 N 1° 55.000’ E 104° 50.000’ </a:t>
            </a:r>
          </a:p>
          <a:p>
            <a:pPr lvl="1" algn="ctr"/>
            <a:r>
              <a:rPr lang="en-MY" sz="1600" dirty="0"/>
              <a:t>Point 4 N 2° 20.000’ E 104° 50.000</a:t>
            </a:r>
          </a:p>
          <a:p>
            <a:r>
              <a:rPr lang="en-MY" sz="2000" dirty="0"/>
              <a:t>Closed 15 Dec-Feb (Following year)</a:t>
            </a:r>
          </a:p>
          <a:p>
            <a:r>
              <a:rPr lang="en-US" sz="2000" dirty="0"/>
              <a:t>H</a:t>
            </a:r>
            <a:r>
              <a:rPr lang="en-MY" sz="2000" dirty="0" err="1"/>
              <a:t>abitat</a:t>
            </a:r>
            <a:r>
              <a:rPr lang="en-MY" sz="2000" dirty="0"/>
              <a:t>: Seagrass (706 Ha) and corals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E0B7B41-ED2E-4171-A9CA-B245B6B02C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0308" y="2260292"/>
            <a:ext cx="5179435" cy="362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92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2954" y="139604"/>
            <a:ext cx="9744404" cy="798657"/>
          </a:xfrm>
          <a:solidFill>
            <a:srgbClr val="BDEEFF"/>
          </a:solidFill>
        </p:spPr>
        <p:txBody>
          <a:bodyPr>
            <a:noAutofit/>
          </a:bodyPr>
          <a:lstStyle/>
          <a:p>
            <a:pPr algn="ctr"/>
            <a:r>
              <a:rPr lang="en-US" sz="2900" dirty="0">
                <a:latin typeface="Calibri" panose="020F0502020204030204" pitchFamily="34" charset="0"/>
                <a:ea typeface="DengXian" panose="020B0503020204020204" pitchFamily="2" charset="-122"/>
              </a:rPr>
              <a:t>Stakeholder engagements/consultations for Lobster Refugia</a:t>
            </a:r>
            <a:endParaRPr lang="en-US" sz="2900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954" y="1033957"/>
            <a:ext cx="9744404" cy="5175455"/>
          </a:xfrm>
          <a:solidFill>
            <a:srgbClr val="BDEEFF"/>
          </a:solidFill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66780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75010" y="316161"/>
            <a:ext cx="1748195" cy="606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0FF64D65-84ED-43D2-90BB-A0B368276671}"/>
              </a:ext>
            </a:extLst>
          </p:cNvPr>
          <p:cNvSpPr txBox="1">
            <a:spLocks/>
          </p:cNvSpPr>
          <p:nvPr/>
        </p:nvSpPr>
        <p:spPr>
          <a:xfrm>
            <a:off x="1946427" y="99960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spcBef>
                <a:spcPts val="1000"/>
              </a:spcBef>
              <a:buFont typeface="Arial" panose="020B0604020202020204" pitchFamily="34" charset="0"/>
              <a:buChar char="●"/>
            </a:pPr>
            <a:r>
              <a:rPr lang="en-US" sz="2000" dirty="0">
                <a:latin typeface="Calibri" panose="020F0502020204030204" pitchFamily="34" charset="0"/>
                <a:ea typeface="DengXian" panose="020B0503020204020204" pitchFamily="2" charset="-122"/>
              </a:rPr>
              <a:t>2017- Consultation with the artisanal fishermen from East Coast of Johor</a:t>
            </a:r>
            <a:endParaRPr lang="en-MY" sz="2000" dirty="0">
              <a:latin typeface="Calibri" panose="020F0502020204030204" pitchFamily="34" charset="0"/>
              <a:ea typeface="DengXian" panose="020B0503020204020204" pitchFamily="2" charset="-122"/>
            </a:endParaRPr>
          </a:p>
          <a:p>
            <a:pPr marL="342900" lvl="1" indent="-342900">
              <a:spcBef>
                <a:spcPts val="1000"/>
              </a:spcBef>
              <a:buFont typeface="Arial" panose="020B0604020202020204" pitchFamily="34" charset="0"/>
              <a:buChar char="●"/>
            </a:pPr>
            <a:r>
              <a:rPr lang="en-US" sz="2000" dirty="0">
                <a:latin typeface="Calibri" panose="020F0502020204030204" pitchFamily="34" charset="0"/>
                <a:ea typeface="DengXian" panose="020B0503020204020204" pitchFamily="2" charset="-122"/>
              </a:rPr>
              <a:t>2018-Consultation with the trawlers fishermen from Endau dan </a:t>
            </a:r>
            <a:r>
              <a:rPr lang="en-US" sz="2000" dirty="0" err="1">
                <a:latin typeface="Calibri" panose="020F0502020204030204" pitchFamily="34" charset="0"/>
                <a:ea typeface="DengXian" panose="020B0503020204020204" pitchFamily="2" charset="-122"/>
              </a:rPr>
              <a:t>Sedili</a:t>
            </a:r>
            <a:r>
              <a:rPr lang="en-US" sz="2000" dirty="0">
                <a:latin typeface="Calibri" panose="020F0502020204030204" pitchFamily="34" charset="0"/>
                <a:ea typeface="DengXian" panose="020B0503020204020204" pitchFamily="2" charset="-122"/>
              </a:rPr>
              <a:t> and </a:t>
            </a:r>
            <a:endParaRPr lang="en-MY" sz="2000" dirty="0">
              <a:latin typeface="Calibri" panose="020F0502020204030204" pitchFamily="34" charset="0"/>
              <a:ea typeface="DengXian" panose="020B0503020204020204" pitchFamily="2" charset="-122"/>
            </a:endParaRPr>
          </a:p>
          <a:p>
            <a:pPr marL="342900" lvl="1" indent="-342900">
              <a:spcBef>
                <a:spcPts val="1000"/>
              </a:spcBef>
              <a:buFont typeface="Arial" panose="020B0604020202020204" pitchFamily="34" charset="0"/>
              <a:buChar char="●"/>
            </a:pPr>
            <a:r>
              <a:rPr lang="en-US" sz="2000" dirty="0">
                <a:latin typeface="Calibri" panose="020F0502020204030204" pitchFamily="34" charset="0"/>
                <a:ea typeface="DengXian" panose="020B0503020204020204" pitchFamily="2" charset="-122"/>
              </a:rPr>
              <a:t>2018-Refugia Project Consultation with various stakeholders</a:t>
            </a:r>
            <a:endParaRPr lang="en-MY" sz="2000" dirty="0">
              <a:latin typeface="Calibri" panose="020F0502020204030204" pitchFamily="34" charset="0"/>
              <a:ea typeface="DengXian" panose="020B0503020204020204" pitchFamily="2" charset="-122"/>
            </a:endParaRPr>
          </a:p>
          <a:p>
            <a:pPr marL="342900" lvl="1" indent="-342900">
              <a:spcBef>
                <a:spcPts val="1000"/>
              </a:spcBef>
              <a:buFont typeface="Arial" panose="020B0604020202020204" pitchFamily="34" charset="0"/>
              <a:buChar char="●"/>
            </a:pPr>
            <a:r>
              <a:rPr lang="en-US" sz="2000" dirty="0">
                <a:latin typeface="Calibri" panose="020F0502020204030204" pitchFamily="34" charset="0"/>
                <a:ea typeface="DengXian" panose="020B0503020204020204" pitchFamily="2" charset="-122"/>
              </a:rPr>
              <a:t>2018-Consultation with the fishers from Pahang and Johor</a:t>
            </a:r>
            <a:endParaRPr lang="en-MY" sz="2000" dirty="0">
              <a:latin typeface="Calibri" panose="020F0502020204030204" pitchFamily="34" charset="0"/>
              <a:ea typeface="DengXian" panose="020B0503020204020204" pitchFamily="2" charset="-122"/>
            </a:endParaRPr>
          </a:p>
          <a:p>
            <a:pPr marL="342900" lvl="1" indent="-342900">
              <a:spcBef>
                <a:spcPts val="1000"/>
              </a:spcBef>
              <a:buFont typeface="Arial" panose="020B0604020202020204" pitchFamily="34" charset="0"/>
              <a:buChar char="●"/>
            </a:pPr>
            <a:r>
              <a:rPr lang="en-US" sz="2000" dirty="0">
                <a:latin typeface="Calibri" panose="020F0502020204030204" pitchFamily="34" charset="0"/>
                <a:ea typeface="DengXian" panose="020B0503020204020204" pitchFamily="2" charset="-122"/>
              </a:rPr>
              <a:t>2019-Consultation with the fishers from Pahang and Johor</a:t>
            </a:r>
            <a:endParaRPr lang="en-MY" sz="2000" dirty="0">
              <a:latin typeface="Calibri" panose="020F0502020204030204" pitchFamily="34" charset="0"/>
              <a:ea typeface="DengXian" panose="020B0503020204020204" pitchFamily="2" charset="-122"/>
            </a:endParaRPr>
          </a:p>
          <a:p>
            <a:pPr marL="342900" lvl="1" indent="-342900">
              <a:spcBef>
                <a:spcPts val="1000"/>
              </a:spcBef>
              <a:buFont typeface="Arial" panose="020B0604020202020204" pitchFamily="34" charset="0"/>
              <a:buChar char="●"/>
            </a:pPr>
            <a:r>
              <a:rPr lang="en-US" sz="2000" dirty="0">
                <a:latin typeface="Calibri" panose="020F0502020204030204" pitchFamily="34" charset="0"/>
                <a:ea typeface="DengXian" panose="020B0503020204020204" pitchFamily="2" charset="-122"/>
              </a:rPr>
              <a:t>2021- Engagement session with trawlers </a:t>
            </a:r>
          </a:p>
          <a:p>
            <a:pPr marL="342900" lvl="1" indent="-342900">
              <a:spcBef>
                <a:spcPts val="1000"/>
              </a:spcBef>
              <a:buFont typeface="Arial" panose="020B0604020202020204" pitchFamily="34" charset="0"/>
              <a:buChar char="●"/>
            </a:pPr>
            <a:r>
              <a:rPr lang="en-US" sz="2000" dirty="0">
                <a:latin typeface="Calibri" panose="020F0502020204030204" pitchFamily="34" charset="0"/>
                <a:ea typeface="DengXian" panose="020B0503020204020204" pitchFamily="2" charset="-122"/>
              </a:rPr>
              <a:t>2022- Preparation on Management Plant for Lobster Refugia with consultant</a:t>
            </a:r>
          </a:p>
          <a:p>
            <a:pPr marL="0" lvl="1" indent="0"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z="2000" dirty="0">
                <a:latin typeface="Calibri" panose="020F0502020204030204" pitchFamily="34" charset="0"/>
                <a:ea typeface="DengXian" panose="020B0503020204020204" pitchFamily="2" charset="-122"/>
              </a:rPr>
              <a:t>      2022- Stakeholder Engagement for Lobster species in Johor</a:t>
            </a:r>
          </a:p>
          <a:p>
            <a:pPr marL="342900" lvl="1" indent="-342900">
              <a:spcBef>
                <a:spcPts val="1000"/>
              </a:spcBef>
              <a:buFont typeface="Arial" panose="020B0604020202020204" pitchFamily="34" charset="0"/>
              <a:buChar char="●"/>
            </a:pPr>
            <a:endParaRPr lang="en-US" sz="2000" dirty="0">
              <a:latin typeface="Calibri" panose="020F0502020204030204" pitchFamily="34" charset="0"/>
              <a:ea typeface="DengXian" panose="020B0503020204020204" pitchFamily="2" charset="-122"/>
            </a:endParaRPr>
          </a:p>
          <a:p>
            <a:endParaRPr lang="en-MY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1CACC04-4CDD-4112-82AA-4B021E195D74}"/>
              </a:ext>
            </a:extLst>
          </p:cNvPr>
          <p:cNvSpPr txBox="1"/>
          <p:nvPr/>
        </p:nvSpPr>
        <p:spPr>
          <a:xfrm>
            <a:off x="2118531" y="4110307"/>
            <a:ext cx="83629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1600" b="1" dirty="0" err="1"/>
              <a:t>Tanjung</a:t>
            </a:r>
            <a:r>
              <a:rPr lang="en-MY" sz="1600" b="1" dirty="0"/>
              <a:t> Leman Local Refugia Communities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400" dirty="0" err="1"/>
              <a:t>Mersing</a:t>
            </a:r>
            <a:r>
              <a:rPr lang="en-MY" sz="1400" dirty="0"/>
              <a:t> and </a:t>
            </a:r>
            <a:r>
              <a:rPr lang="en-MY" sz="1400" dirty="0" err="1"/>
              <a:t>Rompin</a:t>
            </a:r>
            <a:r>
              <a:rPr lang="en-MY" sz="1400" dirty="0"/>
              <a:t> District Fisheries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400" dirty="0" err="1"/>
              <a:t>Mersing</a:t>
            </a:r>
            <a:r>
              <a:rPr lang="en-MY" sz="1400" dirty="0"/>
              <a:t> and </a:t>
            </a:r>
            <a:r>
              <a:rPr lang="en-MY" sz="1400" dirty="0" err="1"/>
              <a:t>Rompin</a:t>
            </a:r>
            <a:r>
              <a:rPr lang="en-MY" sz="1400" dirty="0"/>
              <a:t> Fisheries Association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400" dirty="0"/>
              <a:t>Fisheries Development Authority District of </a:t>
            </a:r>
            <a:r>
              <a:rPr lang="en-MY" sz="1400" dirty="0" err="1"/>
              <a:t>Mersing</a:t>
            </a:r>
            <a:endParaRPr lang="en-MY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400" dirty="0" err="1"/>
              <a:t>Mersing</a:t>
            </a:r>
            <a:r>
              <a:rPr lang="en-MY" sz="1400" dirty="0"/>
              <a:t> Land and District Office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400" dirty="0"/>
              <a:t>Trawler Vessel Owner  Association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400" dirty="0"/>
              <a:t>Local Enforcement Agency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400" dirty="0"/>
              <a:t>Fisheries Ecosystem Community of </a:t>
            </a:r>
            <a:r>
              <a:rPr lang="en-MY" sz="1400" dirty="0" err="1"/>
              <a:t>Tg</a:t>
            </a:r>
            <a:r>
              <a:rPr lang="en-MY" sz="1400" dirty="0"/>
              <a:t> Leman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MY" sz="1400" dirty="0"/>
              <a:t>Johor State National Park Director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840AD16-C140-42B1-AE7E-EBF600A330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3110" y="1715396"/>
            <a:ext cx="2364923" cy="17686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BDE56E86-C2F7-4D75-9715-1D003C6747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3111" y="4165444"/>
            <a:ext cx="2364923" cy="165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219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924" y="365125"/>
            <a:ext cx="9285434" cy="798657"/>
          </a:xfrm>
          <a:solidFill>
            <a:srgbClr val="BDEEFF"/>
          </a:solidFill>
        </p:spPr>
        <p:txBody>
          <a:bodyPr>
            <a:normAutofit fontScale="90000"/>
          </a:bodyPr>
          <a:lstStyle/>
          <a:p>
            <a:pPr algn="ctr"/>
            <a:r>
              <a:rPr lang="en-MY" sz="3200" b="1" dirty="0"/>
              <a:t>Resources Conservation Strategies of Lobster Refugia in </a:t>
            </a:r>
            <a:r>
              <a:rPr lang="en-MY" sz="3200" b="1" dirty="0" err="1"/>
              <a:t>Tanjung</a:t>
            </a:r>
            <a:r>
              <a:rPr lang="en-MY" sz="3200" b="1" dirty="0"/>
              <a:t> Leman, Johor</a:t>
            </a:r>
            <a:endParaRPr lang="en-US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922" y="1352521"/>
            <a:ext cx="9285434" cy="4824442"/>
          </a:xfrm>
          <a:solidFill>
            <a:srgbClr val="BDEEFF"/>
          </a:solidFill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492806" y="371478"/>
            <a:ext cx="1748195" cy="583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D21EA07-4BB5-4041-B472-9DB7DA2BB4FB}"/>
              </a:ext>
            </a:extLst>
          </p:cNvPr>
          <p:cNvSpPr/>
          <p:nvPr/>
        </p:nvSpPr>
        <p:spPr>
          <a:xfrm>
            <a:off x="2594284" y="1992396"/>
            <a:ext cx="8659358" cy="3236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MY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Habitat conservation and preservation of Lobster in the refugia area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MY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Build and setting an artificial reefs as a new habitat for lobster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Prohibition catch of gravid lobster with eggs and minimum size CL (&lt;6.5 cm)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MY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Declaration of the closure of the fishing season in sensitive refugia areas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MY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Introducing joint management inter agencies and stakeholders</a:t>
            </a:r>
          </a:p>
        </p:txBody>
      </p:sp>
    </p:spTree>
    <p:extLst>
      <p:ext uri="{BB962C8B-B14F-4D97-AF65-F5344CB8AC3E}">
        <p14:creationId xmlns:p14="http://schemas.microsoft.com/office/powerpoint/2010/main" val="3887385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924" y="365125"/>
            <a:ext cx="9285434" cy="798657"/>
          </a:xfrm>
          <a:solidFill>
            <a:srgbClr val="BDEEFF"/>
          </a:solidFill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</a:rPr>
              <a:t>Issues and Challenges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F3864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492806" y="371478"/>
            <a:ext cx="1748195" cy="583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922" y="1352521"/>
            <a:ext cx="9285434" cy="4824442"/>
          </a:xfrm>
          <a:solidFill>
            <a:srgbClr val="BDEEFF"/>
          </a:solidFill>
        </p:spPr>
        <p:txBody>
          <a:bodyPr/>
          <a:lstStyle/>
          <a:p>
            <a:r>
              <a:rPr lang="en-US" dirty="0"/>
              <a:t>In the beginning, unclear/lack of information about the implementation of refugia and its roles </a:t>
            </a:r>
          </a:p>
          <a:p>
            <a:r>
              <a:rPr lang="en-US" dirty="0"/>
              <a:t>Compliance with “no-take” rule during specific refugia closed season period</a:t>
            </a:r>
          </a:p>
          <a:p>
            <a:pPr lvl="1"/>
            <a:r>
              <a:rPr lang="en-US" dirty="0"/>
              <a:t>East Johor traditional fisher</a:t>
            </a:r>
          </a:p>
          <a:p>
            <a:pPr lvl="1"/>
            <a:r>
              <a:rPr lang="en-US" dirty="0"/>
              <a:t>Trawl net operators and fishes (commercial)</a:t>
            </a:r>
          </a:p>
          <a:p>
            <a:pPr lvl="1"/>
            <a:r>
              <a:rPr lang="en-US" dirty="0"/>
              <a:t>Island inhabitants/tourism operators</a:t>
            </a:r>
          </a:p>
          <a:p>
            <a:r>
              <a:rPr lang="en-US" dirty="0"/>
              <a:t>How to achieve</a:t>
            </a:r>
          </a:p>
          <a:p>
            <a:pPr lvl="1"/>
            <a:r>
              <a:rPr lang="en-US" dirty="0"/>
              <a:t>Stakeholder consultation</a:t>
            </a:r>
          </a:p>
          <a:p>
            <a:pPr lvl="1"/>
            <a:r>
              <a:rPr lang="en-US" dirty="0"/>
              <a:t>Public awareness</a:t>
            </a:r>
          </a:p>
          <a:p>
            <a:pPr lvl="1"/>
            <a:endParaRPr lang="en-US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31070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924" y="365125"/>
            <a:ext cx="9285434" cy="798657"/>
          </a:xfrm>
          <a:solidFill>
            <a:srgbClr val="BDEEFF"/>
          </a:solidFill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</a:rPr>
              <a:t>Recommendation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F3864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492806" y="371478"/>
            <a:ext cx="1748195" cy="583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922" y="1352521"/>
            <a:ext cx="9285434" cy="4824442"/>
          </a:xfrm>
          <a:solidFill>
            <a:srgbClr val="BDEEFF"/>
          </a:solidFill>
        </p:spPr>
        <p:txBody>
          <a:bodyPr/>
          <a:lstStyle/>
          <a:p>
            <a:pPr lvl="1"/>
            <a:r>
              <a:rPr lang="en-US" dirty="0"/>
              <a:t>Deploy artificial reef for new habitats: post larvae, juvenile, sub adult lobster and adult lobster</a:t>
            </a:r>
          </a:p>
          <a:p>
            <a:pPr lvl="1"/>
            <a:r>
              <a:rPr lang="en-US" dirty="0"/>
              <a:t>To deter operation of bottom trawler within refugia area</a:t>
            </a:r>
          </a:p>
          <a:p>
            <a:pPr lvl="1"/>
            <a:r>
              <a:rPr lang="en-US" dirty="0"/>
              <a:t>Establishment off – harvesting seasons: </a:t>
            </a:r>
            <a:r>
              <a:rPr lang="en-US" dirty="0" smtClean="0"/>
              <a:t>December - February</a:t>
            </a:r>
          </a:p>
          <a:p>
            <a:pPr lvl="1"/>
            <a:r>
              <a:rPr lang="en-US" dirty="0" smtClean="0"/>
              <a:t>Revision </a:t>
            </a:r>
            <a:r>
              <a:rPr lang="en-US" dirty="0"/>
              <a:t>of harvesting size: males was 6.58-8.18 cm CL; females was 6.75-7.58 cm CL</a:t>
            </a:r>
          </a:p>
          <a:p>
            <a:pPr lvl="1"/>
            <a:endParaRPr lang="en-US" dirty="0">
              <a:highlight>
                <a:srgbClr val="FFFF00"/>
              </a:highlight>
            </a:endParaRPr>
          </a:p>
          <a:p>
            <a:pPr lvl="1"/>
            <a:endParaRPr lang="en-US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620443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1778</TotalTime>
  <Words>1397</Words>
  <Application>Microsoft Office PowerPoint</Application>
  <PresentationFormat>Widescreen</PresentationFormat>
  <Paragraphs>149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Aparajita</vt:lpstr>
      <vt:lpstr>Arial</vt:lpstr>
      <vt:lpstr>Calibri</vt:lpstr>
      <vt:lpstr>Calibri Light</vt:lpstr>
      <vt:lpstr>DengXian</vt:lpstr>
      <vt:lpstr>Symbol</vt:lpstr>
      <vt:lpstr>Times New Roman</vt:lpstr>
      <vt:lpstr>Office Theme</vt:lpstr>
      <vt:lpstr>PowerPoint Presentation</vt:lpstr>
      <vt:lpstr>Introduction</vt:lpstr>
      <vt:lpstr>Introduction</vt:lpstr>
      <vt:lpstr>Lobster Refugia</vt:lpstr>
      <vt:lpstr>Key Achievements</vt:lpstr>
      <vt:lpstr>Stakeholder engagements/consultations for Lobster Refugia</vt:lpstr>
      <vt:lpstr>Resources Conservation Strategies of Lobster Refugia in Tanjung Leman, Johor</vt:lpstr>
      <vt:lpstr>Issues and Challenges</vt:lpstr>
      <vt:lpstr>Recommendation</vt:lpstr>
      <vt:lpstr>Tiger Prawn Refugia</vt:lpstr>
      <vt:lpstr>PowerPoint Presentation</vt:lpstr>
      <vt:lpstr>PowerPoint Presentation</vt:lpstr>
      <vt:lpstr>Strategies of tiger prawn refugia establishment </vt:lpstr>
      <vt:lpstr>Stakeholder engagements/consultations for Tiger Prawn</vt:lpstr>
      <vt:lpstr>Issues and Challenges</vt:lpstr>
      <vt:lpstr>Findings From Recent Workshop with Main Stakeholder (DoF)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Chanikan Vibulsuk</dc:creator>
  <cp:lastModifiedBy>Molina Reynaldo</cp:lastModifiedBy>
  <cp:revision>46</cp:revision>
  <cp:lastPrinted>2022-10-05T00:35:21Z</cp:lastPrinted>
  <dcterms:created xsi:type="dcterms:W3CDTF">2021-11-12T02:16:23Z</dcterms:created>
  <dcterms:modified xsi:type="dcterms:W3CDTF">2022-10-06T02:54:28Z</dcterms:modified>
</cp:coreProperties>
</file>