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60" r:id="rId2"/>
    <p:sldId id="274" r:id="rId3"/>
    <p:sldId id="283" r:id="rId4"/>
    <p:sldId id="289" r:id="rId5"/>
    <p:sldId id="294" r:id="rId6"/>
    <p:sldId id="280" r:id="rId7"/>
    <p:sldId id="295" r:id="rId8"/>
    <p:sldId id="296" r:id="rId9"/>
    <p:sldId id="287" r:id="rId10"/>
    <p:sldId id="299" r:id="rId11"/>
    <p:sldId id="297" r:id="rId12"/>
    <p:sldId id="298" r:id="rId13"/>
    <p:sldId id="290" r:id="rId14"/>
    <p:sldId id="291" r:id="rId15"/>
    <p:sldId id="29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8277"/>
  </p:normalViewPr>
  <p:slideViewPr>
    <p:cSldViewPr snapToGrid="0" snapToObjects="1">
      <p:cViewPr varScale="1">
        <p:scale>
          <a:sx n="56" d="100"/>
          <a:sy n="56" d="100"/>
        </p:scale>
        <p:origin x="1608"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DF4166-DA3F-9C40-896D-35BB7E6CB660}" type="datetimeFigureOut">
              <a:rPr lang="en-US" smtClean="0"/>
              <a:t>10/12/2022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EDE533-B689-5E42-86C3-0831570B3CA5}" type="slidenum">
              <a:rPr lang="en-US" smtClean="0"/>
              <a:t>‹#›</a:t>
            </a:fld>
            <a:endParaRPr lang="en-US"/>
          </a:p>
        </p:txBody>
      </p:sp>
    </p:spTree>
    <p:extLst>
      <p:ext uri="{BB962C8B-B14F-4D97-AF65-F5344CB8AC3E}">
        <p14:creationId xmlns:p14="http://schemas.microsoft.com/office/powerpoint/2010/main" val="1492647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https://</a:t>
            </a:r>
            <a:r>
              <a:rPr lang="en-US" dirty="0" err="1"/>
              <a:t>www.pexels.com</a:t>
            </a:r>
            <a:r>
              <a:rPr lang="en-US" dirty="0"/>
              <a:t>/photo/gray-scale-photo-of-metal-fence-3680457/</a:t>
            </a:r>
          </a:p>
          <a:p>
            <a:r>
              <a:rPr lang="en-US" dirty="0"/>
              <a:t>2 https://</a:t>
            </a:r>
            <a:r>
              <a:rPr lang="en-US" dirty="0" err="1"/>
              <a:t>www.pexels.com</a:t>
            </a:r>
            <a:r>
              <a:rPr lang="en-US" dirty="0"/>
              <a:t>/photo/clouds-countryside-dawn-dusk-445190/</a:t>
            </a:r>
          </a:p>
          <a:p>
            <a:r>
              <a:rPr lang="en-US" dirty="0"/>
              <a:t>3 https://</a:t>
            </a:r>
            <a:r>
              <a:rPr lang="en-US" dirty="0" err="1"/>
              <a:t>www.pexels.com</a:t>
            </a:r>
            <a:r>
              <a:rPr lang="en-US" dirty="0"/>
              <a:t>/photo/green-frog-on-the-water-8432966/</a:t>
            </a:r>
          </a:p>
          <a:p>
            <a:r>
              <a:rPr lang="en-US" dirty="0"/>
              <a:t>4 https://</a:t>
            </a:r>
            <a:r>
              <a:rPr lang="en-US" dirty="0" err="1"/>
              <a:t>www.pexels.com</a:t>
            </a:r>
            <a:r>
              <a:rPr lang="en-US" dirty="0"/>
              <a:t>/photo/river-valley-between-green-mountains-4906447/</a:t>
            </a:r>
          </a:p>
        </p:txBody>
      </p:sp>
      <p:sp>
        <p:nvSpPr>
          <p:cNvPr id="4" name="Slide Number Placeholder 3"/>
          <p:cNvSpPr>
            <a:spLocks noGrp="1"/>
          </p:cNvSpPr>
          <p:nvPr>
            <p:ph type="sldNum" sz="quarter" idx="5"/>
          </p:nvPr>
        </p:nvSpPr>
        <p:spPr/>
        <p:txBody>
          <a:bodyPr/>
          <a:lstStyle/>
          <a:p>
            <a:fld id="{1089E178-2518-8041-BCD1-A22D13590124}" type="slidenum">
              <a:rPr lang="en-US" smtClean="0"/>
              <a:t>1</a:t>
            </a:fld>
            <a:endParaRPr lang="en-US"/>
          </a:p>
        </p:txBody>
      </p:sp>
    </p:spTree>
    <p:extLst>
      <p:ext uri="{BB962C8B-B14F-4D97-AF65-F5344CB8AC3E}">
        <p14:creationId xmlns:p14="http://schemas.microsoft.com/office/powerpoint/2010/main" val="2321835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Helvetica" pitchFamily="2" charset="0"/>
              </a:rPr>
              <a:t>In implementation, the challenges identified were</a:t>
            </a:r>
          </a:p>
          <a:p>
            <a:pPr marL="171450" indent="-171450">
              <a:buFontTx/>
              <a:buChar char="-"/>
            </a:pPr>
            <a:r>
              <a:rPr lang="en-US" dirty="0">
                <a:effectLst/>
                <a:latin typeface="Helvetica" pitchFamily="2" charset="0"/>
              </a:rPr>
              <a:t>the lack of management capacity </a:t>
            </a:r>
          </a:p>
          <a:p>
            <a:pPr marL="171450" indent="-171450">
              <a:buFontTx/>
              <a:buChar char="-"/>
            </a:pPr>
            <a:r>
              <a:rPr lang="en-US" dirty="0">
                <a:effectLst/>
                <a:latin typeface="Helvetica" pitchFamily="2" charset="0"/>
              </a:rPr>
              <a:t>human and natural threats such as encroachment, wildlife hunting/poaching, illegal logging and forest fires.</a:t>
            </a:r>
          </a:p>
          <a:p>
            <a:r>
              <a:rPr lang="en-US" dirty="0">
                <a:effectLst/>
                <a:latin typeface="Helvetica" pitchFamily="2" charset="0"/>
              </a:rPr>
              <a:t>-  Weak enforcement of policies such as easement regulations and foreshore policies resulting to lack of or premature issuances of certifications to uncontrolled</a:t>
            </a:r>
          </a:p>
          <a:p>
            <a:r>
              <a:rPr lang="en-US" dirty="0">
                <a:effectLst/>
                <a:latin typeface="Helvetica" pitchFamily="2" charset="0"/>
              </a:rPr>
              <a:t>reclamation projects and other development activities; </a:t>
            </a:r>
          </a:p>
          <a:p>
            <a:pPr marL="171450" indent="-171450">
              <a:buFontTx/>
              <a:buChar char="-"/>
            </a:pPr>
            <a:r>
              <a:rPr lang="en-US" dirty="0">
                <a:effectLst/>
                <a:latin typeface="Helvetica" pitchFamily="2" charset="0"/>
              </a:rPr>
              <a:t>Weak consideration of biodiversity concerns in the environmental impact system of development projects along intertidal wetlands; </a:t>
            </a:r>
          </a:p>
          <a:p>
            <a:pPr marL="171450" indent="-171450">
              <a:buFontTx/>
              <a:buChar char="-"/>
            </a:pPr>
            <a:r>
              <a:rPr lang="en-US" dirty="0">
                <a:effectLst/>
                <a:latin typeface="Helvetica" pitchFamily="2" charset="0"/>
              </a:rPr>
              <a:t>Sedimentation and pollution from land-based activities and mining and dredging activities; and </a:t>
            </a:r>
          </a:p>
          <a:p>
            <a:pPr marL="171450" indent="-171450">
              <a:buFontTx/>
              <a:buChar char="-"/>
            </a:pPr>
            <a:r>
              <a:rPr lang="en-US" dirty="0">
                <a:effectLst/>
                <a:latin typeface="Helvetica" pitchFamily="2" charset="0"/>
              </a:rPr>
              <a:t>Reduced water retention capacity of estuaries and other aquatic ecosystems resulting to an increased retention time of sediments and pollutants in its system.</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12</a:t>
            </a:fld>
            <a:endParaRPr lang="en-US"/>
          </a:p>
        </p:txBody>
      </p:sp>
    </p:spTree>
    <p:extLst>
      <p:ext uri="{BB962C8B-B14F-4D97-AF65-F5344CB8AC3E}">
        <p14:creationId xmlns:p14="http://schemas.microsoft.com/office/powerpoint/2010/main" val="2507516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Helvetica" pitchFamily="2" charset="0"/>
              </a:rPr>
              <a:t>- Establish national wetland committees/working groups and share workplan of meetings. It is recommended to include Fisheries Refugia Project and experts as well as key wetland initiatives</a:t>
            </a:r>
          </a:p>
          <a:p>
            <a:r>
              <a:rPr lang="en-US" dirty="0">
                <a:effectLst/>
                <a:latin typeface="Helvetica" pitchFamily="2" charset="0"/>
              </a:rPr>
              <a:t>and projects.</a:t>
            </a:r>
          </a:p>
          <a:p>
            <a:r>
              <a:rPr lang="en-US" dirty="0">
                <a:effectLst/>
                <a:latin typeface="Helvetica" pitchFamily="2" charset="0"/>
              </a:rPr>
              <a:t>- Establish the National Technical Working Group (NTWG) with all habitat focal points and conduct first meeting to ensure synergies between habitats.</a:t>
            </a:r>
          </a:p>
          <a:p>
            <a:r>
              <a:rPr lang="en-US" dirty="0">
                <a:effectLst/>
                <a:latin typeface="Helvetica" pitchFamily="2" charset="0"/>
              </a:rPr>
              <a:t>- Establish the Inter-Ministerial Committee (IMC) and conduct the first meeting to confirm workplan and budget of NIRs.</a:t>
            </a:r>
          </a:p>
          <a:p>
            <a:r>
              <a:rPr lang="en-US" dirty="0">
                <a:effectLst/>
                <a:latin typeface="Helvetica" pitchFamily="2" charset="0"/>
              </a:rPr>
              <a:t>- Provide best practices on wetland management/restoration (2008-2021)</a:t>
            </a:r>
          </a:p>
          <a:p>
            <a:r>
              <a:rPr lang="en-US" dirty="0">
                <a:effectLst/>
                <a:latin typeface="Helvetica" pitchFamily="2" charset="0"/>
              </a:rPr>
              <a:t>- Data and monitoring workshop to coordinate the regional and national activities on data management and monitoring. The date to be confirmed with the support of a regional</a:t>
            </a:r>
          </a:p>
          <a:p>
            <a:r>
              <a:rPr lang="en-US" dirty="0">
                <a:effectLst/>
                <a:latin typeface="Helvetica" pitchFamily="2" charset="0"/>
              </a:rPr>
              <a:t>consultant.</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13</a:t>
            </a:fld>
            <a:endParaRPr lang="en-US"/>
          </a:p>
        </p:txBody>
      </p:sp>
    </p:spTree>
    <p:extLst>
      <p:ext uri="{BB962C8B-B14F-4D97-AF65-F5344CB8AC3E}">
        <p14:creationId xmlns:p14="http://schemas.microsoft.com/office/powerpoint/2010/main" val="3107855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2200"/>
              </a:spcBef>
            </a:pPr>
            <a:r>
              <a:rPr lang="en-US" dirty="0"/>
              <a:t>2</a:t>
            </a:r>
            <a:r>
              <a:rPr lang="en-US" baseline="30000" dirty="0"/>
              <a:t>nd</a:t>
            </a:r>
            <a:r>
              <a:rPr lang="en-US" dirty="0"/>
              <a:t> RWG-W meeting to present and discuss:</a:t>
            </a:r>
          </a:p>
          <a:p>
            <a:pPr lvl="1">
              <a:spcBef>
                <a:spcPts val="2200"/>
              </a:spcBef>
              <a:buFont typeface="Wingdings" pitchFamily="2" charset="2"/>
              <a:buChar char="ü"/>
            </a:pPr>
            <a:r>
              <a:rPr lang="en-US" dirty="0"/>
              <a:t> Methodology for revising the National Wetland Reports</a:t>
            </a:r>
          </a:p>
          <a:p>
            <a:pPr lvl="1">
              <a:spcBef>
                <a:spcPts val="2200"/>
              </a:spcBef>
              <a:buFont typeface="Wingdings" pitchFamily="2" charset="2"/>
              <a:buChar char="ü"/>
            </a:pPr>
            <a:r>
              <a:rPr lang="en-US" dirty="0"/>
              <a:t> Progress in the execution of activities</a:t>
            </a:r>
          </a:p>
          <a:p>
            <a:pPr lvl="1">
              <a:spcBef>
                <a:spcPts val="2200"/>
              </a:spcBef>
              <a:buFont typeface="Wingdings" pitchFamily="2" charset="2"/>
              <a:buChar char="ü"/>
            </a:pPr>
            <a:r>
              <a:rPr lang="en-US" dirty="0"/>
              <a:t> Monitoring and data management and indicators</a:t>
            </a:r>
          </a:p>
          <a:p>
            <a:pPr lvl="1">
              <a:spcBef>
                <a:spcPts val="2200"/>
              </a:spcBef>
              <a:buFont typeface="Wingdings" pitchFamily="2" charset="2"/>
              <a:buChar char="ü"/>
            </a:pPr>
            <a:r>
              <a:rPr lang="en-US" dirty="0"/>
              <a:t> Any revision to work plans and budget; and </a:t>
            </a:r>
          </a:p>
          <a:p>
            <a:pPr lvl="1">
              <a:spcBef>
                <a:spcPts val="2200"/>
              </a:spcBef>
              <a:buFont typeface="Wingdings" pitchFamily="2" charset="2"/>
              <a:buChar char="ü"/>
            </a:pPr>
            <a:r>
              <a:rPr lang="en-US" dirty="0"/>
              <a:t>Compiling best practices </a:t>
            </a:r>
          </a:p>
          <a:p>
            <a:pPr marL="457200" lvl="1" indent="0">
              <a:spcBef>
                <a:spcPts val="2200"/>
              </a:spcBef>
              <a:buNone/>
            </a:pPr>
            <a:r>
              <a:rPr lang="en-US" dirty="0"/>
              <a:t>The plan is to organize the meeting twice a year (online and face-to-face)</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14</a:t>
            </a:fld>
            <a:endParaRPr lang="en-US"/>
          </a:p>
        </p:txBody>
      </p:sp>
    </p:spTree>
    <p:extLst>
      <p:ext uri="{BB962C8B-B14F-4D97-AF65-F5344CB8AC3E}">
        <p14:creationId xmlns:p14="http://schemas.microsoft.com/office/powerpoint/2010/main" val="2162473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Helvetica" pitchFamily="2" charset="0"/>
              </a:rPr>
              <a:t>Recommendations also include:</a:t>
            </a:r>
          </a:p>
          <a:p>
            <a:r>
              <a:rPr lang="en-US" dirty="0">
                <a:effectLst/>
                <a:latin typeface="Helvetica" pitchFamily="2" charset="0"/>
              </a:rPr>
              <a:t>- Start the process of developing the revision of TDA including key impacts on wetlands and consider these impacts and new issues such as climate change.</a:t>
            </a:r>
          </a:p>
          <a:p>
            <a:r>
              <a:rPr lang="en-US" dirty="0">
                <a:effectLst/>
                <a:latin typeface="Helvetica" pitchFamily="2" charset="0"/>
              </a:rPr>
              <a:t>- Compilation of wetland resources from regional and global level.</a:t>
            </a:r>
          </a:p>
          <a:p>
            <a:r>
              <a:rPr lang="en-US" dirty="0">
                <a:effectLst/>
                <a:latin typeface="Helvetica" pitchFamily="2" charset="0"/>
              </a:rPr>
              <a:t>- Launch of the Small Grants Program in 2022, following the good practices done in the first project. This will be coordinated at the regional level. A call for proposals from NGOs and</a:t>
            </a:r>
          </a:p>
          <a:p>
            <a:r>
              <a:rPr lang="en-US" dirty="0">
                <a:effectLst/>
                <a:latin typeface="Helvetica" pitchFamily="2" charset="0"/>
              </a:rPr>
              <a:t>CBOs will be launched and shared with the countries. The review and approval of projects will be the responsibility of the NTWG and IMC.</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15</a:t>
            </a:fld>
            <a:endParaRPr lang="en-US"/>
          </a:p>
        </p:txBody>
      </p:sp>
    </p:spTree>
    <p:extLst>
      <p:ext uri="{BB962C8B-B14F-4D97-AF65-F5344CB8AC3E}">
        <p14:creationId xmlns:p14="http://schemas.microsoft.com/office/powerpoint/2010/main" val="3792391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Helvetica" pitchFamily="2" charset="0"/>
              </a:rPr>
              <a:t>Objective of the meeting:</a:t>
            </a:r>
          </a:p>
          <a:p>
            <a:r>
              <a:rPr lang="en-US" dirty="0">
                <a:effectLst/>
                <a:latin typeface="Helvetica" pitchFamily="2" charset="0"/>
              </a:rPr>
              <a:t>- To present and discuss the SAP targets for wetlands, and selected sites; </a:t>
            </a:r>
          </a:p>
          <a:p>
            <a:r>
              <a:rPr lang="en-US" dirty="0">
                <a:effectLst/>
                <a:latin typeface="Helvetica" pitchFamily="2" charset="0"/>
              </a:rPr>
              <a:t>- To present the compiled information provided on the status of SAP implementation between 2008-2020, which will be further developed into a</a:t>
            </a:r>
          </a:p>
          <a:p>
            <a:r>
              <a:rPr lang="en-US" dirty="0">
                <a:effectLst/>
                <a:latin typeface="Helvetica" pitchFamily="2" charset="0"/>
              </a:rPr>
              <a:t>publication in 2022; </a:t>
            </a:r>
          </a:p>
          <a:p>
            <a:r>
              <a:rPr lang="en-US" dirty="0">
                <a:effectLst/>
                <a:latin typeface="Helvetica" pitchFamily="2" charset="0"/>
              </a:rPr>
              <a:t>- To present the compiled information on the national revisions to targets and sites, building upon recent and ongoing projects, initiatives and best practices; and </a:t>
            </a:r>
          </a:p>
          <a:p>
            <a:r>
              <a:rPr lang="en-US" dirty="0">
                <a:effectLst/>
                <a:latin typeface="Helvetica" pitchFamily="2" charset="0"/>
              </a:rPr>
              <a:t>- To discuss executing arrangement and workplans for 2021-2022.</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4</a:t>
            </a:fld>
            <a:endParaRPr lang="en-US"/>
          </a:p>
        </p:txBody>
      </p:sp>
    </p:spTree>
    <p:extLst>
      <p:ext uri="{BB962C8B-B14F-4D97-AF65-F5344CB8AC3E}">
        <p14:creationId xmlns:p14="http://schemas.microsoft.com/office/powerpoint/2010/main" val="2926472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latin typeface="Helvetica" pitchFamily="2" charset="0"/>
            </a:endParaRPr>
          </a:p>
        </p:txBody>
      </p:sp>
      <p:sp>
        <p:nvSpPr>
          <p:cNvPr id="4" name="Slide Number Placeholder 3"/>
          <p:cNvSpPr>
            <a:spLocks noGrp="1"/>
          </p:cNvSpPr>
          <p:nvPr>
            <p:ph type="sldNum" sz="quarter" idx="5"/>
          </p:nvPr>
        </p:nvSpPr>
        <p:spPr/>
        <p:txBody>
          <a:bodyPr/>
          <a:lstStyle/>
          <a:p>
            <a:fld id="{26EDE533-B689-5E42-86C3-0831570B3CA5}" type="slidenum">
              <a:rPr lang="en-US" smtClean="0"/>
              <a:t>5</a:t>
            </a:fld>
            <a:endParaRPr lang="en-US"/>
          </a:p>
        </p:txBody>
      </p:sp>
    </p:spTree>
    <p:extLst>
      <p:ext uri="{BB962C8B-B14F-4D97-AF65-F5344CB8AC3E}">
        <p14:creationId xmlns:p14="http://schemas.microsoft.com/office/powerpoint/2010/main" val="3583775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a:t>The RWG members agreed on 10 responsibilities as ToR inlcuding </a:t>
            </a:r>
          </a:p>
          <a:p>
            <a:pPr lvl="1">
              <a:buFont typeface="Wingdings" pitchFamily="2" charset="2"/>
              <a:buChar char="ü"/>
            </a:pPr>
            <a:r>
              <a:rPr lang="en-US" dirty="0"/>
              <a:t>Provide direction and strategic guidance to national committees on integrated coastal wetland management; and </a:t>
            </a:r>
          </a:p>
          <a:p>
            <a:pPr lvl="1">
              <a:buFont typeface="Wingdings" pitchFamily="2" charset="2"/>
              <a:buChar char="ü"/>
            </a:pPr>
            <a:r>
              <a:rPr lang="en-US" dirty="0"/>
              <a:t>Develop annual workplans and provide periodic progress report to the RSTC committee</a:t>
            </a:r>
          </a:p>
          <a:p>
            <a:endParaRPr lang="x-none" dirty="0"/>
          </a:p>
          <a:p>
            <a:r>
              <a:rPr lang="x-none" dirty="0"/>
              <a:t>We reviewed the SAP targets for wetlands that was developed and adopted in 2008. </a:t>
            </a:r>
            <a:r>
              <a:rPr lang="en-US" dirty="0">
                <a:effectLst/>
                <a:latin typeface="Helvetica" pitchFamily="2" charset="0"/>
              </a:rPr>
              <a:t>The detail of the targets to achieve Outcome 1.4 on the integrated management of 783,900 ha of coastal wetland was presented including the expected target sites and areas from each country. A total of 19 priority sites from six participating countries were identified in the SAP.</a:t>
            </a:r>
          </a:p>
          <a:p>
            <a:endParaRPr lang="x-none" dirty="0"/>
          </a:p>
          <a:p>
            <a:r>
              <a:rPr lang="x-none" dirty="0"/>
              <a:t>SAP Evaluation at the national level during 2008-2020 – the evaluation was based on submitted National Implementing Reports (NIRs) from Cambodia, Phillippines, and Thailand. No info from China, Indonesia, and Vietnam</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6</a:t>
            </a:fld>
            <a:endParaRPr lang="en-US"/>
          </a:p>
        </p:txBody>
      </p:sp>
    </p:spTree>
    <p:extLst>
      <p:ext uri="{BB962C8B-B14F-4D97-AF65-F5344CB8AC3E}">
        <p14:creationId xmlns:p14="http://schemas.microsoft.com/office/powerpoint/2010/main" val="2436037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a:t>The evaluation can help adjust targets and outputs at the national level and will be developed into publication in 2022. This is important report to submit to GEF Secreatriat. Activities has been done through other initiatives and projects in relation to wetland management can be reported and included as co-financing</a:t>
            </a:r>
          </a:p>
          <a:p>
            <a:endParaRPr lang="x-none" dirty="0"/>
          </a:p>
          <a:p>
            <a:r>
              <a:rPr lang="x-none" dirty="0"/>
              <a:t>For Review and revision of SAP target at the nationa level – it will be finalized when all NIRs are completed. </a:t>
            </a:r>
            <a:r>
              <a:rPr lang="en-US" dirty="0">
                <a:effectLst/>
                <a:latin typeface="Helvetica" pitchFamily="2" charset="0"/>
              </a:rPr>
              <a:t>there are concerns on inconsistent approach in the development of activities between</a:t>
            </a:r>
          </a:p>
          <a:p>
            <a:r>
              <a:rPr lang="en-US" dirty="0">
                <a:effectLst/>
                <a:latin typeface="Helvetica" pitchFamily="2" charset="0"/>
              </a:rPr>
              <a:t>each country. The development of activities should lead to the achievement of the outcomes and outputs, using the logical framework approach. The activities should also address the gaps and needs identified in the national reports and baselines, and would results to the long term sustainability of actions and activities beyond project life. The regional working group was encouraged to inform the project team of any challenges and additional project support needed by the group.</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7</a:t>
            </a:fld>
            <a:endParaRPr lang="en-US"/>
          </a:p>
        </p:txBody>
      </p:sp>
    </p:spTree>
    <p:extLst>
      <p:ext uri="{BB962C8B-B14F-4D97-AF65-F5344CB8AC3E}">
        <p14:creationId xmlns:p14="http://schemas.microsoft.com/office/powerpoint/2010/main" val="1640170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8</a:t>
            </a:fld>
            <a:endParaRPr lang="en-US"/>
          </a:p>
        </p:txBody>
      </p:sp>
    </p:spTree>
    <p:extLst>
      <p:ext uri="{BB962C8B-B14F-4D97-AF65-F5344CB8AC3E}">
        <p14:creationId xmlns:p14="http://schemas.microsoft.com/office/powerpoint/2010/main" val="371608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a:t>The meeting had expert from the Ramsar Convention on Wetlands presnted that</a:t>
            </a:r>
          </a:p>
          <a:p>
            <a:r>
              <a:rPr lang="x-none" dirty="0"/>
              <a:t>RAMSAR CONVENTION has 3 core provision: </a:t>
            </a:r>
          </a:p>
          <a:p>
            <a:pPr marL="228600" indent="-228600">
              <a:buAutoNum type="arabicPeriod"/>
            </a:pPr>
            <a:r>
              <a:rPr lang="x-none" dirty="0"/>
              <a:t>Designation and management of wetlands of international importance;</a:t>
            </a:r>
          </a:p>
          <a:p>
            <a:pPr marL="228600" indent="-228600">
              <a:buAutoNum type="arabicPeriod"/>
            </a:pPr>
            <a:r>
              <a:rPr lang="x-none" dirty="0"/>
              <a:t>Wise use of all wetlands; and</a:t>
            </a:r>
          </a:p>
          <a:p>
            <a:pPr marL="228600" indent="-228600">
              <a:buAutoNum type="arabicPeriod"/>
            </a:pPr>
            <a:r>
              <a:rPr lang="x-none" dirty="0"/>
              <a:t>Coolaboration among countries on transboundary matters</a:t>
            </a:r>
          </a:p>
          <a:p>
            <a:pPr marL="228600" indent="-228600">
              <a:buAutoNum type="arabicPeriod"/>
            </a:pPr>
            <a:endParaRPr lang="x-none" dirty="0"/>
          </a:p>
          <a:p>
            <a:r>
              <a:rPr lang="en-US" dirty="0">
                <a:effectLst/>
                <a:latin typeface="Helvetica" pitchFamily="2" charset="0"/>
              </a:rPr>
              <a:t>The definition of wetlands was also highlighted, which according to the definition of the convention, includes mangroves, coral reefs and seagrass beds, which is an important</a:t>
            </a:r>
          </a:p>
          <a:p>
            <a:r>
              <a:rPr lang="en-US" dirty="0">
                <a:effectLst/>
                <a:latin typeface="Helvetica" pitchFamily="2" charset="0"/>
              </a:rPr>
              <a:t>point to consider. As such, the convention is equally applicable to other habitats and working groups under the project.</a:t>
            </a:r>
          </a:p>
          <a:p>
            <a:endParaRPr lang="en-US" dirty="0">
              <a:effectLst/>
              <a:latin typeface="Helvetica" pitchFamily="2" charset="0"/>
            </a:endParaRPr>
          </a:p>
          <a:p>
            <a:r>
              <a:rPr lang="x-none" dirty="0"/>
              <a:t>As the definition of wetlands covers all the working groups under the porject, RWG-W members were requested to work with other working groups to get all resources that are available in terms of guid</a:t>
            </a:r>
            <a:r>
              <a:rPr lang="en-US" dirty="0"/>
              <a:t>e</a:t>
            </a:r>
            <a:r>
              <a:rPr lang="x-none" dirty="0"/>
              <a:t>lines, tool and best pracitces, including having joint capacity building and training to combine resources.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x-none"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x-none" dirty="0"/>
          </a:p>
          <a:p>
            <a:pPr marL="228600" indent="-228600">
              <a:buAutoNum type="arabicPeriod"/>
            </a:pPr>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9</a:t>
            </a:fld>
            <a:endParaRPr lang="en-US"/>
          </a:p>
        </p:txBody>
      </p:sp>
    </p:spTree>
    <p:extLst>
      <p:ext uri="{BB962C8B-B14F-4D97-AF65-F5344CB8AC3E}">
        <p14:creationId xmlns:p14="http://schemas.microsoft.com/office/powerpoint/2010/main" val="2715327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Helvetica" pitchFamily="2" charset="0"/>
              </a:rPr>
              <a:t>Important issues that are good to address here are:</a:t>
            </a:r>
          </a:p>
          <a:p>
            <a:r>
              <a:rPr lang="en-US" dirty="0">
                <a:effectLst/>
                <a:latin typeface="Helvetica" pitchFamily="2" charset="0"/>
              </a:rPr>
              <a:t>1. The harmonization between national activities proposed by the different working groups particularly activities that are related and have linkages such as the</a:t>
            </a:r>
          </a:p>
          <a:p>
            <a:r>
              <a:rPr lang="en-US" dirty="0">
                <a:effectLst/>
                <a:latin typeface="Helvetica" pitchFamily="2" charset="0"/>
              </a:rPr>
              <a:t>mangroves activities.</a:t>
            </a:r>
          </a:p>
          <a:p>
            <a:r>
              <a:rPr lang="en-US" dirty="0">
                <a:effectLst/>
                <a:latin typeface="Helvetica" pitchFamily="2" charset="0"/>
              </a:rPr>
              <a:t>2. Significant progress in the development and implementation of wetland management plans was also noted but not much on the sustainability of the management plans</a:t>
            </a:r>
          </a:p>
          <a:p>
            <a:r>
              <a:rPr lang="en-US" dirty="0">
                <a:effectLst/>
                <a:latin typeface="Helvetica" pitchFamily="2" charset="0"/>
              </a:rPr>
              <a:t>developed. Members were requested to focus not only on the development and implementation of management plans but also ensuring the sustainability of the plans.</a:t>
            </a:r>
          </a:p>
          <a:p>
            <a:r>
              <a:rPr lang="en-US" dirty="0">
                <a:effectLst/>
                <a:latin typeface="Helvetica" pitchFamily="2" charset="0"/>
              </a:rPr>
              <a:t>3. the role of local stakeholders and local communities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latin typeface="Helvetica" pitchFamily="2" charset="0"/>
              </a:rPr>
              <a:t>4. sustainable financing schemes,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latin typeface="Helvetica" pitchFamily="2" charset="0"/>
              </a:rPr>
              <a:t>5. data monitoring and information gathering</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10</a:t>
            </a:fld>
            <a:endParaRPr lang="en-US"/>
          </a:p>
        </p:txBody>
      </p:sp>
    </p:spTree>
    <p:extLst>
      <p:ext uri="{BB962C8B-B14F-4D97-AF65-F5344CB8AC3E}">
        <p14:creationId xmlns:p14="http://schemas.microsoft.com/office/powerpoint/2010/main" val="22133853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Helvetica" pitchFamily="2" charset="0"/>
              </a:rPr>
              <a:t>In terms of challenges especially for SAP evaluation and activities development, countries have difficulties to provide data for SAP evaluation – both in terms of (a) terms and definitions, and (b) availability of data on the sites and targets. Suggestion was to use rough estimates and the use of estimated value of target areas for SAP evaluation.</a:t>
            </a:r>
          </a:p>
          <a:p>
            <a:endParaRPr lang="en-US" dirty="0">
              <a:effectLst/>
              <a:latin typeface="Helvetica" pitchFamily="2" charset="0"/>
            </a:endParaRPr>
          </a:p>
          <a:p>
            <a:r>
              <a:rPr lang="en-US" dirty="0">
                <a:effectLst/>
                <a:latin typeface="Helvetica" pitchFamily="2" charset="0"/>
              </a:rPr>
              <a:t>A challenge raised in the development of NIRs is the identification of areas and lack of data on the identified specific wetland type, which was eventually addressed through consultations and review of</a:t>
            </a:r>
          </a:p>
          <a:p>
            <a:r>
              <a:rPr lang="en-US" dirty="0">
                <a:effectLst/>
                <a:latin typeface="Helvetica" pitchFamily="2" charset="0"/>
              </a:rPr>
              <a:t>reports from other projects and initiatives. As to the support needed, the project was requested to provide their comments on the submitted NIR, and see what further assistance is needed to improve the NIR.</a:t>
            </a:r>
          </a:p>
          <a:p>
            <a:endParaRPr lang="x-none" dirty="0"/>
          </a:p>
        </p:txBody>
      </p:sp>
      <p:sp>
        <p:nvSpPr>
          <p:cNvPr id="4" name="Slide Number Placeholder 3"/>
          <p:cNvSpPr>
            <a:spLocks noGrp="1"/>
          </p:cNvSpPr>
          <p:nvPr>
            <p:ph type="sldNum" sz="quarter" idx="5"/>
          </p:nvPr>
        </p:nvSpPr>
        <p:spPr/>
        <p:txBody>
          <a:bodyPr/>
          <a:lstStyle/>
          <a:p>
            <a:fld id="{26EDE533-B689-5E42-86C3-0831570B3CA5}" type="slidenum">
              <a:rPr lang="en-US" smtClean="0"/>
              <a:t>11</a:t>
            </a:fld>
            <a:endParaRPr lang="en-US"/>
          </a:p>
        </p:txBody>
      </p:sp>
    </p:spTree>
    <p:extLst>
      <p:ext uri="{BB962C8B-B14F-4D97-AF65-F5344CB8AC3E}">
        <p14:creationId xmlns:p14="http://schemas.microsoft.com/office/powerpoint/2010/main" val="2923594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A36FF4-7F95-314D-A314-1646E02A9F3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F67A8229-F4DC-4746-8AAC-E4DC7B8A6E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3298D3E9-31E9-F447-9596-C52C4C3A8315}"/>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5" name="Footer Placeholder 4">
            <a:extLst>
              <a:ext uri="{FF2B5EF4-FFF2-40B4-BE49-F238E27FC236}">
                <a16:creationId xmlns:a16="http://schemas.microsoft.com/office/drawing/2014/main" xmlns="" id="{364651EF-1AAE-2A4B-B6FD-461DD1EA0F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E0ABAAB-0F4B-8A40-ADD1-7FF36C8EBB67}"/>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4222033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54E7CD-B01E-1342-8910-6CAD168F7A7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555F8AC7-AC91-7745-90FB-1C4C864EB0D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198AE174-6483-7F41-99CD-1ABA7B745771}"/>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5" name="Footer Placeholder 4">
            <a:extLst>
              <a:ext uri="{FF2B5EF4-FFF2-40B4-BE49-F238E27FC236}">
                <a16:creationId xmlns:a16="http://schemas.microsoft.com/office/drawing/2014/main" xmlns="" id="{41A86C3E-4D98-6247-8C25-31D8F81C8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E783285-62E2-2E42-A2B0-974A5E3A863E}"/>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3793702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FD13DA35-E8BE-5642-A609-99E72C9192C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B4B98833-9102-5944-B632-71663DB48B3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B063860-9390-7849-9B4A-7447176E2673}"/>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5" name="Footer Placeholder 4">
            <a:extLst>
              <a:ext uri="{FF2B5EF4-FFF2-40B4-BE49-F238E27FC236}">
                <a16:creationId xmlns:a16="http://schemas.microsoft.com/office/drawing/2014/main" xmlns="" id="{7E3E659E-5347-4F40-BE61-9F29D72C0E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448C93A-E793-1641-AA7B-72CF59FCC595}"/>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3875328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1AC524-8128-3F44-8897-61649E547BF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E6BD594E-F2C9-1144-8E49-16F0ECBF1DC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5A11EFC7-0E07-624F-A09A-22358A93BDC9}"/>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5" name="Footer Placeholder 4">
            <a:extLst>
              <a:ext uri="{FF2B5EF4-FFF2-40B4-BE49-F238E27FC236}">
                <a16:creationId xmlns:a16="http://schemas.microsoft.com/office/drawing/2014/main" xmlns="" id="{3F9B2B68-AA4B-964D-9882-D3AC73D5D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9D5ECA1-7DB7-0748-B999-E0BBEF6021A1}"/>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805917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5389D7-D92D-E14F-A9D9-92343DCE9E9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82F078E7-B118-1248-A203-0230CC8C7E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F486F9A7-9551-B74C-8355-D1E08243751B}"/>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5" name="Footer Placeholder 4">
            <a:extLst>
              <a:ext uri="{FF2B5EF4-FFF2-40B4-BE49-F238E27FC236}">
                <a16:creationId xmlns:a16="http://schemas.microsoft.com/office/drawing/2014/main" xmlns="" id="{2A3A7D1D-2036-DD47-A8A8-0427A94925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88330D3-274D-9F44-9450-7D0F65C9F1F9}"/>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3294243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EB2E2D-D06F-604C-93FE-C214600C9EF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7AC86531-1D12-D84E-9217-C58EAD8D14D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C8084843-0AAB-A747-9E5F-F16B102158C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3A6AA339-D1B6-7349-861B-03AC3D247862}"/>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6" name="Footer Placeholder 5">
            <a:extLst>
              <a:ext uri="{FF2B5EF4-FFF2-40B4-BE49-F238E27FC236}">
                <a16:creationId xmlns:a16="http://schemas.microsoft.com/office/drawing/2014/main" xmlns="" id="{A8767AB2-3F0D-9442-BA9F-7C0537FEFA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3CEA4DA-0987-914E-BBC8-EF1F241DFA77}"/>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4218130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AD5CD9-6BBA-874D-99FD-4593A904D7B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8B1659E3-BB89-5848-BBDB-7082B554F8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717F9594-C0C9-8645-9E02-10983BEBA04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BC95E761-8456-D44F-8056-6B11F55DF1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2860CB13-8340-6041-BDEF-03A24F42697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5BE7C6D9-5BF1-C542-AFB8-629B490353FC}"/>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8" name="Footer Placeholder 7">
            <a:extLst>
              <a:ext uri="{FF2B5EF4-FFF2-40B4-BE49-F238E27FC236}">
                <a16:creationId xmlns:a16="http://schemas.microsoft.com/office/drawing/2014/main" xmlns="" id="{2F934333-62F4-B941-8796-B815BF5CDB7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07F1A8A2-FD08-0E41-AD66-252630BB75D3}"/>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1728397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BFF728-F0B6-C842-B4DF-D58048D6645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D9500F18-BA6C-4F4C-8058-96EB090D3F0D}"/>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4" name="Footer Placeholder 3">
            <a:extLst>
              <a:ext uri="{FF2B5EF4-FFF2-40B4-BE49-F238E27FC236}">
                <a16:creationId xmlns:a16="http://schemas.microsoft.com/office/drawing/2014/main" xmlns="" id="{539C2760-80A0-E140-8619-ACD45E1068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53328F4-E139-EA42-809A-CEAB4085BD1B}"/>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3554563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8BE128C4-5DE3-A744-9326-B983760A5FAE}"/>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3" name="Footer Placeholder 2">
            <a:extLst>
              <a:ext uri="{FF2B5EF4-FFF2-40B4-BE49-F238E27FC236}">
                <a16:creationId xmlns:a16="http://schemas.microsoft.com/office/drawing/2014/main" xmlns="" id="{2DE7503C-CED3-6C49-8CDE-C30F6C70D1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3AD4802A-8CEC-2149-86F1-1F0BFEE6BFD4}"/>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105443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4535D0-5256-E049-A902-F2EDD908B40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C6FEA710-9BA8-D442-A30B-97A65903F7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6E2E77B3-EFD2-4D4D-B163-CE1BDA1F89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2087FFE9-36DF-CE4D-A079-758CC45D5FE0}"/>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6" name="Footer Placeholder 5">
            <a:extLst>
              <a:ext uri="{FF2B5EF4-FFF2-40B4-BE49-F238E27FC236}">
                <a16:creationId xmlns:a16="http://schemas.microsoft.com/office/drawing/2014/main" xmlns="" id="{439F0535-4090-F446-9C77-B704EB125D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AB60B0B9-8CFC-994F-8D48-D98EF3A66813}"/>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2614102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FE9BAA-FB5D-5C48-8988-273D573D80B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FD6962C2-1D4C-B745-B6BA-8099C448C1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33341314-03CA-4A48-A30C-089DA01601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ECAA3F9F-591D-2B4A-841E-F04B148A5623}"/>
              </a:ext>
            </a:extLst>
          </p:cNvPr>
          <p:cNvSpPr>
            <a:spLocks noGrp="1"/>
          </p:cNvSpPr>
          <p:nvPr>
            <p:ph type="dt" sz="half" idx="10"/>
          </p:nvPr>
        </p:nvSpPr>
        <p:spPr/>
        <p:txBody>
          <a:bodyPr/>
          <a:lstStyle/>
          <a:p>
            <a:fld id="{646FEB86-8A62-B348-8E5F-EAB1065F58C2}" type="datetimeFigureOut">
              <a:rPr lang="en-US" smtClean="0"/>
              <a:t>10/12/2022</a:t>
            </a:fld>
            <a:endParaRPr lang="en-US"/>
          </a:p>
        </p:txBody>
      </p:sp>
      <p:sp>
        <p:nvSpPr>
          <p:cNvPr id="6" name="Footer Placeholder 5">
            <a:extLst>
              <a:ext uri="{FF2B5EF4-FFF2-40B4-BE49-F238E27FC236}">
                <a16:creationId xmlns:a16="http://schemas.microsoft.com/office/drawing/2014/main" xmlns="" id="{78068A62-33A5-FD44-BA16-35617D19C7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314DB1F-3871-3046-BFC2-4602AA0D1A6F}"/>
              </a:ext>
            </a:extLst>
          </p:cNvPr>
          <p:cNvSpPr>
            <a:spLocks noGrp="1"/>
          </p:cNvSpPr>
          <p:nvPr>
            <p:ph type="sldNum" sz="quarter" idx="12"/>
          </p:nvPr>
        </p:nvSpPr>
        <p:spPr/>
        <p:txBody>
          <a:bodyPr/>
          <a:lstStyle/>
          <a:p>
            <a:fld id="{615405DC-35B8-8448-A085-024618F1F335}" type="slidenum">
              <a:rPr lang="en-US" smtClean="0"/>
              <a:t>‹#›</a:t>
            </a:fld>
            <a:endParaRPr lang="en-US"/>
          </a:p>
        </p:txBody>
      </p:sp>
    </p:spTree>
    <p:extLst>
      <p:ext uri="{BB962C8B-B14F-4D97-AF65-F5344CB8AC3E}">
        <p14:creationId xmlns:p14="http://schemas.microsoft.com/office/powerpoint/2010/main" val="1785939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B16802DD-EC23-EF42-8A4E-B85E37D930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EB37A1A8-81BF-AF4A-96CB-DC609328AD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7F07595-9AD9-684C-86D9-CED9A31FE2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6FEB86-8A62-B348-8E5F-EAB1065F58C2}" type="datetimeFigureOut">
              <a:rPr lang="en-US" smtClean="0"/>
              <a:t>10/12/2022</a:t>
            </a:fld>
            <a:endParaRPr lang="en-US"/>
          </a:p>
        </p:txBody>
      </p:sp>
      <p:sp>
        <p:nvSpPr>
          <p:cNvPr id="5" name="Footer Placeholder 4">
            <a:extLst>
              <a:ext uri="{FF2B5EF4-FFF2-40B4-BE49-F238E27FC236}">
                <a16:creationId xmlns:a16="http://schemas.microsoft.com/office/drawing/2014/main" xmlns="" id="{851E600A-5E34-0B40-BDF9-2DCA80BE48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7F4E6C19-297A-7C40-840A-EC6B6A334B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5405DC-35B8-8448-A085-024618F1F335}" type="slidenum">
              <a:rPr lang="en-US" smtClean="0"/>
              <a:t>‹#›</a:t>
            </a:fld>
            <a:endParaRPr lang="en-US"/>
          </a:p>
        </p:txBody>
      </p:sp>
    </p:spTree>
    <p:extLst>
      <p:ext uri="{BB962C8B-B14F-4D97-AF65-F5344CB8AC3E}">
        <p14:creationId xmlns:p14="http://schemas.microsoft.com/office/powerpoint/2010/main" val="40711969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xmlns="" id="{B3150259-72F1-3D4D-B882-7F37CC93C4D6}"/>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b="68068"/>
          <a:stretch/>
        </p:blipFill>
        <p:spPr>
          <a:xfrm>
            <a:off x="3607594" y="5744762"/>
            <a:ext cx="4976812" cy="863068"/>
          </a:xfrm>
          <a:prstGeom prst="rect">
            <a:avLst/>
          </a:prstGeom>
        </p:spPr>
      </p:pic>
      <p:graphicFrame>
        <p:nvGraphicFramePr>
          <p:cNvPr id="19" name="Table 18">
            <a:extLst>
              <a:ext uri="{FF2B5EF4-FFF2-40B4-BE49-F238E27FC236}">
                <a16:creationId xmlns:a16="http://schemas.microsoft.com/office/drawing/2014/main" xmlns="" id="{A9803A1A-E3A8-D445-B67A-BE83A82FD82B}"/>
              </a:ext>
            </a:extLst>
          </p:cNvPr>
          <p:cNvGraphicFramePr>
            <a:graphicFrameLocks noGrp="1"/>
          </p:cNvGraphicFramePr>
          <p:nvPr/>
        </p:nvGraphicFramePr>
        <p:xfrm>
          <a:off x="8662660" y="351934"/>
          <a:ext cx="3792756" cy="2691012"/>
        </p:xfrm>
        <a:graphic>
          <a:graphicData uri="http://schemas.openxmlformats.org/drawingml/2006/table">
            <a:tbl>
              <a:tblPr/>
              <a:tblGrid>
                <a:gridCol w="3792756">
                  <a:extLst>
                    <a:ext uri="{9D8B030D-6E8A-4147-A177-3AD203B41FA5}">
                      <a16:colId xmlns:a16="http://schemas.microsoft.com/office/drawing/2014/main" xmlns="" val="878917475"/>
                    </a:ext>
                  </a:extLst>
                </a:gridCol>
              </a:tblGrid>
              <a:tr h="2691012">
                <a:tc>
                  <a:txBody>
                    <a:bodyPr/>
                    <a:lstStyle/>
                    <a:p>
                      <a:pPr algn="ctr" fontAlgn="ctr"/>
                      <a:endParaRPr lang="en-AU" sz="1500" dirty="0">
                        <a:solidFill>
                          <a:srgbClr val="FFFFFF"/>
                        </a:solidFill>
                        <a:effectLst/>
                      </a:endParaRPr>
                    </a:p>
                  </a:txBody>
                  <a:tcPr marL="46421" marR="46421" marT="46421" marB="46421" anchor="ctr">
                    <a:lnL>
                      <a:noFill/>
                    </a:lnL>
                    <a:lnR>
                      <a:noFill/>
                    </a:lnR>
                    <a:lnT>
                      <a:noFill/>
                    </a:lnT>
                    <a:lnB>
                      <a:noFill/>
                    </a:lnB>
                  </a:tcPr>
                </a:tc>
                <a:extLst>
                  <a:ext uri="{0D108BD9-81ED-4DB2-BD59-A6C34878D82A}">
                    <a16:rowId xmlns:a16="http://schemas.microsoft.com/office/drawing/2014/main" xmlns="" val="3074803587"/>
                  </a:ext>
                </a:extLst>
              </a:tr>
            </a:tbl>
          </a:graphicData>
        </a:graphic>
      </p:graphicFrame>
      <p:pic>
        <p:nvPicPr>
          <p:cNvPr id="5122" name="Picture 2" descr="Gray Scale Photo of Metal Fence">
            <a:extLst>
              <a:ext uri="{FF2B5EF4-FFF2-40B4-BE49-F238E27FC236}">
                <a16:creationId xmlns:a16="http://schemas.microsoft.com/office/drawing/2014/main" xmlns="" id="{9146AE76-4593-3E49-8836-7A742C10DEE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84" t="37305" r="76147" b="-842"/>
          <a:stretch/>
        </p:blipFill>
        <p:spPr bwMode="auto">
          <a:xfrm>
            <a:off x="272038" y="1308393"/>
            <a:ext cx="2637254" cy="435736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iver valley between green mountains">
            <a:extLst>
              <a:ext uri="{FF2B5EF4-FFF2-40B4-BE49-F238E27FC236}">
                <a16:creationId xmlns:a16="http://schemas.microsoft.com/office/drawing/2014/main" xmlns="" id="{0851A488-5845-6C45-A50B-D356960E5E7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4041"/>
          <a:stretch/>
        </p:blipFill>
        <p:spPr bwMode="auto">
          <a:xfrm>
            <a:off x="9284643" y="1308393"/>
            <a:ext cx="2451771" cy="427835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Body of Water Near Green Trees Under Cloudy Sky">
            <a:extLst>
              <a:ext uri="{FF2B5EF4-FFF2-40B4-BE49-F238E27FC236}">
                <a16:creationId xmlns:a16="http://schemas.microsoft.com/office/drawing/2014/main" xmlns="" id="{E37CDFFA-F4C7-314A-8BB6-2B83FD08B78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61796"/>
          <a:stretch/>
        </p:blipFill>
        <p:spPr bwMode="auto">
          <a:xfrm>
            <a:off x="3238500" y="1308392"/>
            <a:ext cx="2451771" cy="427836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Green Frog on the Water">
            <a:extLst>
              <a:ext uri="{FF2B5EF4-FFF2-40B4-BE49-F238E27FC236}">
                <a16:creationId xmlns:a16="http://schemas.microsoft.com/office/drawing/2014/main" xmlns="" id="{D6CE70C8-27FE-CD40-9EF1-0F622E67E01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53339" r="3236"/>
          <a:stretch/>
        </p:blipFill>
        <p:spPr bwMode="auto">
          <a:xfrm>
            <a:off x="6096000" y="1304428"/>
            <a:ext cx="2786744" cy="428232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28A84B92-2D37-094F-B535-59C7296F44CD}"/>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455584" y="283346"/>
            <a:ext cx="984147" cy="863068"/>
          </a:xfrm>
          <a:prstGeom prst="rect">
            <a:avLst/>
          </a:prstGeom>
        </p:spPr>
      </p:pic>
      <p:sp>
        <p:nvSpPr>
          <p:cNvPr id="11" name="TextBox 10">
            <a:extLst>
              <a:ext uri="{FF2B5EF4-FFF2-40B4-BE49-F238E27FC236}">
                <a16:creationId xmlns:a16="http://schemas.microsoft.com/office/drawing/2014/main" xmlns="" id="{07298991-7AD2-844E-9665-7BFA4ED8AC63}"/>
              </a:ext>
            </a:extLst>
          </p:cNvPr>
          <p:cNvSpPr txBox="1"/>
          <p:nvPr/>
        </p:nvSpPr>
        <p:spPr>
          <a:xfrm>
            <a:off x="1275261" y="578118"/>
            <a:ext cx="10595914" cy="665695"/>
          </a:xfrm>
          <a:prstGeom prst="rect">
            <a:avLst/>
          </a:prstGeom>
          <a:noFill/>
        </p:spPr>
        <p:txBody>
          <a:bodyPr wrap="none" rtlCol="0">
            <a:spAutoFit/>
          </a:bodyPr>
          <a:lstStyle/>
          <a:p>
            <a:pPr algn="ctr">
              <a:lnSpc>
                <a:spcPct val="107000"/>
              </a:lnSpc>
            </a:pPr>
            <a:r>
              <a:rPr lang="en-GB"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2" name="Rectangle 11">
            <a:extLst>
              <a:ext uri="{FF2B5EF4-FFF2-40B4-BE49-F238E27FC236}">
                <a16:creationId xmlns:a16="http://schemas.microsoft.com/office/drawing/2014/main" xmlns="" id="{B0C47348-23CD-BA4E-B246-9BA4C5D99563}"/>
              </a:ext>
            </a:extLst>
          </p:cNvPr>
          <p:cNvSpPr/>
          <p:nvPr/>
        </p:nvSpPr>
        <p:spPr>
          <a:xfrm>
            <a:off x="1927417" y="1888100"/>
            <a:ext cx="8337165" cy="1721875"/>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FIRST MEETING OF THE REGIONAL SCIENTIFIC AND TECHNICAL COMMITTEE (RSTC) OF THE SCS SAP PROJECT</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endParaRPr lang="en-GB" sz="1600" i="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1600" i="1" dirty="0">
                <a:latin typeface="Calibri" panose="020F0502020204030204" pitchFamily="34" charset="0"/>
                <a:ea typeface="Calibri" panose="020F0502020204030204" pitchFamily="34" charset="0"/>
                <a:cs typeface="Calibri" panose="020F0502020204030204" pitchFamily="34" charset="0"/>
              </a:rPr>
              <a:t>17-19 October 2022, Bangkok, Thailand</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xmlns="" id="{23FFC235-EF9D-C442-9F7E-C7E527737D38}"/>
              </a:ext>
            </a:extLst>
          </p:cNvPr>
          <p:cNvSpPr/>
          <p:nvPr/>
        </p:nvSpPr>
        <p:spPr>
          <a:xfrm>
            <a:off x="3607593" y="3924503"/>
            <a:ext cx="4976812" cy="1138638"/>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b="1" dirty="0">
              <a:solidFill>
                <a:srgbClr val="1F3864"/>
              </a:solidFill>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Report of the Regional Working Group </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on Wetlands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71538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Issues and Challenges</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normAutofit/>
          </a:bodyPr>
          <a:lstStyle/>
          <a:p>
            <a:pPr marL="0" indent="0">
              <a:buNone/>
            </a:pPr>
            <a:r>
              <a:rPr lang="en-US" dirty="0"/>
              <a:t>Issues to address:</a:t>
            </a:r>
          </a:p>
          <a:p>
            <a:r>
              <a:rPr lang="en-US" dirty="0"/>
              <a:t>Harmonization between national activities proposed by the different working group – e.g., linkage with mangrove.</a:t>
            </a:r>
          </a:p>
          <a:p>
            <a:r>
              <a:rPr lang="en-US" dirty="0"/>
              <a:t>Not much on the sustainability of the management plan developed – ensuring the sustainability of the plan</a:t>
            </a:r>
          </a:p>
          <a:p>
            <a:r>
              <a:rPr lang="en-US" dirty="0"/>
              <a:t>The role of local stakeholders and local communities</a:t>
            </a:r>
          </a:p>
          <a:p>
            <a:r>
              <a:rPr lang="en-US" dirty="0"/>
              <a:t>Sustainable financing scheme</a:t>
            </a:r>
          </a:p>
          <a:p>
            <a:r>
              <a:rPr lang="en-US" dirty="0"/>
              <a:t>Data monitoring and information gathering</a:t>
            </a:r>
          </a:p>
          <a:p>
            <a:pPr marL="0" indent="0">
              <a:buNone/>
            </a:pPr>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306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Issues and Challenges (2)</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normAutofit/>
          </a:bodyPr>
          <a:lstStyle/>
          <a:p>
            <a:pPr marL="0" indent="0">
              <a:buNone/>
            </a:pPr>
            <a:r>
              <a:rPr lang="en-US" dirty="0"/>
              <a:t>Challenges in evaluation and development </a:t>
            </a:r>
          </a:p>
          <a:p>
            <a:pPr marL="0" indent="0">
              <a:buNone/>
            </a:pPr>
            <a:endParaRPr lang="en-US" dirty="0"/>
          </a:p>
          <a:p>
            <a:r>
              <a:rPr lang="en-US" dirty="0"/>
              <a:t>Difficulties to provide data for SAP Evaluation </a:t>
            </a:r>
          </a:p>
          <a:p>
            <a:pPr lvl="1">
              <a:buFont typeface="Wingdings" pitchFamily="2" charset="2"/>
              <a:buChar char="ü"/>
            </a:pPr>
            <a:r>
              <a:rPr lang="en-US" dirty="0"/>
              <a:t> Rough estimates</a:t>
            </a:r>
          </a:p>
          <a:p>
            <a:pPr lvl="1">
              <a:buFont typeface="Wingdings" pitchFamily="2" charset="2"/>
              <a:buChar char="ü"/>
            </a:pPr>
            <a:r>
              <a:rPr lang="en-US" dirty="0"/>
              <a:t> estimated value of target areas </a:t>
            </a:r>
          </a:p>
          <a:p>
            <a:r>
              <a:rPr lang="en-US" dirty="0"/>
              <a:t>Development of NIRs – identification of areas and lack of data on the identified specific wetland type</a:t>
            </a:r>
          </a:p>
          <a:p>
            <a:pPr lvl="1">
              <a:buFont typeface="Wingdings" pitchFamily="2" charset="2"/>
              <a:buChar char="ü"/>
            </a:pPr>
            <a:r>
              <a:rPr lang="en-US" dirty="0"/>
              <a:t> review reports from other projects</a:t>
            </a:r>
          </a:p>
          <a:p>
            <a:pPr lvl="1">
              <a:buFont typeface="Wingdings" pitchFamily="2" charset="2"/>
              <a:buChar char="ü"/>
            </a:pPr>
            <a:r>
              <a:rPr lang="en-US" dirty="0"/>
              <a:t> provide comments on the submitted NIRs</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2557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Issues and Challenges (3)</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normAutofit lnSpcReduction="10000"/>
          </a:bodyPr>
          <a:lstStyle/>
          <a:p>
            <a:pPr marL="0" indent="0">
              <a:buNone/>
            </a:pPr>
            <a:r>
              <a:rPr lang="en-US" dirty="0"/>
              <a:t>Challenges in implementation:</a:t>
            </a:r>
          </a:p>
          <a:p>
            <a:r>
              <a:rPr lang="en-US" dirty="0"/>
              <a:t>Lack of management capacity</a:t>
            </a:r>
          </a:p>
          <a:p>
            <a:r>
              <a:rPr lang="en-US" dirty="0"/>
              <a:t>Human and natural treats e.g., encroachment, wildlife hunting/poaching, illegal logging, and forest fires</a:t>
            </a:r>
          </a:p>
          <a:p>
            <a:r>
              <a:rPr lang="en-US" dirty="0"/>
              <a:t>Weak enforcement of policies e.g., easement regulation and foreshore policies – resulting in development activities</a:t>
            </a:r>
          </a:p>
          <a:p>
            <a:r>
              <a:rPr lang="en-US" dirty="0"/>
              <a:t>Weak consideration of biodiversity concerns</a:t>
            </a:r>
          </a:p>
          <a:p>
            <a:r>
              <a:rPr lang="en-US" dirty="0"/>
              <a:t>Sedimentation and pollution from land-based activities, mining, and dredging activities</a:t>
            </a:r>
          </a:p>
          <a:p>
            <a:r>
              <a:rPr lang="en-US" dirty="0"/>
              <a:t>Reduced water retention capacity of estuaries and other aquatics ecosystem </a:t>
            </a:r>
          </a:p>
          <a:p>
            <a:endParaRPr lang="en-US" dirty="0"/>
          </a:p>
          <a:p>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3991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Recommendations and Next Steps</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lstStyle/>
          <a:p>
            <a:pPr>
              <a:spcBef>
                <a:spcPts val="2200"/>
              </a:spcBef>
            </a:pPr>
            <a:r>
              <a:rPr lang="en-US" dirty="0"/>
              <a:t>Establish national wetland committees/working groups</a:t>
            </a:r>
          </a:p>
          <a:p>
            <a:r>
              <a:rPr lang="en-US" dirty="0"/>
              <a:t>Establish the National Technical Working Group (NTWG) with all habitat focal points and conduct first meeting to ensure synergies between habitats</a:t>
            </a:r>
          </a:p>
          <a:p>
            <a:r>
              <a:rPr lang="en-US" dirty="0"/>
              <a:t>Establish the Inter-Ministerial Committee (IMC) and conduct the first meeting to confirm workplan and budget</a:t>
            </a:r>
          </a:p>
          <a:p>
            <a:r>
              <a:rPr lang="en-US" dirty="0"/>
              <a:t>Provide best practice on wetland management/restoration (2008-2021)</a:t>
            </a:r>
          </a:p>
          <a:p>
            <a:r>
              <a:rPr lang="en-US" dirty="0"/>
              <a:t>Data and monitoring workshop – to coordinate the regional and national activities on data management and monitoring</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974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Recommendations and Next Steps (2)</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lstStyle/>
          <a:p>
            <a:pPr>
              <a:spcBef>
                <a:spcPts val="2200"/>
              </a:spcBef>
            </a:pPr>
            <a:r>
              <a:rPr lang="en-US" dirty="0"/>
              <a:t>2</a:t>
            </a:r>
            <a:r>
              <a:rPr lang="en-US" baseline="30000" dirty="0"/>
              <a:t>nd</a:t>
            </a:r>
            <a:r>
              <a:rPr lang="en-US" dirty="0"/>
              <a:t> RWG-W meeting to present and discuss:</a:t>
            </a:r>
          </a:p>
          <a:p>
            <a:pPr lvl="1">
              <a:spcBef>
                <a:spcPts val="2200"/>
              </a:spcBef>
              <a:buFont typeface="Wingdings" pitchFamily="2" charset="2"/>
              <a:buChar char="ü"/>
            </a:pPr>
            <a:r>
              <a:rPr lang="en-US" dirty="0"/>
              <a:t> Methodology for revising the National Wetland Reports</a:t>
            </a:r>
          </a:p>
          <a:p>
            <a:pPr lvl="1">
              <a:spcBef>
                <a:spcPts val="2200"/>
              </a:spcBef>
              <a:buFont typeface="Wingdings" pitchFamily="2" charset="2"/>
              <a:buChar char="ü"/>
            </a:pPr>
            <a:r>
              <a:rPr lang="en-US" dirty="0"/>
              <a:t> Progress in the execution of activities</a:t>
            </a:r>
          </a:p>
          <a:p>
            <a:pPr lvl="1">
              <a:spcBef>
                <a:spcPts val="2200"/>
              </a:spcBef>
              <a:buFont typeface="Wingdings" pitchFamily="2" charset="2"/>
              <a:buChar char="ü"/>
            </a:pPr>
            <a:r>
              <a:rPr lang="en-US" dirty="0"/>
              <a:t> Monitoring and data management and indicators</a:t>
            </a:r>
          </a:p>
          <a:p>
            <a:pPr lvl="1">
              <a:spcBef>
                <a:spcPts val="2200"/>
              </a:spcBef>
              <a:buFont typeface="Wingdings" pitchFamily="2" charset="2"/>
              <a:buChar char="ü"/>
            </a:pPr>
            <a:r>
              <a:rPr lang="en-US" dirty="0"/>
              <a:t> Any revision to work plans and budget; and </a:t>
            </a:r>
          </a:p>
          <a:p>
            <a:pPr lvl="1">
              <a:spcBef>
                <a:spcPts val="2200"/>
              </a:spcBef>
              <a:buFont typeface="Wingdings" pitchFamily="2" charset="2"/>
              <a:buChar char="ü"/>
            </a:pPr>
            <a:r>
              <a:rPr lang="en-US" dirty="0"/>
              <a:t>Compiling best practices </a:t>
            </a:r>
          </a:p>
          <a:p>
            <a:pPr marL="457200" lvl="1" indent="0">
              <a:spcBef>
                <a:spcPts val="2200"/>
              </a:spcBef>
              <a:buNone/>
            </a:pPr>
            <a:r>
              <a:rPr lang="en-US" dirty="0"/>
              <a:t>The plan is to organize the meeting twice a year (online and face-to-face)</a:t>
            </a:r>
          </a:p>
          <a:p>
            <a:pPr lvl="1">
              <a:spcBef>
                <a:spcPts val="2200"/>
              </a:spcBef>
              <a:buFont typeface="Wingdings" pitchFamily="2" charset="2"/>
              <a:buChar char="ü"/>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8054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Recommendations and Next Steps (3)</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lstStyle/>
          <a:p>
            <a:pPr>
              <a:spcBef>
                <a:spcPts val="3400"/>
              </a:spcBef>
            </a:pPr>
            <a:r>
              <a:rPr lang="en-US" dirty="0"/>
              <a:t>Start the process of developing the the revision of TDA including key impacts on wetlands, and consider these impacts and new issues such as climate change</a:t>
            </a:r>
          </a:p>
          <a:p>
            <a:pPr>
              <a:spcBef>
                <a:spcPts val="2200"/>
              </a:spcBef>
            </a:pPr>
            <a:r>
              <a:rPr lang="en-US" dirty="0"/>
              <a:t>Compilation of wetland resources from regional and global level</a:t>
            </a:r>
          </a:p>
          <a:p>
            <a:pPr>
              <a:spcBef>
                <a:spcPts val="2200"/>
              </a:spcBef>
            </a:pPr>
            <a:r>
              <a:rPr lang="en-US" dirty="0"/>
              <a:t>Launch of the Small Grant Program in 2022, following the good practices done in the first project – the review and approval of projects will be the responsibility of the NTWG and IMC.  </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2677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RWG Wetland </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lstStyle/>
          <a:p>
            <a:pPr marL="0" indent="0">
              <a:buNone/>
            </a:pPr>
            <a:r>
              <a:rPr lang="en-US" dirty="0"/>
              <a:t>Introduction</a:t>
            </a:r>
          </a:p>
          <a:p>
            <a:pPr marL="0" indent="0">
              <a:buNone/>
            </a:pPr>
            <a:r>
              <a:rPr lang="en-US" dirty="0"/>
              <a:t>Key Discussions and Agreements</a:t>
            </a:r>
          </a:p>
          <a:p>
            <a:pPr marL="0" indent="0">
              <a:buNone/>
            </a:pPr>
            <a:r>
              <a:rPr lang="en-US" dirty="0"/>
              <a:t>Issues and Challenges</a:t>
            </a:r>
          </a:p>
          <a:p>
            <a:pPr marL="0" indent="0">
              <a:buNone/>
            </a:pPr>
            <a:r>
              <a:rPr lang="en-US" dirty="0"/>
              <a:t>Recommendations and Next Steps</a:t>
            </a:r>
          </a:p>
          <a:p>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7907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RWG-Wetlands: Roles and Functions</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lstStyle/>
          <a:p>
            <a:pPr>
              <a:buFontTx/>
              <a:buChar char="-"/>
            </a:pPr>
            <a:endParaRPr lang="en-US" dirty="0"/>
          </a:p>
          <a:p>
            <a:pPr>
              <a:buFontTx/>
              <a:buChar char="-"/>
            </a:pPr>
            <a:r>
              <a:rPr lang="en-US" dirty="0"/>
              <a:t>For coordinating the work of the National Wetland Committees established in each of the participating countries</a:t>
            </a:r>
          </a:p>
          <a:p>
            <a:pPr>
              <a:buFontTx/>
              <a:buChar char="-"/>
            </a:pPr>
            <a:r>
              <a:rPr lang="en-US" dirty="0"/>
              <a:t>For ensuring effective implementation of project activities undertaken in the context of the achievement of the wetland management targets of the project</a:t>
            </a:r>
          </a:p>
          <a:p>
            <a:pPr>
              <a:buFontTx/>
              <a:buChar char="-"/>
            </a:pPr>
            <a:r>
              <a:rPr lang="en-US" dirty="0"/>
              <a:t>To provide a mechanism for exchange of information and experience of wetland management activities in each country</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061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RWG-Wetlands: the first meeting</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lstStyle/>
          <a:p>
            <a:pPr marL="0" indent="0">
              <a:buNone/>
            </a:pPr>
            <a:r>
              <a:rPr lang="en-US" dirty="0"/>
              <a:t>7 December 2021 with the objectives:</a:t>
            </a:r>
          </a:p>
          <a:p>
            <a:r>
              <a:rPr lang="en-US" dirty="0"/>
              <a:t>To present and discuss the SAP targets for wetlands and selected sites</a:t>
            </a:r>
          </a:p>
          <a:p>
            <a:r>
              <a:rPr lang="en-US" dirty="0"/>
              <a:t>To present the info on the status of SAP implementation between 2008-2020</a:t>
            </a:r>
          </a:p>
          <a:p>
            <a:r>
              <a:rPr lang="en-US" dirty="0"/>
              <a:t>To present the compiled info on the national revision to targets and sites, building upon recent ongoing projects, initiatives and best practices; and</a:t>
            </a:r>
          </a:p>
          <a:p>
            <a:r>
              <a:rPr lang="en-US" dirty="0"/>
              <a:t>To discuss executing arrangement and workplan for 2021-2022</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1706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RWG-Wetlands: Designated officers</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normAutofit/>
          </a:bodyPr>
          <a:lstStyle/>
          <a:p>
            <a:pPr marL="0" indent="0">
              <a:buNone/>
            </a:pPr>
            <a:r>
              <a:rPr lang="en-US" dirty="0"/>
              <a:t>Election of a Chairperson, Vice-Chair, and Rapporteur:</a:t>
            </a:r>
          </a:p>
          <a:p>
            <a:r>
              <a:rPr lang="en-US" dirty="0"/>
              <a:t>Chair: Mr. Anson </a:t>
            </a:r>
            <a:r>
              <a:rPr lang="en-US" dirty="0" err="1"/>
              <a:t>Tagtag</a:t>
            </a:r>
            <a:r>
              <a:rPr lang="en-US" dirty="0"/>
              <a:t>, National Focal Point for Wetlands in the Philippines</a:t>
            </a:r>
          </a:p>
          <a:p>
            <a:r>
              <a:rPr lang="en-US" dirty="0"/>
              <a:t>Vice-Chair: Mrs. Sumana </a:t>
            </a:r>
            <a:r>
              <a:rPr lang="en-US" dirty="0" err="1"/>
              <a:t>Kajonwattanakul</a:t>
            </a:r>
            <a:r>
              <a:rPr lang="en-US" dirty="0"/>
              <a:t>, National Focal Point for Wetlands in Thailand</a:t>
            </a:r>
          </a:p>
          <a:p>
            <a:r>
              <a:rPr lang="en-US" dirty="0"/>
              <a:t>No Rapporteur elected since the meeting was online and being recorded</a:t>
            </a:r>
          </a:p>
          <a:p>
            <a:r>
              <a:rPr lang="en-US" dirty="0"/>
              <a:t>RWG members: 	Mr. Hong </a:t>
            </a:r>
            <a:r>
              <a:rPr lang="en-US" dirty="0" err="1"/>
              <a:t>Chamnan</a:t>
            </a:r>
            <a:r>
              <a:rPr lang="en-US" dirty="0"/>
              <a:t> from Cambodia</a:t>
            </a:r>
          </a:p>
          <a:p>
            <a:pPr marL="0" indent="0">
              <a:buNone/>
            </a:pPr>
            <a:r>
              <a:rPr lang="en-US" dirty="0"/>
              <a:t>			Mr. Yu </a:t>
            </a:r>
            <a:r>
              <a:rPr lang="en-US" dirty="0" err="1"/>
              <a:t>Yunjun</a:t>
            </a:r>
            <a:r>
              <a:rPr lang="en-US" dirty="0"/>
              <a:t> from China</a:t>
            </a:r>
          </a:p>
          <a:p>
            <a:pPr marL="0" indent="0">
              <a:buNone/>
            </a:pPr>
            <a:r>
              <a:rPr lang="en-US" dirty="0"/>
              <a:t>			Mr. </a:t>
            </a:r>
            <a:r>
              <a:rPr lang="en-US" dirty="0" err="1"/>
              <a:t>Eko</a:t>
            </a:r>
            <a:r>
              <a:rPr lang="en-US" dirty="0"/>
              <a:t> Budi </a:t>
            </a:r>
            <a:r>
              <a:rPr lang="en-US" dirty="0" err="1"/>
              <a:t>Priyanto</a:t>
            </a:r>
            <a:r>
              <a:rPr lang="en-US" dirty="0"/>
              <a:t> from Indonesia</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4919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Key Discussions and Agreements</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lstStyle/>
          <a:p>
            <a:r>
              <a:rPr lang="en-US" dirty="0"/>
              <a:t>Consideration of the Terms of Reference of the RWG</a:t>
            </a:r>
          </a:p>
          <a:p>
            <a:pPr marL="457200" lvl="1" indent="0">
              <a:buNone/>
            </a:pPr>
            <a:r>
              <a:rPr lang="en-US" dirty="0"/>
              <a:t>Agreed on 10 responsibilities as </a:t>
            </a:r>
            <a:r>
              <a:rPr lang="en-US" dirty="0" err="1"/>
              <a:t>ToR</a:t>
            </a:r>
            <a:r>
              <a:rPr lang="en-US" dirty="0"/>
              <a:t> including</a:t>
            </a:r>
          </a:p>
          <a:p>
            <a:pPr lvl="1">
              <a:buFont typeface="Wingdings" pitchFamily="2" charset="2"/>
              <a:buChar char="ü"/>
            </a:pPr>
            <a:r>
              <a:rPr lang="en-US" dirty="0"/>
              <a:t>Provide direction and strategic guidance to national committees on integrated coastal wetland management; and </a:t>
            </a:r>
          </a:p>
          <a:p>
            <a:pPr lvl="1">
              <a:buFont typeface="Wingdings" pitchFamily="2" charset="2"/>
              <a:buChar char="ü"/>
            </a:pPr>
            <a:r>
              <a:rPr lang="en-US" dirty="0"/>
              <a:t>Develop annual workplans and provide periodic progress report to the RSTC committee</a:t>
            </a:r>
          </a:p>
          <a:p>
            <a:r>
              <a:rPr lang="en-US" dirty="0"/>
              <a:t>Review the SAP targets for wetland focal area</a:t>
            </a:r>
          </a:p>
          <a:p>
            <a:pPr lvl="1">
              <a:buFont typeface="Wingdings" pitchFamily="2" charset="2"/>
              <a:buChar char="ü"/>
            </a:pPr>
            <a:r>
              <a:rPr lang="en-US" dirty="0"/>
              <a:t> Outcome 1.4 The integrated management of 783,900 ha of coastal wetland at 19 sites</a:t>
            </a:r>
          </a:p>
          <a:p>
            <a:r>
              <a:rPr lang="en-US" dirty="0"/>
              <a:t>SAP Evaluation at the national level during 2008-2020</a:t>
            </a:r>
          </a:p>
          <a:p>
            <a:pPr lvl="1">
              <a:buFont typeface="Wingdings" pitchFamily="2" charset="2"/>
              <a:buChar char="ü"/>
            </a:pPr>
            <a:r>
              <a:rPr lang="en-US" dirty="0"/>
              <a:t> it was based on submitted National Implementing Reports (NIRs) from Cambodia, Philippines, and Thailand</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041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Key Discussions and Agreements (2)</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normAutofit/>
          </a:bodyPr>
          <a:lstStyle/>
          <a:p>
            <a:r>
              <a:rPr lang="en-US" dirty="0"/>
              <a:t>SAP Evaluation at the national level during 2008-2020 (cont.)</a:t>
            </a:r>
          </a:p>
          <a:p>
            <a:pPr lvl="1">
              <a:buFont typeface="Wingdings" pitchFamily="2" charset="2"/>
              <a:buChar char="ü"/>
            </a:pPr>
            <a:r>
              <a:rPr lang="en-US" dirty="0"/>
              <a:t> the evaluation helps adjust targets and outputs</a:t>
            </a:r>
          </a:p>
          <a:p>
            <a:pPr lvl="1">
              <a:buFont typeface="Wingdings" pitchFamily="2" charset="2"/>
              <a:buChar char="ü"/>
            </a:pPr>
            <a:r>
              <a:rPr lang="en-US" dirty="0"/>
              <a:t> to be publication in 2022 and important to submit to GEF Sec</a:t>
            </a:r>
          </a:p>
          <a:p>
            <a:pPr lvl="1">
              <a:buFont typeface="Wingdings" pitchFamily="2" charset="2"/>
              <a:buChar char="ü"/>
            </a:pPr>
            <a:r>
              <a:rPr lang="en-US" dirty="0"/>
              <a:t> activities through other initiatives/projects can be reported and included as co-financing</a:t>
            </a:r>
          </a:p>
          <a:p>
            <a:r>
              <a:rPr lang="en-US" dirty="0"/>
              <a:t>Review and revision of SAP target at the national level</a:t>
            </a:r>
          </a:p>
          <a:p>
            <a:pPr lvl="1">
              <a:buFont typeface="Wingdings" pitchFamily="2" charset="2"/>
              <a:buChar char="ü"/>
            </a:pPr>
            <a:r>
              <a:rPr lang="en-US" dirty="0"/>
              <a:t> to be finalized when all NIRs completed. </a:t>
            </a:r>
          </a:p>
          <a:p>
            <a:pPr lvl="1">
              <a:buFont typeface="Wingdings" pitchFamily="2" charset="2"/>
              <a:buChar char="ü"/>
            </a:pPr>
            <a:r>
              <a:rPr lang="en-US" dirty="0"/>
              <a:t> concerns on inconsistent approach in designing activities</a:t>
            </a:r>
          </a:p>
          <a:p>
            <a:pPr lvl="1">
              <a:buFont typeface="Wingdings" pitchFamily="2" charset="2"/>
              <a:buChar char="ü"/>
            </a:pPr>
            <a:r>
              <a:rPr lang="en-US" dirty="0"/>
              <a:t> activities lead to the achievement of the outcomes and outputs</a:t>
            </a:r>
          </a:p>
          <a:p>
            <a:pPr lvl="1">
              <a:buFont typeface="Wingdings" pitchFamily="2" charset="2"/>
              <a:buChar char="ü"/>
            </a:pPr>
            <a:r>
              <a:rPr lang="en-US" dirty="0"/>
              <a:t> should address the gaps and needs in baselines</a:t>
            </a:r>
          </a:p>
          <a:p>
            <a:pPr lvl="1">
              <a:buFont typeface="Wingdings" pitchFamily="2" charset="2"/>
              <a:buChar char="ü"/>
            </a:pPr>
            <a:r>
              <a:rPr lang="en-US" dirty="0"/>
              <a:t> long-term sustainability of actions beyond project life</a:t>
            </a:r>
          </a:p>
          <a:p>
            <a:pPr marL="457200" lvl="1" indent="0">
              <a:buNone/>
            </a:pPr>
            <a:endParaRPr lang="en-US" dirty="0"/>
          </a:p>
          <a:p>
            <a:pPr lvl="1">
              <a:buFont typeface="Wingdings" pitchFamily="2" charset="2"/>
              <a:buChar char="ü"/>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703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2" y="365125"/>
            <a:ext cx="9285434" cy="816403"/>
          </a:xfrm>
          <a:solidFill>
            <a:schemeClr val="accent6">
              <a:lumMod val="20000"/>
              <a:lumOff val="80000"/>
            </a:schemeClr>
          </a:solidFill>
        </p:spPr>
        <p:txBody>
          <a:bodyPr/>
          <a:lstStyle/>
          <a:p>
            <a:r>
              <a:rPr lang="en-US" sz="3200" b="1" dirty="0">
                <a:solidFill>
                  <a:prstClr val="black"/>
                </a:solidFill>
              </a:rPr>
              <a:t>Key Discussions and Agreements (3)</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normAutofit/>
          </a:bodyPr>
          <a:lstStyle/>
          <a:p>
            <a:r>
              <a:rPr lang="en-US" dirty="0"/>
              <a:t>National presentations on SAP implementation and future planning (including best practice)</a:t>
            </a:r>
          </a:p>
          <a:p>
            <a:pPr lvl="1">
              <a:buFont typeface="Wingdings" pitchFamily="2" charset="2"/>
              <a:buChar char="ü"/>
            </a:pPr>
            <a:r>
              <a:rPr lang="en-US" dirty="0"/>
              <a:t> Cambodia: Koh </a:t>
            </a:r>
            <a:r>
              <a:rPr lang="en-US" dirty="0" err="1"/>
              <a:t>Kapik</a:t>
            </a:r>
            <a:r>
              <a:rPr lang="en-US" dirty="0"/>
              <a:t> Ramsar Site (12,000 ha)</a:t>
            </a:r>
          </a:p>
          <a:p>
            <a:pPr lvl="1">
              <a:buFont typeface="Wingdings" pitchFamily="2" charset="2"/>
              <a:buChar char="ü"/>
            </a:pPr>
            <a:r>
              <a:rPr lang="en-US" dirty="0"/>
              <a:t> China: site selection was undergoing the consultation process</a:t>
            </a:r>
          </a:p>
          <a:p>
            <a:pPr lvl="1">
              <a:buFont typeface="Wingdings" pitchFamily="2" charset="2"/>
              <a:buChar char="ü"/>
            </a:pPr>
            <a:r>
              <a:rPr lang="en-US" dirty="0"/>
              <a:t> Indonesia: </a:t>
            </a:r>
            <a:r>
              <a:rPr lang="en-US" dirty="0" err="1"/>
              <a:t>Semilang</a:t>
            </a:r>
            <a:r>
              <a:rPr lang="en-US" dirty="0"/>
              <a:t> Sector of the national park (267,592 ha)</a:t>
            </a:r>
          </a:p>
          <a:p>
            <a:pPr lvl="1">
              <a:buFont typeface="Wingdings" pitchFamily="2" charset="2"/>
              <a:buChar char="ü"/>
            </a:pPr>
            <a:r>
              <a:rPr lang="en-US" dirty="0"/>
              <a:t> Philippines: </a:t>
            </a:r>
            <a:r>
              <a:rPr lang="en-US" dirty="0" err="1"/>
              <a:t>Maragodon</a:t>
            </a:r>
            <a:r>
              <a:rPr lang="en-US" dirty="0"/>
              <a:t> River Estuary </a:t>
            </a:r>
          </a:p>
          <a:p>
            <a:pPr marL="457200" lvl="1" indent="0">
              <a:buNone/>
            </a:pPr>
            <a:r>
              <a:rPr lang="en-US" dirty="0"/>
              <a:t>		      Malampaya Sound Proacted Landscape and Seascape 		      Estuary</a:t>
            </a:r>
          </a:p>
          <a:p>
            <a:pPr marL="457200" lvl="1" indent="0">
              <a:buNone/>
            </a:pPr>
            <a:r>
              <a:rPr lang="en-US" dirty="0"/>
              <a:t>		      Manila Bay Tidal Flats 	            (total 97,545 ha)</a:t>
            </a:r>
          </a:p>
          <a:p>
            <a:pPr lvl="1">
              <a:buFont typeface="Wingdings" pitchFamily="2" charset="2"/>
              <a:buChar char="ü"/>
            </a:pPr>
            <a:r>
              <a:rPr lang="en-US" dirty="0"/>
              <a:t> Thailand: Don Hoi Lot (41,600 ha)</a:t>
            </a:r>
          </a:p>
          <a:p>
            <a:pPr marL="0" indent="0">
              <a:buNone/>
            </a:pPr>
            <a:r>
              <a:rPr lang="en-US" dirty="0"/>
              <a:t>	</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319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816403"/>
          </a:xfrm>
          <a:solidFill>
            <a:schemeClr val="accent6">
              <a:lumMod val="20000"/>
              <a:lumOff val="80000"/>
            </a:schemeClr>
          </a:solidFill>
        </p:spPr>
        <p:txBody>
          <a:bodyPr/>
          <a:lstStyle/>
          <a:p>
            <a:r>
              <a:rPr lang="en-US" sz="3200" b="1" dirty="0">
                <a:solidFill>
                  <a:prstClr val="black"/>
                </a:solidFill>
              </a:rPr>
              <a:t>Key Discussions and Agreements (4)</a:t>
            </a:r>
            <a:endParaRPr lang="en-US"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70268"/>
            <a:ext cx="9285434" cy="4806696"/>
          </a:xfrm>
          <a:solidFill>
            <a:schemeClr val="accent6">
              <a:lumMod val="20000"/>
              <a:lumOff val="80000"/>
            </a:schemeClr>
          </a:solidFill>
        </p:spPr>
        <p:txBody>
          <a:bodyPr>
            <a:normAutofit/>
          </a:bodyPr>
          <a:lstStyle/>
          <a:p>
            <a:pPr marL="0" indent="0">
              <a:buNone/>
            </a:pPr>
            <a:r>
              <a:rPr lang="en-US" dirty="0"/>
              <a:t>The Ramsar Convention has 3 core provision:</a:t>
            </a:r>
          </a:p>
          <a:p>
            <a:pPr marL="514350" indent="-514350">
              <a:buAutoNum type="arabicPeriod"/>
            </a:pPr>
            <a:r>
              <a:rPr lang="en-US" dirty="0"/>
              <a:t>Designation and management of wetland of international importance;</a:t>
            </a:r>
          </a:p>
          <a:p>
            <a:pPr marL="514350" indent="-514350">
              <a:buAutoNum type="arabicPeriod"/>
            </a:pPr>
            <a:r>
              <a:rPr lang="en-US" dirty="0"/>
              <a:t>Wise use of all wetlands; and</a:t>
            </a:r>
          </a:p>
          <a:p>
            <a:pPr marL="514350" indent="-514350">
              <a:buAutoNum type="arabicPeriod"/>
            </a:pPr>
            <a:r>
              <a:rPr lang="en-US" dirty="0"/>
              <a:t>Collaboration among countries on transboundary matters</a:t>
            </a:r>
          </a:p>
          <a:p>
            <a:pPr>
              <a:buFont typeface="Wingdings" pitchFamily="2" charset="2"/>
              <a:buChar char="ü"/>
            </a:pPr>
            <a:r>
              <a:rPr lang="en-US" dirty="0"/>
              <a:t>Definition of the Convention includes mangroves, coral reefs and seagrass beds – applicable to other habitats and WGs</a:t>
            </a:r>
          </a:p>
          <a:p>
            <a:pPr>
              <a:buFont typeface="Wingdings" pitchFamily="2" charset="2"/>
              <a:buChar char="ü"/>
            </a:pPr>
            <a:r>
              <a:rPr lang="en-US" dirty="0"/>
              <a:t>RWG-W were requested to work with other WGs to get all resources that are available e.g., guidelines, tools and best practices including joint capacity building and training</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9" name="Picture 2" descr="Wetlands, Wetland Conservation, Spring Marsh, Wetland">
            <a:extLst>
              <a:ext uri="{FF2B5EF4-FFF2-40B4-BE49-F238E27FC236}">
                <a16:creationId xmlns:a16="http://schemas.microsoft.com/office/drawing/2014/main" xmlns="" id="{36216620-E94B-394C-A88B-97C26A2FEA6D}"/>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l="30215" t="-279" r="51247" b="279"/>
          <a:stretch/>
        </p:blipFill>
        <p:spPr bwMode="auto">
          <a:xfrm>
            <a:off x="484642" y="365125"/>
            <a:ext cx="1616007" cy="581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26793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1785</TotalTime>
  <Words>2482</Words>
  <Application>Microsoft Office PowerPoint</Application>
  <PresentationFormat>Widescreen</PresentationFormat>
  <Paragraphs>213</Paragraphs>
  <Slides>15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Helvetica</vt:lpstr>
      <vt:lpstr>Times New Roman</vt:lpstr>
      <vt:lpstr>Wingdings</vt:lpstr>
      <vt:lpstr>Office Theme</vt:lpstr>
      <vt:lpstr>PowerPoint Presentation</vt:lpstr>
      <vt:lpstr>RWG Wetland </vt:lpstr>
      <vt:lpstr>RWG-Wetlands: Roles and Functions</vt:lpstr>
      <vt:lpstr>RWG-Wetlands: the first meeting</vt:lpstr>
      <vt:lpstr>RWG-Wetlands: Designated officers</vt:lpstr>
      <vt:lpstr>Key Discussions and Agreements</vt:lpstr>
      <vt:lpstr>Key Discussions and Agreements (2)</vt:lpstr>
      <vt:lpstr>Key Discussions and Agreements (3)</vt:lpstr>
      <vt:lpstr>Key Discussions and Agreements (4)</vt:lpstr>
      <vt:lpstr>Issues and Challenges</vt:lpstr>
      <vt:lpstr>Issues and Challenges (2)</vt:lpstr>
      <vt:lpstr>Issues and Challenges (3)</vt:lpstr>
      <vt:lpstr>Recommendations and Next Steps</vt:lpstr>
      <vt:lpstr>Recommendations and Next Steps (2)</vt:lpstr>
      <vt:lpstr>Recommendations and Next Steps (3)</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Chanikan Vibulsuk</dc:creator>
  <cp:lastModifiedBy>Molina Reynaldo</cp:lastModifiedBy>
  <cp:revision>43</cp:revision>
  <dcterms:created xsi:type="dcterms:W3CDTF">2021-11-12T03:51:56Z</dcterms:created>
  <dcterms:modified xsi:type="dcterms:W3CDTF">2022-10-12T03:25:08Z</dcterms:modified>
</cp:coreProperties>
</file>