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6"/>
  </p:notesMasterIdLst>
  <p:sldIdLst>
    <p:sldId id="259" r:id="rId2"/>
    <p:sldId id="276" r:id="rId3"/>
    <p:sldId id="277" r:id="rId4"/>
    <p:sldId id="281" r:id="rId5"/>
    <p:sldId id="282" r:id="rId6"/>
    <p:sldId id="283" r:id="rId7"/>
    <p:sldId id="278" r:id="rId8"/>
    <p:sldId id="284" r:id="rId9"/>
    <p:sldId id="285" r:id="rId10"/>
    <p:sldId id="286" r:id="rId11"/>
    <p:sldId id="287" r:id="rId12"/>
    <p:sldId id="288" r:id="rId13"/>
    <p:sldId id="279" r:id="rId14"/>
    <p:sldId id="280"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911"/>
    <p:restoredTop sz="80902"/>
  </p:normalViewPr>
  <p:slideViewPr>
    <p:cSldViewPr snapToGrid="0" snapToObjects="1">
      <p:cViewPr varScale="1">
        <p:scale>
          <a:sx n="67" d="100"/>
          <a:sy n="67" d="100"/>
        </p:scale>
        <p:origin x="1133"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6A7168E-6DAD-D54D-B793-AC28C7D0C2B9}" type="datetimeFigureOut">
              <a:rPr lang="en-US" smtClean="0"/>
              <a:t>10/12/2022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055A0BC-CEFC-D949-A7E9-2ED38987F558}" type="slidenum">
              <a:rPr lang="en-US" smtClean="0"/>
              <a:t>‹#›</a:t>
            </a:fld>
            <a:endParaRPr lang="en-US"/>
          </a:p>
        </p:txBody>
      </p:sp>
    </p:spTree>
    <p:extLst>
      <p:ext uri="{BB962C8B-B14F-4D97-AF65-F5344CB8AC3E}">
        <p14:creationId xmlns:p14="http://schemas.microsoft.com/office/powerpoint/2010/main" val="18447719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089E178-2518-8041-BCD1-A22D13590124}" type="slidenum">
              <a:rPr lang="en-US" smtClean="0"/>
              <a:t>1</a:t>
            </a:fld>
            <a:endParaRPr lang="en-US"/>
          </a:p>
        </p:txBody>
      </p:sp>
    </p:spTree>
    <p:extLst>
      <p:ext uri="{BB962C8B-B14F-4D97-AF65-F5344CB8AC3E}">
        <p14:creationId xmlns:p14="http://schemas.microsoft.com/office/powerpoint/2010/main" val="7945409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PH" sz="1200" b="0" i="0" u="none" strike="noStrike" dirty="0">
                <a:solidFill>
                  <a:srgbClr val="000000"/>
                </a:solidFill>
                <a:effectLst/>
                <a:latin typeface="Calibri" panose="020F0502020204030204" pitchFamily="34" charset="0"/>
              </a:rPr>
              <a:t>The priority objective of the meeting was to revitalize the working group which would be the essential technical team to monitor and lead all the activities on the habitat management and restoration, development and revision of national reports, TDA and SAP, and to ensure the execution of activities at the national level.</a:t>
            </a:r>
            <a:endParaRPr lang="en-PH" b="0" dirty="0">
              <a:effectLst/>
            </a:endParaRPr>
          </a:p>
          <a:p>
            <a:endParaRPr lang="en-US" dirty="0"/>
          </a:p>
        </p:txBody>
      </p:sp>
      <p:sp>
        <p:nvSpPr>
          <p:cNvPr id="4" name="Slide Number Placeholder 3"/>
          <p:cNvSpPr>
            <a:spLocks noGrp="1"/>
          </p:cNvSpPr>
          <p:nvPr>
            <p:ph type="sldNum" sz="quarter" idx="5"/>
          </p:nvPr>
        </p:nvSpPr>
        <p:spPr/>
        <p:txBody>
          <a:bodyPr/>
          <a:lstStyle/>
          <a:p>
            <a:fld id="{2055A0BC-CEFC-D949-A7E9-2ED38987F558}" type="slidenum">
              <a:rPr lang="en-US" smtClean="0"/>
              <a:t>3</a:t>
            </a:fld>
            <a:endParaRPr lang="en-US"/>
          </a:p>
        </p:txBody>
      </p:sp>
    </p:spTree>
    <p:extLst>
      <p:ext uri="{BB962C8B-B14F-4D97-AF65-F5344CB8AC3E}">
        <p14:creationId xmlns:p14="http://schemas.microsoft.com/office/powerpoint/2010/main" val="24625788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PH" dirty="0"/>
              <a:t>National Seagrass Focal Points and representatives from Cambodia, China, Indonesia, Philippines and Thailand presented key achievement in SAP implementation between 2008-2021 including the current status of consultations towards the revision of national targets and sites and NIRs. There was no representative from Viet Nam. </a:t>
            </a:r>
            <a:endParaRPr lang="en-US" dirty="0"/>
          </a:p>
        </p:txBody>
      </p:sp>
      <p:sp>
        <p:nvSpPr>
          <p:cNvPr id="4" name="Slide Number Placeholder 3"/>
          <p:cNvSpPr>
            <a:spLocks noGrp="1"/>
          </p:cNvSpPr>
          <p:nvPr>
            <p:ph type="sldNum" sz="quarter" idx="5"/>
          </p:nvPr>
        </p:nvSpPr>
        <p:spPr/>
        <p:txBody>
          <a:bodyPr/>
          <a:lstStyle/>
          <a:p>
            <a:fld id="{2055A0BC-CEFC-D949-A7E9-2ED38987F558}" type="slidenum">
              <a:rPr lang="en-US" smtClean="0"/>
              <a:t>9</a:t>
            </a:fld>
            <a:endParaRPr lang="en-US"/>
          </a:p>
        </p:txBody>
      </p:sp>
    </p:spTree>
    <p:extLst>
      <p:ext uri="{BB962C8B-B14F-4D97-AF65-F5344CB8AC3E}">
        <p14:creationId xmlns:p14="http://schemas.microsoft.com/office/powerpoint/2010/main" val="1485071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PH" dirty="0"/>
              <a:t>National Seagrass Focal Points and representatives from Cambodia, China, Indonesia, Philippines and Thailand presented key achievement in SAP implementation between 2008-2021 including the current status of consultations towards the revision of national targets and sites and NIRs. There was no representative from Viet Nam. </a:t>
            </a:r>
            <a:endParaRPr lang="en-US" dirty="0"/>
          </a:p>
        </p:txBody>
      </p:sp>
      <p:sp>
        <p:nvSpPr>
          <p:cNvPr id="4" name="Slide Number Placeholder 3"/>
          <p:cNvSpPr>
            <a:spLocks noGrp="1"/>
          </p:cNvSpPr>
          <p:nvPr>
            <p:ph type="sldNum" sz="quarter" idx="5"/>
          </p:nvPr>
        </p:nvSpPr>
        <p:spPr/>
        <p:txBody>
          <a:bodyPr/>
          <a:lstStyle/>
          <a:p>
            <a:fld id="{2055A0BC-CEFC-D949-A7E9-2ED38987F558}" type="slidenum">
              <a:rPr lang="en-US" smtClean="0"/>
              <a:t>10</a:t>
            </a:fld>
            <a:endParaRPr lang="en-US"/>
          </a:p>
        </p:txBody>
      </p:sp>
    </p:spTree>
    <p:extLst>
      <p:ext uri="{BB962C8B-B14F-4D97-AF65-F5344CB8AC3E}">
        <p14:creationId xmlns:p14="http://schemas.microsoft.com/office/powerpoint/2010/main" val="31055040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PH" dirty="0"/>
              <a:t>National Seagrass Focal Points and representatives from Cambodia, China, Indonesia, Philippines and Thailand presented key achievement in SAP implementation between 2008-2021 including the current status of consultations towards the revision of national targets and sites and NIRs. There was no representative from Viet Nam. </a:t>
            </a:r>
            <a:endParaRPr lang="en-US" dirty="0"/>
          </a:p>
        </p:txBody>
      </p:sp>
      <p:sp>
        <p:nvSpPr>
          <p:cNvPr id="4" name="Slide Number Placeholder 3"/>
          <p:cNvSpPr>
            <a:spLocks noGrp="1"/>
          </p:cNvSpPr>
          <p:nvPr>
            <p:ph type="sldNum" sz="quarter" idx="5"/>
          </p:nvPr>
        </p:nvSpPr>
        <p:spPr/>
        <p:txBody>
          <a:bodyPr/>
          <a:lstStyle/>
          <a:p>
            <a:fld id="{2055A0BC-CEFC-D949-A7E9-2ED38987F558}" type="slidenum">
              <a:rPr lang="en-US" smtClean="0"/>
              <a:t>11</a:t>
            </a:fld>
            <a:endParaRPr lang="en-US"/>
          </a:p>
        </p:txBody>
      </p:sp>
    </p:spTree>
    <p:extLst>
      <p:ext uri="{BB962C8B-B14F-4D97-AF65-F5344CB8AC3E}">
        <p14:creationId xmlns:p14="http://schemas.microsoft.com/office/powerpoint/2010/main" val="29581722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PH" dirty="0"/>
              <a:t>National Seagrass Focal Points and representatives from Cambodia, China, Indonesia, Philippines and Thailand presented key achievement in SAP implementation between 2008-2021 including the current status of consultations towards the revision of national targets and sites and NIRs. There was no representative from Viet Nam. </a:t>
            </a:r>
            <a:endParaRPr lang="en-US" dirty="0"/>
          </a:p>
        </p:txBody>
      </p:sp>
      <p:sp>
        <p:nvSpPr>
          <p:cNvPr id="4" name="Slide Number Placeholder 3"/>
          <p:cNvSpPr>
            <a:spLocks noGrp="1"/>
          </p:cNvSpPr>
          <p:nvPr>
            <p:ph type="sldNum" sz="quarter" idx="5"/>
          </p:nvPr>
        </p:nvSpPr>
        <p:spPr/>
        <p:txBody>
          <a:bodyPr/>
          <a:lstStyle/>
          <a:p>
            <a:fld id="{2055A0BC-CEFC-D949-A7E9-2ED38987F558}" type="slidenum">
              <a:rPr lang="en-US" smtClean="0"/>
              <a:t>12</a:t>
            </a:fld>
            <a:endParaRPr lang="en-US"/>
          </a:p>
        </p:txBody>
      </p:sp>
    </p:spTree>
    <p:extLst>
      <p:ext uri="{BB962C8B-B14F-4D97-AF65-F5344CB8AC3E}">
        <p14:creationId xmlns:p14="http://schemas.microsoft.com/office/powerpoint/2010/main" val="6487725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0937B1B-E11A-5A4C-A585-9284C27B48F7}"/>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xmlns="" id="{FC4E284F-B5C8-A449-8472-A38D3631E1A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xmlns="" id="{6219FF13-97C5-FB48-BFC3-15074BAD7904}"/>
              </a:ext>
            </a:extLst>
          </p:cNvPr>
          <p:cNvSpPr>
            <a:spLocks noGrp="1"/>
          </p:cNvSpPr>
          <p:nvPr>
            <p:ph type="dt" sz="half" idx="10"/>
          </p:nvPr>
        </p:nvSpPr>
        <p:spPr/>
        <p:txBody>
          <a:bodyPr/>
          <a:lstStyle/>
          <a:p>
            <a:fld id="{D46BD680-8E09-0349-9FE4-2583394B799B}" type="datetimeFigureOut">
              <a:rPr lang="en-US" smtClean="0"/>
              <a:t>10/12/2022</a:t>
            </a:fld>
            <a:endParaRPr lang="en-US"/>
          </a:p>
        </p:txBody>
      </p:sp>
      <p:sp>
        <p:nvSpPr>
          <p:cNvPr id="5" name="Footer Placeholder 4">
            <a:extLst>
              <a:ext uri="{FF2B5EF4-FFF2-40B4-BE49-F238E27FC236}">
                <a16:creationId xmlns:a16="http://schemas.microsoft.com/office/drawing/2014/main" xmlns="" id="{AC732CAE-613D-7E43-A642-9C6B5B9F4F0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B7DF32B7-8A8A-AA4A-958D-8C2131BF36F4}"/>
              </a:ext>
            </a:extLst>
          </p:cNvPr>
          <p:cNvSpPr>
            <a:spLocks noGrp="1"/>
          </p:cNvSpPr>
          <p:nvPr>
            <p:ph type="sldNum" sz="quarter" idx="12"/>
          </p:nvPr>
        </p:nvSpPr>
        <p:spPr/>
        <p:txBody>
          <a:bodyPr/>
          <a:lstStyle/>
          <a:p>
            <a:fld id="{E2820FA0-459A-174C-9BC9-96DDA9F62F11}" type="slidenum">
              <a:rPr lang="en-US" smtClean="0"/>
              <a:t>‹#›</a:t>
            </a:fld>
            <a:endParaRPr lang="en-US"/>
          </a:p>
        </p:txBody>
      </p:sp>
    </p:spTree>
    <p:extLst>
      <p:ext uri="{BB962C8B-B14F-4D97-AF65-F5344CB8AC3E}">
        <p14:creationId xmlns:p14="http://schemas.microsoft.com/office/powerpoint/2010/main" val="16531510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AC39A7D-F773-1A4C-AC8A-48FF947E119E}"/>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xmlns="" id="{35027AFB-0765-9242-BE04-F49CB04FB9EF}"/>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xmlns="" id="{69F13BF3-E79F-E646-BAD6-08CB356FC295}"/>
              </a:ext>
            </a:extLst>
          </p:cNvPr>
          <p:cNvSpPr>
            <a:spLocks noGrp="1"/>
          </p:cNvSpPr>
          <p:nvPr>
            <p:ph type="dt" sz="half" idx="10"/>
          </p:nvPr>
        </p:nvSpPr>
        <p:spPr/>
        <p:txBody>
          <a:bodyPr/>
          <a:lstStyle/>
          <a:p>
            <a:fld id="{D46BD680-8E09-0349-9FE4-2583394B799B}" type="datetimeFigureOut">
              <a:rPr lang="en-US" smtClean="0"/>
              <a:t>10/12/2022</a:t>
            </a:fld>
            <a:endParaRPr lang="en-US"/>
          </a:p>
        </p:txBody>
      </p:sp>
      <p:sp>
        <p:nvSpPr>
          <p:cNvPr id="5" name="Footer Placeholder 4">
            <a:extLst>
              <a:ext uri="{FF2B5EF4-FFF2-40B4-BE49-F238E27FC236}">
                <a16:creationId xmlns:a16="http://schemas.microsoft.com/office/drawing/2014/main" xmlns="" id="{459EE7B0-AC9C-A44B-BDF9-2CF097F9B82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2167F006-403D-7E43-8567-09E44D03D588}"/>
              </a:ext>
            </a:extLst>
          </p:cNvPr>
          <p:cNvSpPr>
            <a:spLocks noGrp="1"/>
          </p:cNvSpPr>
          <p:nvPr>
            <p:ph type="sldNum" sz="quarter" idx="12"/>
          </p:nvPr>
        </p:nvSpPr>
        <p:spPr/>
        <p:txBody>
          <a:bodyPr/>
          <a:lstStyle/>
          <a:p>
            <a:fld id="{E2820FA0-459A-174C-9BC9-96DDA9F62F11}" type="slidenum">
              <a:rPr lang="en-US" smtClean="0"/>
              <a:t>‹#›</a:t>
            </a:fld>
            <a:endParaRPr lang="en-US"/>
          </a:p>
        </p:txBody>
      </p:sp>
    </p:spTree>
    <p:extLst>
      <p:ext uri="{BB962C8B-B14F-4D97-AF65-F5344CB8AC3E}">
        <p14:creationId xmlns:p14="http://schemas.microsoft.com/office/powerpoint/2010/main" val="16635025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8C5F3B7F-BED0-2A49-930A-129DD7937721}"/>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xmlns="" id="{43309DDD-6CCB-114F-BE5C-2B906DC57B30}"/>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xmlns="" id="{13F85FA6-9680-294A-99C0-C3592FF4A248}"/>
              </a:ext>
            </a:extLst>
          </p:cNvPr>
          <p:cNvSpPr>
            <a:spLocks noGrp="1"/>
          </p:cNvSpPr>
          <p:nvPr>
            <p:ph type="dt" sz="half" idx="10"/>
          </p:nvPr>
        </p:nvSpPr>
        <p:spPr/>
        <p:txBody>
          <a:bodyPr/>
          <a:lstStyle/>
          <a:p>
            <a:fld id="{D46BD680-8E09-0349-9FE4-2583394B799B}" type="datetimeFigureOut">
              <a:rPr lang="en-US" smtClean="0"/>
              <a:t>10/12/2022</a:t>
            </a:fld>
            <a:endParaRPr lang="en-US"/>
          </a:p>
        </p:txBody>
      </p:sp>
      <p:sp>
        <p:nvSpPr>
          <p:cNvPr id="5" name="Footer Placeholder 4">
            <a:extLst>
              <a:ext uri="{FF2B5EF4-FFF2-40B4-BE49-F238E27FC236}">
                <a16:creationId xmlns:a16="http://schemas.microsoft.com/office/drawing/2014/main" xmlns="" id="{FC3DF8EA-D890-EB4F-8155-27087F0DFC0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317C96E2-AED8-1946-B867-DC398B83CA68}"/>
              </a:ext>
            </a:extLst>
          </p:cNvPr>
          <p:cNvSpPr>
            <a:spLocks noGrp="1"/>
          </p:cNvSpPr>
          <p:nvPr>
            <p:ph type="sldNum" sz="quarter" idx="12"/>
          </p:nvPr>
        </p:nvSpPr>
        <p:spPr/>
        <p:txBody>
          <a:bodyPr/>
          <a:lstStyle/>
          <a:p>
            <a:fld id="{E2820FA0-459A-174C-9BC9-96DDA9F62F11}" type="slidenum">
              <a:rPr lang="en-US" smtClean="0"/>
              <a:t>‹#›</a:t>
            </a:fld>
            <a:endParaRPr lang="en-US"/>
          </a:p>
        </p:txBody>
      </p:sp>
    </p:spTree>
    <p:extLst>
      <p:ext uri="{BB962C8B-B14F-4D97-AF65-F5344CB8AC3E}">
        <p14:creationId xmlns:p14="http://schemas.microsoft.com/office/powerpoint/2010/main" val="35038024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42395C6-E8DA-584D-8DAA-49D1D122CEAD}"/>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xmlns="" id="{397DC73E-2129-F24B-AFFB-6DD714F70CD2}"/>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xmlns="" id="{E30A661C-0221-FB4C-98C2-F6C169DF58F3}"/>
              </a:ext>
            </a:extLst>
          </p:cNvPr>
          <p:cNvSpPr>
            <a:spLocks noGrp="1"/>
          </p:cNvSpPr>
          <p:nvPr>
            <p:ph type="dt" sz="half" idx="10"/>
          </p:nvPr>
        </p:nvSpPr>
        <p:spPr/>
        <p:txBody>
          <a:bodyPr/>
          <a:lstStyle/>
          <a:p>
            <a:fld id="{D46BD680-8E09-0349-9FE4-2583394B799B}" type="datetimeFigureOut">
              <a:rPr lang="en-US" smtClean="0"/>
              <a:t>10/12/2022</a:t>
            </a:fld>
            <a:endParaRPr lang="en-US"/>
          </a:p>
        </p:txBody>
      </p:sp>
      <p:sp>
        <p:nvSpPr>
          <p:cNvPr id="5" name="Footer Placeholder 4">
            <a:extLst>
              <a:ext uri="{FF2B5EF4-FFF2-40B4-BE49-F238E27FC236}">
                <a16:creationId xmlns:a16="http://schemas.microsoft.com/office/drawing/2014/main" xmlns="" id="{16AC5F96-ACD2-2643-8B7B-5C1B124401A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D6328F48-B6DE-DD45-B19E-11BFE5EBEECD}"/>
              </a:ext>
            </a:extLst>
          </p:cNvPr>
          <p:cNvSpPr>
            <a:spLocks noGrp="1"/>
          </p:cNvSpPr>
          <p:nvPr>
            <p:ph type="sldNum" sz="quarter" idx="12"/>
          </p:nvPr>
        </p:nvSpPr>
        <p:spPr/>
        <p:txBody>
          <a:bodyPr/>
          <a:lstStyle/>
          <a:p>
            <a:fld id="{E2820FA0-459A-174C-9BC9-96DDA9F62F11}" type="slidenum">
              <a:rPr lang="en-US" smtClean="0"/>
              <a:t>‹#›</a:t>
            </a:fld>
            <a:endParaRPr lang="en-US"/>
          </a:p>
        </p:txBody>
      </p:sp>
    </p:spTree>
    <p:extLst>
      <p:ext uri="{BB962C8B-B14F-4D97-AF65-F5344CB8AC3E}">
        <p14:creationId xmlns:p14="http://schemas.microsoft.com/office/powerpoint/2010/main" val="34244665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9E31EAA-7A91-604B-A81D-31F17BADE938}"/>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xmlns="" id="{B807B5F7-A774-7142-9EF2-D63F34386E4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xmlns="" id="{9FDA11D9-F052-1B48-BB1C-37C8303A6255}"/>
              </a:ext>
            </a:extLst>
          </p:cNvPr>
          <p:cNvSpPr>
            <a:spLocks noGrp="1"/>
          </p:cNvSpPr>
          <p:nvPr>
            <p:ph type="dt" sz="half" idx="10"/>
          </p:nvPr>
        </p:nvSpPr>
        <p:spPr/>
        <p:txBody>
          <a:bodyPr/>
          <a:lstStyle/>
          <a:p>
            <a:fld id="{D46BD680-8E09-0349-9FE4-2583394B799B}" type="datetimeFigureOut">
              <a:rPr lang="en-US" smtClean="0"/>
              <a:t>10/12/2022</a:t>
            </a:fld>
            <a:endParaRPr lang="en-US"/>
          </a:p>
        </p:txBody>
      </p:sp>
      <p:sp>
        <p:nvSpPr>
          <p:cNvPr id="5" name="Footer Placeholder 4">
            <a:extLst>
              <a:ext uri="{FF2B5EF4-FFF2-40B4-BE49-F238E27FC236}">
                <a16:creationId xmlns:a16="http://schemas.microsoft.com/office/drawing/2014/main" xmlns="" id="{DF67CB3D-4311-D349-8840-E619A3A1659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C4E61D70-C05B-A946-BA7D-4A95BEA0CFCF}"/>
              </a:ext>
            </a:extLst>
          </p:cNvPr>
          <p:cNvSpPr>
            <a:spLocks noGrp="1"/>
          </p:cNvSpPr>
          <p:nvPr>
            <p:ph type="sldNum" sz="quarter" idx="12"/>
          </p:nvPr>
        </p:nvSpPr>
        <p:spPr/>
        <p:txBody>
          <a:bodyPr/>
          <a:lstStyle/>
          <a:p>
            <a:fld id="{E2820FA0-459A-174C-9BC9-96DDA9F62F11}" type="slidenum">
              <a:rPr lang="en-US" smtClean="0"/>
              <a:t>‹#›</a:t>
            </a:fld>
            <a:endParaRPr lang="en-US"/>
          </a:p>
        </p:txBody>
      </p:sp>
    </p:spTree>
    <p:extLst>
      <p:ext uri="{BB962C8B-B14F-4D97-AF65-F5344CB8AC3E}">
        <p14:creationId xmlns:p14="http://schemas.microsoft.com/office/powerpoint/2010/main" val="18608742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B87A50A-A2CB-5C4D-BF5B-E46BC12BE00F}"/>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xmlns="" id="{EBC10EF9-E424-E94D-B8EA-5CB1CF6E0C6C}"/>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xmlns="" id="{BA86773F-4295-FC4F-8C35-18412F2AC2EA}"/>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xmlns="" id="{D217D97D-B85C-E147-8E16-013FCB4B62B8}"/>
              </a:ext>
            </a:extLst>
          </p:cNvPr>
          <p:cNvSpPr>
            <a:spLocks noGrp="1"/>
          </p:cNvSpPr>
          <p:nvPr>
            <p:ph type="dt" sz="half" idx="10"/>
          </p:nvPr>
        </p:nvSpPr>
        <p:spPr/>
        <p:txBody>
          <a:bodyPr/>
          <a:lstStyle/>
          <a:p>
            <a:fld id="{D46BD680-8E09-0349-9FE4-2583394B799B}" type="datetimeFigureOut">
              <a:rPr lang="en-US" smtClean="0"/>
              <a:t>10/12/2022</a:t>
            </a:fld>
            <a:endParaRPr lang="en-US"/>
          </a:p>
        </p:txBody>
      </p:sp>
      <p:sp>
        <p:nvSpPr>
          <p:cNvPr id="6" name="Footer Placeholder 5">
            <a:extLst>
              <a:ext uri="{FF2B5EF4-FFF2-40B4-BE49-F238E27FC236}">
                <a16:creationId xmlns:a16="http://schemas.microsoft.com/office/drawing/2014/main" xmlns="" id="{FC799819-7C17-364E-9AE2-D2561FEF0F8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90380A61-4EFC-A74C-ADB2-83E759A82166}"/>
              </a:ext>
            </a:extLst>
          </p:cNvPr>
          <p:cNvSpPr>
            <a:spLocks noGrp="1"/>
          </p:cNvSpPr>
          <p:nvPr>
            <p:ph type="sldNum" sz="quarter" idx="12"/>
          </p:nvPr>
        </p:nvSpPr>
        <p:spPr/>
        <p:txBody>
          <a:bodyPr/>
          <a:lstStyle/>
          <a:p>
            <a:fld id="{E2820FA0-459A-174C-9BC9-96DDA9F62F11}" type="slidenum">
              <a:rPr lang="en-US" smtClean="0"/>
              <a:t>‹#›</a:t>
            </a:fld>
            <a:endParaRPr lang="en-US"/>
          </a:p>
        </p:txBody>
      </p:sp>
    </p:spTree>
    <p:extLst>
      <p:ext uri="{BB962C8B-B14F-4D97-AF65-F5344CB8AC3E}">
        <p14:creationId xmlns:p14="http://schemas.microsoft.com/office/powerpoint/2010/main" val="41233809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A6C76CF-ADDD-C24D-9575-C5687CEF6CD9}"/>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xmlns="" id="{30779C55-434B-ED4A-A3C9-A22059FE403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xmlns="" id="{1B4FE61F-4D16-1D4C-A7BF-DFDF200CE42D}"/>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xmlns="" id="{EDFB31B7-AAD9-2144-B7BF-869FC7242F2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xmlns="" id="{7F65F15F-1496-3A4F-A8B3-E9FE93AF895C}"/>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xmlns="" id="{A74E46DD-192E-5E49-8A0B-9E1AE27F1A92}"/>
              </a:ext>
            </a:extLst>
          </p:cNvPr>
          <p:cNvSpPr>
            <a:spLocks noGrp="1"/>
          </p:cNvSpPr>
          <p:nvPr>
            <p:ph type="dt" sz="half" idx="10"/>
          </p:nvPr>
        </p:nvSpPr>
        <p:spPr/>
        <p:txBody>
          <a:bodyPr/>
          <a:lstStyle/>
          <a:p>
            <a:fld id="{D46BD680-8E09-0349-9FE4-2583394B799B}" type="datetimeFigureOut">
              <a:rPr lang="en-US" smtClean="0"/>
              <a:t>10/12/2022</a:t>
            </a:fld>
            <a:endParaRPr lang="en-US"/>
          </a:p>
        </p:txBody>
      </p:sp>
      <p:sp>
        <p:nvSpPr>
          <p:cNvPr id="8" name="Footer Placeholder 7">
            <a:extLst>
              <a:ext uri="{FF2B5EF4-FFF2-40B4-BE49-F238E27FC236}">
                <a16:creationId xmlns:a16="http://schemas.microsoft.com/office/drawing/2014/main" xmlns="" id="{549E1691-11A8-EE40-A2B3-D061FB4454CF}"/>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xmlns="" id="{D6353153-3DE1-034C-BA93-BAC9250A0934}"/>
              </a:ext>
            </a:extLst>
          </p:cNvPr>
          <p:cNvSpPr>
            <a:spLocks noGrp="1"/>
          </p:cNvSpPr>
          <p:nvPr>
            <p:ph type="sldNum" sz="quarter" idx="12"/>
          </p:nvPr>
        </p:nvSpPr>
        <p:spPr/>
        <p:txBody>
          <a:bodyPr/>
          <a:lstStyle/>
          <a:p>
            <a:fld id="{E2820FA0-459A-174C-9BC9-96DDA9F62F11}" type="slidenum">
              <a:rPr lang="en-US" smtClean="0"/>
              <a:t>‹#›</a:t>
            </a:fld>
            <a:endParaRPr lang="en-US"/>
          </a:p>
        </p:txBody>
      </p:sp>
    </p:spTree>
    <p:extLst>
      <p:ext uri="{BB962C8B-B14F-4D97-AF65-F5344CB8AC3E}">
        <p14:creationId xmlns:p14="http://schemas.microsoft.com/office/powerpoint/2010/main" val="34193990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B077004-3FB4-2F44-A0DE-DDDB110F3EED}"/>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xmlns="" id="{D5BA88F8-7BF4-7C46-BEB4-EB1F43A27A45}"/>
              </a:ext>
            </a:extLst>
          </p:cNvPr>
          <p:cNvSpPr>
            <a:spLocks noGrp="1"/>
          </p:cNvSpPr>
          <p:nvPr>
            <p:ph type="dt" sz="half" idx="10"/>
          </p:nvPr>
        </p:nvSpPr>
        <p:spPr/>
        <p:txBody>
          <a:bodyPr/>
          <a:lstStyle/>
          <a:p>
            <a:fld id="{D46BD680-8E09-0349-9FE4-2583394B799B}" type="datetimeFigureOut">
              <a:rPr lang="en-US" smtClean="0"/>
              <a:t>10/12/2022</a:t>
            </a:fld>
            <a:endParaRPr lang="en-US"/>
          </a:p>
        </p:txBody>
      </p:sp>
      <p:sp>
        <p:nvSpPr>
          <p:cNvPr id="4" name="Footer Placeholder 3">
            <a:extLst>
              <a:ext uri="{FF2B5EF4-FFF2-40B4-BE49-F238E27FC236}">
                <a16:creationId xmlns:a16="http://schemas.microsoft.com/office/drawing/2014/main" xmlns="" id="{08EC054C-0A68-014B-80D3-B2CB9C6A615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xmlns="" id="{9A936610-EDB8-344F-AF96-A6DA74455BC2}"/>
              </a:ext>
            </a:extLst>
          </p:cNvPr>
          <p:cNvSpPr>
            <a:spLocks noGrp="1"/>
          </p:cNvSpPr>
          <p:nvPr>
            <p:ph type="sldNum" sz="quarter" idx="12"/>
          </p:nvPr>
        </p:nvSpPr>
        <p:spPr/>
        <p:txBody>
          <a:bodyPr/>
          <a:lstStyle/>
          <a:p>
            <a:fld id="{E2820FA0-459A-174C-9BC9-96DDA9F62F11}" type="slidenum">
              <a:rPr lang="en-US" smtClean="0"/>
              <a:t>‹#›</a:t>
            </a:fld>
            <a:endParaRPr lang="en-US"/>
          </a:p>
        </p:txBody>
      </p:sp>
    </p:spTree>
    <p:extLst>
      <p:ext uri="{BB962C8B-B14F-4D97-AF65-F5344CB8AC3E}">
        <p14:creationId xmlns:p14="http://schemas.microsoft.com/office/powerpoint/2010/main" val="7625847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B579C356-51E5-8547-AE4B-DFBC260059DA}"/>
              </a:ext>
            </a:extLst>
          </p:cNvPr>
          <p:cNvSpPr>
            <a:spLocks noGrp="1"/>
          </p:cNvSpPr>
          <p:nvPr>
            <p:ph type="dt" sz="half" idx="10"/>
          </p:nvPr>
        </p:nvSpPr>
        <p:spPr/>
        <p:txBody>
          <a:bodyPr/>
          <a:lstStyle/>
          <a:p>
            <a:fld id="{D46BD680-8E09-0349-9FE4-2583394B799B}" type="datetimeFigureOut">
              <a:rPr lang="en-US" smtClean="0"/>
              <a:t>10/12/2022</a:t>
            </a:fld>
            <a:endParaRPr lang="en-US"/>
          </a:p>
        </p:txBody>
      </p:sp>
      <p:sp>
        <p:nvSpPr>
          <p:cNvPr id="3" name="Footer Placeholder 2">
            <a:extLst>
              <a:ext uri="{FF2B5EF4-FFF2-40B4-BE49-F238E27FC236}">
                <a16:creationId xmlns:a16="http://schemas.microsoft.com/office/drawing/2014/main" xmlns="" id="{670BCE8E-7AC2-4944-B0B4-12D3C34ECDF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xmlns="" id="{DC74A075-AE69-7B42-90A9-F31345FAAFD2}"/>
              </a:ext>
            </a:extLst>
          </p:cNvPr>
          <p:cNvSpPr>
            <a:spLocks noGrp="1"/>
          </p:cNvSpPr>
          <p:nvPr>
            <p:ph type="sldNum" sz="quarter" idx="12"/>
          </p:nvPr>
        </p:nvSpPr>
        <p:spPr/>
        <p:txBody>
          <a:bodyPr/>
          <a:lstStyle/>
          <a:p>
            <a:fld id="{E2820FA0-459A-174C-9BC9-96DDA9F62F11}" type="slidenum">
              <a:rPr lang="en-US" smtClean="0"/>
              <a:t>‹#›</a:t>
            </a:fld>
            <a:endParaRPr lang="en-US"/>
          </a:p>
        </p:txBody>
      </p:sp>
    </p:spTree>
    <p:extLst>
      <p:ext uri="{BB962C8B-B14F-4D97-AF65-F5344CB8AC3E}">
        <p14:creationId xmlns:p14="http://schemas.microsoft.com/office/powerpoint/2010/main" val="40957759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713E882-97E8-6046-A0D0-7C90E5B5136C}"/>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xmlns="" id="{9A569A45-8766-3D4F-9016-64FE99066E4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xmlns="" id="{84776EB7-840F-8D43-8E28-DD58C69C12B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xmlns="" id="{BFD04A15-1E2C-6E4F-AC04-ED58D85DF2EC}"/>
              </a:ext>
            </a:extLst>
          </p:cNvPr>
          <p:cNvSpPr>
            <a:spLocks noGrp="1"/>
          </p:cNvSpPr>
          <p:nvPr>
            <p:ph type="dt" sz="half" idx="10"/>
          </p:nvPr>
        </p:nvSpPr>
        <p:spPr/>
        <p:txBody>
          <a:bodyPr/>
          <a:lstStyle/>
          <a:p>
            <a:fld id="{D46BD680-8E09-0349-9FE4-2583394B799B}" type="datetimeFigureOut">
              <a:rPr lang="en-US" smtClean="0"/>
              <a:t>10/12/2022</a:t>
            </a:fld>
            <a:endParaRPr lang="en-US"/>
          </a:p>
        </p:txBody>
      </p:sp>
      <p:sp>
        <p:nvSpPr>
          <p:cNvPr id="6" name="Footer Placeholder 5">
            <a:extLst>
              <a:ext uri="{FF2B5EF4-FFF2-40B4-BE49-F238E27FC236}">
                <a16:creationId xmlns:a16="http://schemas.microsoft.com/office/drawing/2014/main" xmlns="" id="{620FC003-64A8-3A48-8AE8-95146273472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88722915-6DAC-BC4B-8888-4895276A5C54}"/>
              </a:ext>
            </a:extLst>
          </p:cNvPr>
          <p:cNvSpPr>
            <a:spLocks noGrp="1"/>
          </p:cNvSpPr>
          <p:nvPr>
            <p:ph type="sldNum" sz="quarter" idx="12"/>
          </p:nvPr>
        </p:nvSpPr>
        <p:spPr/>
        <p:txBody>
          <a:bodyPr/>
          <a:lstStyle/>
          <a:p>
            <a:fld id="{E2820FA0-459A-174C-9BC9-96DDA9F62F11}" type="slidenum">
              <a:rPr lang="en-US" smtClean="0"/>
              <a:t>‹#›</a:t>
            </a:fld>
            <a:endParaRPr lang="en-US"/>
          </a:p>
        </p:txBody>
      </p:sp>
    </p:spTree>
    <p:extLst>
      <p:ext uri="{BB962C8B-B14F-4D97-AF65-F5344CB8AC3E}">
        <p14:creationId xmlns:p14="http://schemas.microsoft.com/office/powerpoint/2010/main" val="3947157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B7AFC6A-E156-8548-9D4E-928A4F8F4D9F}"/>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xmlns="" id="{AF39BD44-9D13-8547-913A-9EF0A7A9E4B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xmlns="" id="{93AB4997-98CC-BC4F-A88C-555ABA5F9F7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xmlns="" id="{C0281056-4379-8349-88E4-C8A37F8D6738}"/>
              </a:ext>
            </a:extLst>
          </p:cNvPr>
          <p:cNvSpPr>
            <a:spLocks noGrp="1"/>
          </p:cNvSpPr>
          <p:nvPr>
            <p:ph type="dt" sz="half" idx="10"/>
          </p:nvPr>
        </p:nvSpPr>
        <p:spPr/>
        <p:txBody>
          <a:bodyPr/>
          <a:lstStyle/>
          <a:p>
            <a:fld id="{D46BD680-8E09-0349-9FE4-2583394B799B}" type="datetimeFigureOut">
              <a:rPr lang="en-US" smtClean="0"/>
              <a:t>10/12/2022</a:t>
            </a:fld>
            <a:endParaRPr lang="en-US"/>
          </a:p>
        </p:txBody>
      </p:sp>
      <p:sp>
        <p:nvSpPr>
          <p:cNvPr id="6" name="Footer Placeholder 5">
            <a:extLst>
              <a:ext uri="{FF2B5EF4-FFF2-40B4-BE49-F238E27FC236}">
                <a16:creationId xmlns:a16="http://schemas.microsoft.com/office/drawing/2014/main" xmlns="" id="{C927BE52-CEE4-8542-B47B-457759665BF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3A9DF26D-BE53-A84D-A96A-8C3281AE500F}"/>
              </a:ext>
            </a:extLst>
          </p:cNvPr>
          <p:cNvSpPr>
            <a:spLocks noGrp="1"/>
          </p:cNvSpPr>
          <p:nvPr>
            <p:ph type="sldNum" sz="quarter" idx="12"/>
          </p:nvPr>
        </p:nvSpPr>
        <p:spPr/>
        <p:txBody>
          <a:bodyPr/>
          <a:lstStyle/>
          <a:p>
            <a:fld id="{E2820FA0-459A-174C-9BC9-96DDA9F62F11}" type="slidenum">
              <a:rPr lang="en-US" smtClean="0"/>
              <a:t>‹#›</a:t>
            </a:fld>
            <a:endParaRPr lang="en-US"/>
          </a:p>
        </p:txBody>
      </p:sp>
    </p:spTree>
    <p:extLst>
      <p:ext uri="{BB962C8B-B14F-4D97-AF65-F5344CB8AC3E}">
        <p14:creationId xmlns:p14="http://schemas.microsoft.com/office/powerpoint/2010/main" val="40825038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7F334D3E-A1BE-F740-8853-0A1D142F2F7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xmlns="" id="{6F790194-9088-BA46-A239-BBF8FA73AF9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xmlns="" id="{244B329D-EDDA-0040-83AE-EC0276465DA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46BD680-8E09-0349-9FE4-2583394B799B}" type="datetimeFigureOut">
              <a:rPr lang="en-US" smtClean="0"/>
              <a:t>10/12/2022</a:t>
            </a:fld>
            <a:endParaRPr lang="en-US"/>
          </a:p>
        </p:txBody>
      </p:sp>
      <p:sp>
        <p:nvSpPr>
          <p:cNvPr id="5" name="Footer Placeholder 4">
            <a:extLst>
              <a:ext uri="{FF2B5EF4-FFF2-40B4-BE49-F238E27FC236}">
                <a16:creationId xmlns:a16="http://schemas.microsoft.com/office/drawing/2014/main" xmlns="" id="{53A9998E-8EB6-754B-A25E-EB75C39EDD0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xmlns="" id="{5C0CF755-EE49-C248-8BC8-A9558DC12F4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820FA0-459A-174C-9BC9-96DDA9F62F11}" type="slidenum">
              <a:rPr lang="en-US" smtClean="0"/>
              <a:t>‹#›</a:t>
            </a:fld>
            <a:endParaRPr lang="en-US"/>
          </a:p>
        </p:txBody>
      </p:sp>
    </p:spTree>
    <p:extLst>
      <p:ext uri="{BB962C8B-B14F-4D97-AF65-F5344CB8AC3E}">
        <p14:creationId xmlns:p14="http://schemas.microsoft.com/office/powerpoint/2010/main" val="28044741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2" name="Picture 6" descr="Seagrass, Structure, Nature, Sand, Gravel, Water">
            <a:extLst>
              <a:ext uri="{FF2B5EF4-FFF2-40B4-BE49-F238E27FC236}">
                <a16:creationId xmlns:a16="http://schemas.microsoft.com/office/drawing/2014/main" xmlns="" id="{F863E90D-1AFC-B244-A5A0-3ACEFF0521A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6683" r="35786"/>
          <a:stretch/>
        </p:blipFill>
        <p:spPr bwMode="auto">
          <a:xfrm>
            <a:off x="3529341" y="1341041"/>
            <a:ext cx="2405510" cy="4239571"/>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26">
            <a:extLst>
              <a:ext uri="{FF2B5EF4-FFF2-40B4-BE49-F238E27FC236}">
                <a16:creationId xmlns:a16="http://schemas.microsoft.com/office/drawing/2014/main" xmlns="" id="{B3150259-72F1-3D4D-B882-7F37CC93C4D6}"/>
              </a:ext>
            </a:extLst>
          </p:cNvPr>
          <p:cNvPicPr>
            <a:picLocks noChangeAspect="1"/>
          </p:cNvPicPr>
          <p:nvPr/>
        </p:nvPicPr>
        <p:blipFill rotWithShape="1">
          <a:blip r:embed="rId4">
            <a:extLst>
              <a:ext uri="{28A0092B-C50C-407E-A947-70E740481C1C}">
                <a14:useLocalDpi xmlns:a14="http://schemas.microsoft.com/office/drawing/2010/main" val="0"/>
              </a:ext>
            </a:extLst>
          </a:blip>
          <a:srcRect t="19347" b="68068"/>
          <a:stretch/>
        </p:blipFill>
        <p:spPr>
          <a:xfrm>
            <a:off x="3607593" y="5749733"/>
            <a:ext cx="4976812" cy="863068"/>
          </a:xfrm>
          <a:prstGeom prst="rect">
            <a:avLst/>
          </a:prstGeom>
        </p:spPr>
      </p:pic>
      <p:graphicFrame>
        <p:nvGraphicFramePr>
          <p:cNvPr id="19" name="Table 18">
            <a:extLst>
              <a:ext uri="{FF2B5EF4-FFF2-40B4-BE49-F238E27FC236}">
                <a16:creationId xmlns:a16="http://schemas.microsoft.com/office/drawing/2014/main" xmlns="" id="{A9803A1A-E3A8-D445-B67A-BE83A82FD82B}"/>
              </a:ext>
            </a:extLst>
          </p:cNvPr>
          <p:cNvGraphicFramePr>
            <a:graphicFrameLocks noGrp="1"/>
          </p:cNvGraphicFramePr>
          <p:nvPr/>
        </p:nvGraphicFramePr>
        <p:xfrm>
          <a:off x="8662660" y="351934"/>
          <a:ext cx="3792756" cy="2691012"/>
        </p:xfrm>
        <a:graphic>
          <a:graphicData uri="http://schemas.openxmlformats.org/drawingml/2006/table">
            <a:tbl>
              <a:tblPr/>
              <a:tblGrid>
                <a:gridCol w="3792756">
                  <a:extLst>
                    <a:ext uri="{9D8B030D-6E8A-4147-A177-3AD203B41FA5}">
                      <a16:colId xmlns:a16="http://schemas.microsoft.com/office/drawing/2014/main" xmlns="" val="878917475"/>
                    </a:ext>
                  </a:extLst>
                </a:gridCol>
              </a:tblGrid>
              <a:tr h="2691012">
                <a:tc>
                  <a:txBody>
                    <a:bodyPr/>
                    <a:lstStyle/>
                    <a:p>
                      <a:pPr algn="ctr" fontAlgn="ctr"/>
                      <a:endParaRPr lang="en-AU" sz="1500" dirty="0">
                        <a:solidFill>
                          <a:srgbClr val="FFFFFF"/>
                        </a:solidFill>
                        <a:effectLst/>
                      </a:endParaRPr>
                    </a:p>
                  </a:txBody>
                  <a:tcPr marL="46421" marR="46421" marT="46421" marB="46421" anchor="ctr">
                    <a:lnL>
                      <a:noFill/>
                    </a:lnL>
                    <a:lnR>
                      <a:noFill/>
                    </a:lnR>
                    <a:lnT>
                      <a:noFill/>
                    </a:lnT>
                    <a:lnB>
                      <a:noFill/>
                    </a:lnB>
                  </a:tcPr>
                </a:tc>
                <a:extLst>
                  <a:ext uri="{0D108BD9-81ED-4DB2-BD59-A6C34878D82A}">
                    <a16:rowId xmlns:a16="http://schemas.microsoft.com/office/drawing/2014/main" xmlns="" val="3074803587"/>
                  </a:ext>
                </a:extLst>
              </a:tr>
            </a:tbl>
          </a:graphicData>
        </a:graphic>
      </p:graphicFrame>
      <p:pic>
        <p:nvPicPr>
          <p:cNvPr id="3" name="Picture 2">
            <a:extLst>
              <a:ext uri="{FF2B5EF4-FFF2-40B4-BE49-F238E27FC236}">
                <a16:creationId xmlns:a16="http://schemas.microsoft.com/office/drawing/2014/main" xmlns="" id="{3E1B3087-0E25-4544-B217-4EA6329D6692}"/>
              </a:ext>
            </a:extLst>
          </p:cNvPr>
          <p:cNvPicPr>
            <a:picLocks noChangeAspect="1"/>
          </p:cNvPicPr>
          <p:nvPr/>
        </p:nvPicPr>
        <p:blipFill rotWithShape="1">
          <a:blip r:embed="rId5">
            <a:extLst>
              <a:ext uri="{28A0092B-C50C-407E-A947-70E740481C1C}">
                <a14:useLocalDpi xmlns:a14="http://schemas.microsoft.com/office/drawing/2010/main" val="0"/>
              </a:ext>
            </a:extLst>
          </a:blip>
          <a:srcRect r="58311"/>
          <a:stretch/>
        </p:blipFill>
        <p:spPr>
          <a:xfrm>
            <a:off x="473198" y="1350011"/>
            <a:ext cx="2645532" cy="4230602"/>
          </a:xfrm>
          <a:prstGeom prst="rect">
            <a:avLst/>
          </a:prstGeom>
        </p:spPr>
      </p:pic>
      <p:pic>
        <p:nvPicPr>
          <p:cNvPr id="9" name="Picture 8">
            <a:extLst>
              <a:ext uri="{FF2B5EF4-FFF2-40B4-BE49-F238E27FC236}">
                <a16:creationId xmlns:a16="http://schemas.microsoft.com/office/drawing/2014/main" xmlns="" id="{DD41100C-4093-0648-A8F5-E18E48E86AC0}"/>
              </a:ext>
            </a:extLst>
          </p:cNvPr>
          <p:cNvPicPr>
            <a:picLocks noChangeAspect="1"/>
          </p:cNvPicPr>
          <p:nvPr/>
        </p:nvPicPr>
        <p:blipFill rotWithShape="1">
          <a:blip r:embed="rId6">
            <a:extLst>
              <a:ext uri="{28A0092B-C50C-407E-A947-70E740481C1C}">
                <a14:useLocalDpi xmlns:a14="http://schemas.microsoft.com/office/drawing/2010/main" val="0"/>
              </a:ext>
            </a:extLst>
          </a:blip>
          <a:srcRect l="39187" r="19815"/>
          <a:stretch/>
        </p:blipFill>
        <p:spPr>
          <a:xfrm>
            <a:off x="9113326" y="1350011"/>
            <a:ext cx="2605476" cy="4233243"/>
          </a:xfrm>
          <a:prstGeom prst="rect">
            <a:avLst/>
          </a:prstGeom>
        </p:spPr>
      </p:pic>
      <p:pic>
        <p:nvPicPr>
          <p:cNvPr id="4100" name="Picture 4" descr="Sea, Smooth, Reflection, Coast, Norway, Scenic, Stone">
            <a:extLst>
              <a:ext uri="{FF2B5EF4-FFF2-40B4-BE49-F238E27FC236}">
                <a16:creationId xmlns:a16="http://schemas.microsoft.com/office/drawing/2014/main" xmlns="" id="{54A5B088-BBD8-5C44-B603-30D9A6FC3FE3}"/>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30458" r="27253"/>
          <a:stretch/>
        </p:blipFill>
        <p:spPr bwMode="auto">
          <a:xfrm>
            <a:off x="6257150" y="1350011"/>
            <a:ext cx="2405510" cy="4266277"/>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xmlns="" id="{7C527C21-EEF9-8F46-8545-F8F09853BCE5}"/>
              </a:ext>
            </a:extLst>
          </p:cNvPr>
          <p:cNvPicPr>
            <a:picLocks noChangeAspect="1"/>
          </p:cNvPicPr>
          <p:nvPr/>
        </p:nvPicPr>
        <p:blipFill rotWithShape="1">
          <a:blip r:embed="rId4">
            <a:extLst>
              <a:ext uri="{28A0092B-C50C-407E-A947-70E740481C1C}">
                <a14:useLocalDpi xmlns:a14="http://schemas.microsoft.com/office/drawing/2010/main" val="0"/>
              </a:ext>
            </a:extLst>
          </a:blip>
          <a:srcRect t="19347" r="80225" b="68068"/>
          <a:stretch/>
        </p:blipFill>
        <p:spPr>
          <a:xfrm>
            <a:off x="455584" y="283346"/>
            <a:ext cx="984147" cy="863068"/>
          </a:xfrm>
          <a:prstGeom prst="rect">
            <a:avLst/>
          </a:prstGeom>
        </p:spPr>
      </p:pic>
      <p:sp>
        <p:nvSpPr>
          <p:cNvPr id="11" name="TextBox 10">
            <a:extLst>
              <a:ext uri="{FF2B5EF4-FFF2-40B4-BE49-F238E27FC236}">
                <a16:creationId xmlns:a16="http://schemas.microsoft.com/office/drawing/2014/main" xmlns="" id="{78EFFA92-5216-7947-8D00-94D03C4CD560}"/>
              </a:ext>
            </a:extLst>
          </p:cNvPr>
          <p:cNvSpPr txBox="1"/>
          <p:nvPr/>
        </p:nvSpPr>
        <p:spPr>
          <a:xfrm>
            <a:off x="1275261" y="578118"/>
            <a:ext cx="10595914" cy="665695"/>
          </a:xfrm>
          <a:prstGeom prst="rect">
            <a:avLst/>
          </a:prstGeom>
          <a:noFill/>
        </p:spPr>
        <p:txBody>
          <a:bodyPr wrap="none" rtlCol="0">
            <a:spAutoFit/>
          </a:bodyPr>
          <a:lstStyle/>
          <a:p>
            <a:pPr algn="ctr">
              <a:lnSpc>
                <a:spcPct val="107000"/>
              </a:lnSpc>
            </a:pPr>
            <a:r>
              <a:rPr lang="en-GB" b="1" dirty="0">
                <a:solidFill>
                  <a:srgbClr val="1F3864"/>
                </a:solidFill>
                <a:latin typeface="Calibri" panose="020F0502020204030204" pitchFamily="34" charset="0"/>
                <a:ea typeface="Calibri" panose="020F0502020204030204" pitchFamily="34" charset="0"/>
                <a:cs typeface="Calibri" panose="020F0502020204030204" pitchFamily="34" charset="0"/>
              </a:rPr>
              <a:t>Implementing the Strategic Action Programme for the South China Sea and Gulf of Thailand (SCS SAP Project)</a:t>
            </a:r>
            <a:endParaRPr lang="en-GB"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12" name="Rectangle 11">
            <a:extLst>
              <a:ext uri="{FF2B5EF4-FFF2-40B4-BE49-F238E27FC236}">
                <a16:creationId xmlns:a16="http://schemas.microsoft.com/office/drawing/2014/main" xmlns="" id="{5790D19C-568F-4543-BE55-2F88033449CD}"/>
              </a:ext>
            </a:extLst>
          </p:cNvPr>
          <p:cNvSpPr/>
          <p:nvPr/>
        </p:nvSpPr>
        <p:spPr>
          <a:xfrm>
            <a:off x="1927417" y="1888100"/>
            <a:ext cx="8337165" cy="1624915"/>
          </a:xfrm>
          <a:prstGeom prst="rect">
            <a:avLst/>
          </a:prstGeom>
          <a:solidFill>
            <a:schemeClr val="tx2">
              <a:lumMod val="20000"/>
              <a:lumOff val="80000"/>
              <a:alpha val="75000"/>
            </a:schemeClr>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pPr>
            <a:endParaRPr lang="en-GB" dirty="0">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pPr>
            <a:r>
              <a:rPr lang="en-GB" b="1" dirty="0">
                <a:latin typeface="Calibri" panose="020F0502020204030204" pitchFamily="34" charset="0"/>
                <a:ea typeface="Calibri" panose="020F0502020204030204" pitchFamily="34" charset="0"/>
                <a:cs typeface="Calibri" panose="020F0502020204030204" pitchFamily="34" charset="0"/>
              </a:rPr>
              <a:t>FIRST MEETING OF THE REGIONAL SCIENTIFIC AND TECHNICAL COMMITTEE (RSTC) OF THE SCS SAP PROJECT</a:t>
            </a:r>
            <a:endParaRPr lang="en-GB" sz="1600" b="1" dirty="0">
              <a:latin typeface="Calibri" panose="020F0502020204030204" pitchFamily="34" charset="0"/>
              <a:ea typeface="Calibri" panose="020F0502020204030204" pitchFamily="34" charset="0"/>
              <a:cs typeface="Calibri" panose="020F0502020204030204" pitchFamily="34" charset="0"/>
            </a:endParaRPr>
          </a:p>
          <a:p>
            <a:pPr algn="ctr">
              <a:lnSpc>
                <a:spcPct val="107000"/>
              </a:lnSpc>
            </a:pPr>
            <a:endParaRPr lang="en-GB" sz="1600" i="1" dirty="0">
              <a:latin typeface="Calibri" panose="020F0502020204030204" pitchFamily="34" charset="0"/>
              <a:ea typeface="Calibri" panose="020F0502020204030204" pitchFamily="34" charset="0"/>
              <a:cs typeface="Calibri" panose="020F0502020204030204" pitchFamily="34" charset="0"/>
            </a:endParaRPr>
          </a:p>
          <a:p>
            <a:pPr algn="ctr">
              <a:lnSpc>
                <a:spcPct val="107000"/>
              </a:lnSpc>
            </a:pPr>
            <a:r>
              <a:rPr lang="en-GB" sz="1600" i="1" dirty="0">
                <a:latin typeface="Calibri" panose="020F0502020204030204" pitchFamily="34" charset="0"/>
                <a:ea typeface="Calibri" panose="020F0502020204030204" pitchFamily="34" charset="0"/>
                <a:cs typeface="Calibri" panose="020F0502020204030204" pitchFamily="34" charset="0"/>
              </a:rPr>
              <a:t>17-19 October 2022, Bangkok, Thailand</a:t>
            </a:r>
          </a:p>
          <a:p>
            <a:pPr algn="ctr">
              <a:lnSpc>
                <a:spcPct val="107000"/>
              </a:lnSpc>
            </a:pPr>
            <a:r>
              <a:rPr lang="en-GB" dirty="0">
                <a:latin typeface="Calibri" panose="020F0502020204030204" pitchFamily="34" charset="0"/>
                <a:ea typeface="Calibri" panose="020F0502020204030204" pitchFamily="34" charset="0"/>
                <a:cs typeface="Calibri" panose="020F0502020204030204" pitchFamily="34" charset="0"/>
              </a:rPr>
              <a:t> </a:t>
            </a:r>
            <a:endParaRPr lang="en-GB" dirty="0">
              <a:latin typeface="Calibri" panose="020F0502020204030204" pitchFamily="34" charset="0"/>
              <a:ea typeface="Calibri" panose="020F0502020204030204" pitchFamily="34" charset="0"/>
              <a:cs typeface="Times New Roman" panose="02020603050405020304" pitchFamily="18" charset="0"/>
            </a:endParaRPr>
          </a:p>
        </p:txBody>
      </p:sp>
      <p:sp>
        <p:nvSpPr>
          <p:cNvPr id="13" name="Rectangle 12">
            <a:extLst>
              <a:ext uri="{FF2B5EF4-FFF2-40B4-BE49-F238E27FC236}">
                <a16:creationId xmlns:a16="http://schemas.microsoft.com/office/drawing/2014/main" xmlns="" id="{13CA4496-8B97-4344-925B-B4C1B1FB475D}"/>
              </a:ext>
            </a:extLst>
          </p:cNvPr>
          <p:cNvSpPr/>
          <p:nvPr/>
        </p:nvSpPr>
        <p:spPr>
          <a:xfrm>
            <a:off x="3607593" y="3924503"/>
            <a:ext cx="4976812" cy="1138638"/>
          </a:xfrm>
          <a:prstGeom prst="rect">
            <a:avLst/>
          </a:prstGeom>
          <a:solidFill>
            <a:schemeClr val="tx2">
              <a:lumMod val="20000"/>
              <a:lumOff val="80000"/>
              <a:alpha val="75000"/>
            </a:schemeClr>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pPr>
            <a:endParaRPr lang="en-GB" b="1" dirty="0">
              <a:solidFill>
                <a:srgbClr val="1F3864"/>
              </a:solidFill>
              <a:latin typeface="Calibri" panose="020F0502020204030204" pitchFamily="34" charset="0"/>
              <a:ea typeface="Calibri" panose="020F0502020204030204" pitchFamily="34" charset="0"/>
              <a:cs typeface="Calibri" panose="020F0502020204030204" pitchFamily="34" charset="0"/>
            </a:endParaRPr>
          </a:p>
          <a:p>
            <a:pPr algn="ctr">
              <a:lnSpc>
                <a:spcPct val="107000"/>
              </a:lnSpc>
            </a:pPr>
            <a:r>
              <a:rPr lang="en-GB" b="1" dirty="0">
                <a:latin typeface="Calibri" panose="020F0502020204030204" pitchFamily="34" charset="0"/>
                <a:ea typeface="Calibri" panose="020F0502020204030204" pitchFamily="34" charset="0"/>
                <a:cs typeface="Calibri" panose="020F0502020204030204" pitchFamily="34" charset="0"/>
              </a:rPr>
              <a:t>Report of the Regional Working Group </a:t>
            </a:r>
          </a:p>
          <a:p>
            <a:pPr algn="ctr">
              <a:lnSpc>
                <a:spcPct val="107000"/>
              </a:lnSpc>
            </a:pPr>
            <a:r>
              <a:rPr lang="en-GB" b="1" dirty="0">
                <a:latin typeface="Calibri" panose="020F0502020204030204" pitchFamily="34" charset="0"/>
                <a:ea typeface="Calibri" panose="020F0502020204030204" pitchFamily="34" charset="0"/>
                <a:cs typeface="Calibri" panose="020F0502020204030204" pitchFamily="34" charset="0"/>
              </a:rPr>
              <a:t>on </a:t>
            </a:r>
            <a:r>
              <a:rPr lang="en-GB" b="1" dirty="0" err="1">
                <a:latin typeface="Calibri" panose="020F0502020204030204" pitchFamily="34" charset="0"/>
                <a:ea typeface="Calibri" panose="020F0502020204030204" pitchFamily="34" charset="0"/>
                <a:cs typeface="Calibri" panose="020F0502020204030204" pitchFamily="34" charset="0"/>
              </a:rPr>
              <a:t>Seagrass</a:t>
            </a:r>
            <a:endParaRPr lang="en-GB" dirty="0">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pPr>
            <a:r>
              <a:rPr lang="en-GB" dirty="0">
                <a:latin typeface="Calibri" panose="020F0502020204030204" pitchFamily="34" charset="0"/>
                <a:ea typeface="Calibri" panose="020F0502020204030204" pitchFamily="34" charset="0"/>
                <a:cs typeface="Calibri" panose="020F0502020204030204" pitchFamily="34" charset="0"/>
              </a:rPr>
              <a:t> </a:t>
            </a:r>
            <a:endParaRPr lang="en-GB"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4361955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xmlns="" id="{3952140F-8BAF-2B42-B3B9-43D4CE72CF5C}"/>
              </a:ext>
            </a:extLst>
          </p:cNvPr>
          <p:cNvSpPr>
            <a:spLocks noGrp="1"/>
          </p:cNvSpPr>
          <p:nvPr>
            <p:ph type="title"/>
          </p:nvPr>
        </p:nvSpPr>
        <p:spPr>
          <a:xfrm>
            <a:off x="1755121" y="38441"/>
            <a:ext cx="10642441" cy="878048"/>
          </a:xfrm>
          <a:solidFill>
            <a:schemeClr val="accent1">
              <a:lumMod val="20000"/>
              <a:lumOff val="80000"/>
            </a:schemeClr>
          </a:solidFill>
        </p:spPr>
        <p:txBody>
          <a:bodyPr/>
          <a:lstStyle/>
          <a:p>
            <a:r>
              <a:rPr lang="en-US" sz="3200" b="1" dirty="0">
                <a:solidFill>
                  <a:prstClr val="black"/>
                </a:solidFill>
                <a:latin typeface="Arial" panose="020B0604020202020204" pitchFamily="34" charset="0"/>
                <a:cs typeface="Arial" panose="020B0604020202020204" pitchFamily="34" charset="0"/>
              </a:rPr>
              <a:t>Key Discussions and Agreements</a:t>
            </a:r>
            <a:endParaRPr lang="en-US" b="1" dirty="0">
              <a:latin typeface="Arial" panose="020B0604020202020204" pitchFamily="34" charset="0"/>
              <a:cs typeface="Arial" panose="020B0604020202020204" pitchFamily="34" charset="0"/>
            </a:endParaRPr>
          </a:p>
        </p:txBody>
      </p:sp>
      <p:sp>
        <p:nvSpPr>
          <p:cNvPr id="7" name="Content Placeholder 6">
            <a:extLst>
              <a:ext uri="{FF2B5EF4-FFF2-40B4-BE49-F238E27FC236}">
                <a16:creationId xmlns:a16="http://schemas.microsoft.com/office/drawing/2014/main" xmlns="" id="{B511A6C1-7384-934C-8165-8A338B600657}"/>
              </a:ext>
            </a:extLst>
          </p:cNvPr>
          <p:cNvSpPr>
            <a:spLocks noGrp="1"/>
          </p:cNvSpPr>
          <p:nvPr>
            <p:ph idx="1"/>
          </p:nvPr>
        </p:nvSpPr>
        <p:spPr>
          <a:xfrm>
            <a:off x="1755122" y="1133642"/>
            <a:ext cx="10004487" cy="5626241"/>
          </a:xfrm>
          <a:solidFill>
            <a:schemeClr val="accent1">
              <a:lumMod val="20000"/>
              <a:lumOff val="80000"/>
            </a:schemeClr>
          </a:solidFill>
        </p:spPr>
        <p:txBody>
          <a:bodyPr>
            <a:noAutofit/>
          </a:bodyPr>
          <a:lstStyle/>
          <a:p>
            <a:pPr marL="457200" indent="-457200" algn="just">
              <a:buFont typeface="+mj-lt"/>
              <a:buAutoNum type="arabicPeriod" startAt="4"/>
            </a:pPr>
            <a:r>
              <a:rPr lang="en-US" sz="2000" b="1" dirty="0">
                <a:latin typeface="Arial" panose="020B0604020202020204" pitchFamily="34" charset="0"/>
                <a:cs typeface="Arial" panose="020B0604020202020204" pitchFamily="34" charset="0"/>
              </a:rPr>
              <a:t>National Presentation on SAP Implementation and Future Planning</a:t>
            </a:r>
          </a:p>
          <a:p>
            <a:pPr marL="0" indent="0" algn="just" rtl="0" fontAlgn="base">
              <a:spcBef>
                <a:spcPts val="1000"/>
              </a:spcBef>
              <a:spcAft>
                <a:spcPts val="0"/>
              </a:spcAft>
              <a:buNone/>
            </a:pPr>
            <a:r>
              <a:rPr lang="en-PH" sz="2000" b="1" i="0" u="sng" strike="noStrike" dirty="0">
                <a:solidFill>
                  <a:srgbClr val="000000"/>
                </a:solidFill>
                <a:effectLst/>
                <a:latin typeface="Arial" panose="020B0604020202020204" pitchFamily="34" charset="0"/>
                <a:cs typeface="Arial" panose="020B0604020202020204" pitchFamily="34" charset="0"/>
              </a:rPr>
              <a:t>Best Practices in Seagrass Management</a:t>
            </a:r>
            <a:endParaRPr lang="en-PH" sz="2000" b="1" i="0" u="none" strike="noStrike" dirty="0">
              <a:solidFill>
                <a:srgbClr val="000000"/>
              </a:solidFill>
              <a:effectLst/>
              <a:latin typeface="Arial" panose="020B0604020202020204" pitchFamily="34" charset="0"/>
              <a:cs typeface="Arial" panose="020B0604020202020204" pitchFamily="34" charset="0"/>
            </a:endParaRPr>
          </a:p>
          <a:p>
            <a:pPr marL="742950" lvl="1" indent="-285750" algn="just" rtl="0" fontAlgn="base">
              <a:spcBef>
                <a:spcPts val="500"/>
              </a:spcBef>
              <a:spcAft>
                <a:spcPts val="0"/>
              </a:spcAft>
              <a:buFont typeface="Arial" panose="020B0604020202020204" pitchFamily="34" charset="0"/>
              <a:buChar char="•"/>
            </a:pPr>
            <a:r>
              <a:rPr lang="en-PH" sz="2000" b="0" i="0" u="none" strike="noStrike" dirty="0">
                <a:solidFill>
                  <a:srgbClr val="000000"/>
                </a:solidFill>
                <a:effectLst/>
                <a:latin typeface="Arial" panose="020B0604020202020204" pitchFamily="34" charset="0"/>
                <a:cs typeface="Arial" panose="020B0604020202020204" pitchFamily="34" charset="0"/>
              </a:rPr>
              <a:t>Dr. Tuan introduced a document which is a compilation of good practices and lessons learned, focusing on: 1) Reducing habitat degradation and loss, 2) Integrated management of habitat and land-based pollution management, and 3) Transboundary management and regional cooperation.</a:t>
            </a:r>
          </a:p>
          <a:p>
            <a:pPr marL="742950" lvl="1" indent="-285750" algn="just" rtl="0" fontAlgn="base">
              <a:spcBef>
                <a:spcPts val="500"/>
              </a:spcBef>
              <a:spcAft>
                <a:spcPts val="0"/>
              </a:spcAft>
              <a:buFont typeface="Arial" panose="020B0604020202020204" pitchFamily="34" charset="0"/>
              <a:buChar char="•"/>
            </a:pPr>
            <a:r>
              <a:rPr lang="en-PH" sz="2000" b="0" i="0" u="none" strike="noStrike" dirty="0">
                <a:solidFill>
                  <a:srgbClr val="000000"/>
                </a:solidFill>
                <a:effectLst/>
                <a:latin typeface="Arial" panose="020B0604020202020204" pitchFamily="34" charset="0"/>
                <a:cs typeface="Arial" panose="020B0604020202020204" pitchFamily="34" charset="0"/>
              </a:rPr>
              <a:t>It was noted from the country presentations that many seagrass areas are now covered by MPAs or under some form of management</a:t>
            </a:r>
          </a:p>
          <a:p>
            <a:pPr marL="742950" lvl="1" indent="-285750" algn="just" rtl="0" fontAlgn="base">
              <a:spcBef>
                <a:spcPts val="500"/>
              </a:spcBef>
              <a:spcAft>
                <a:spcPts val="0"/>
              </a:spcAft>
              <a:buFont typeface="Arial" panose="020B0604020202020204" pitchFamily="34" charset="0"/>
              <a:buChar char="•"/>
            </a:pPr>
            <a:r>
              <a:rPr lang="en-PH" sz="2000" b="0" i="0" u="none" strike="noStrike" dirty="0">
                <a:solidFill>
                  <a:srgbClr val="000000"/>
                </a:solidFill>
                <a:effectLst/>
                <a:latin typeface="Arial" panose="020B0604020202020204" pitchFamily="34" charset="0"/>
                <a:cs typeface="Arial" panose="020B0604020202020204" pitchFamily="34" charset="0"/>
              </a:rPr>
              <a:t>The RWG-SG members were encouraged to go through the document and see the gaps and work together to gather and synthesize information from the presentations and other sources on the achievements and best practices of the seagrass focal area in the last decade</a:t>
            </a:r>
          </a:p>
          <a:p>
            <a:pPr marL="742950" lvl="1" indent="-285750" algn="just" rtl="0" fontAlgn="base">
              <a:spcBef>
                <a:spcPts val="500"/>
              </a:spcBef>
              <a:spcAft>
                <a:spcPts val="0"/>
              </a:spcAft>
              <a:buFont typeface="Arial" panose="020B0604020202020204" pitchFamily="34" charset="0"/>
              <a:buChar char="•"/>
            </a:pPr>
            <a:r>
              <a:rPr lang="en-PH" sz="2000" b="0" i="0" u="none" strike="noStrike" dirty="0">
                <a:solidFill>
                  <a:srgbClr val="000000"/>
                </a:solidFill>
                <a:effectLst/>
                <a:latin typeface="Arial" panose="020B0604020202020204" pitchFamily="34" charset="0"/>
                <a:cs typeface="Arial" panose="020B0604020202020204" pitchFamily="34" charset="0"/>
              </a:rPr>
              <a:t>Dr. Hart Hart also introduced the small grant programs to the meeting under this agenda item. The plan is for</a:t>
            </a:r>
          </a:p>
          <a:p>
            <a:pPr marL="742950" lvl="1" indent="-285750" algn="just" rtl="0" fontAlgn="base">
              <a:spcBef>
                <a:spcPts val="500"/>
              </a:spcBef>
              <a:spcAft>
                <a:spcPts val="0"/>
              </a:spcAft>
              <a:buFont typeface="Arial" panose="020B0604020202020204" pitchFamily="34" charset="0"/>
              <a:buChar char="•"/>
            </a:pPr>
            <a:r>
              <a:rPr lang="en-PH" sz="2000" b="0" i="0" u="none" strike="noStrike" dirty="0">
                <a:solidFill>
                  <a:srgbClr val="000000"/>
                </a:solidFill>
                <a:effectLst/>
                <a:latin typeface="Arial" panose="020B0604020202020204" pitchFamily="34" charset="0"/>
                <a:cs typeface="Arial" panose="020B0604020202020204" pitchFamily="34" charset="0"/>
              </a:rPr>
              <a:t>IMC and NTWG to become the mechanism to review and select the proposal to be implemented. Regarding the allocation, the budget is about 30,000 to 40,000 USD per project. A coordinator will be recruited to coordinate and develop the mechanism and call for proposal based on the SAP</a:t>
            </a:r>
          </a:p>
          <a:p>
            <a:pPr marL="0" indent="0" algn="just">
              <a:buNone/>
            </a:pPr>
            <a:endParaRPr lang="en-US" sz="2000" b="1" dirty="0">
              <a:latin typeface="Arial" panose="020B0604020202020204" pitchFamily="34" charset="0"/>
              <a:cs typeface="Arial" panose="020B0604020202020204" pitchFamily="34" charset="0"/>
            </a:endParaRPr>
          </a:p>
        </p:txBody>
      </p:sp>
      <p:pic>
        <p:nvPicPr>
          <p:cNvPr id="8" name="Picture 7">
            <a:extLst>
              <a:ext uri="{FF2B5EF4-FFF2-40B4-BE49-F238E27FC236}">
                <a16:creationId xmlns:a16="http://schemas.microsoft.com/office/drawing/2014/main" xmlns="" id="{4E161FAE-86FF-8B47-B2BA-BB407B3A7B36}"/>
              </a:ext>
            </a:extLst>
          </p:cNvPr>
          <p:cNvPicPr>
            <a:picLocks noChangeAspect="1"/>
          </p:cNvPicPr>
          <p:nvPr/>
        </p:nvPicPr>
        <p:blipFill rotWithShape="1">
          <a:blip r:embed="rId3">
            <a:alphaModFix amt="70000"/>
            <a:extLst>
              <a:ext uri="{28A0092B-C50C-407E-A947-70E740481C1C}">
                <a14:useLocalDpi xmlns:a14="http://schemas.microsoft.com/office/drawing/2010/main" val="0"/>
              </a:ext>
            </a:extLst>
          </a:blip>
          <a:srcRect l="43922" t="-176" r="36087" b="176"/>
          <a:stretch/>
        </p:blipFill>
        <p:spPr>
          <a:xfrm flipH="1">
            <a:off x="-1" y="-1"/>
            <a:ext cx="1755123" cy="6948623"/>
          </a:xfrm>
          <a:prstGeom prst="rect">
            <a:avLst/>
          </a:prstGeom>
        </p:spPr>
      </p:pic>
    </p:spTree>
    <p:extLst>
      <p:ext uri="{BB962C8B-B14F-4D97-AF65-F5344CB8AC3E}">
        <p14:creationId xmlns:p14="http://schemas.microsoft.com/office/powerpoint/2010/main" val="29456526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xmlns="" id="{3952140F-8BAF-2B42-B3B9-43D4CE72CF5C}"/>
              </a:ext>
            </a:extLst>
          </p:cNvPr>
          <p:cNvSpPr>
            <a:spLocks noGrp="1"/>
          </p:cNvSpPr>
          <p:nvPr>
            <p:ph type="title"/>
          </p:nvPr>
        </p:nvSpPr>
        <p:spPr>
          <a:xfrm>
            <a:off x="1755121" y="38441"/>
            <a:ext cx="10642441" cy="878048"/>
          </a:xfrm>
          <a:solidFill>
            <a:schemeClr val="accent1">
              <a:lumMod val="20000"/>
              <a:lumOff val="80000"/>
            </a:schemeClr>
          </a:solidFill>
        </p:spPr>
        <p:txBody>
          <a:bodyPr/>
          <a:lstStyle/>
          <a:p>
            <a:r>
              <a:rPr lang="en-US" sz="3200" b="1" dirty="0">
                <a:solidFill>
                  <a:prstClr val="black"/>
                </a:solidFill>
                <a:latin typeface="Arial" panose="020B0604020202020204" pitchFamily="34" charset="0"/>
                <a:cs typeface="Arial" panose="020B0604020202020204" pitchFamily="34" charset="0"/>
              </a:rPr>
              <a:t>Key Discussions and Agreements</a:t>
            </a:r>
            <a:endParaRPr lang="en-US" b="1" dirty="0">
              <a:latin typeface="Arial" panose="020B0604020202020204" pitchFamily="34" charset="0"/>
              <a:cs typeface="Arial" panose="020B0604020202020204" pitchFamily="34" charset="0"/>
            </a:endParaRPr>
          </a:p>
        </p:txBody>
      </p:sp>
      <p:sp>
        <p:nvSpPr>
          <p:cNvPr id="7" name="Content Placeholder 6">
            <a:extLst>
              <a:ext uri="{FF2B5EF4-FFF2-40B4-BE49-F238E27FC236}">
                <a16:creationId xmlns:a16="http://schemas.microsoft.com/office/drawing/2014/main" xmlns="" id="{B511A6C1-7384-934C-8165-8A338B600657}"/>
              </a:ext>
            </a:extLst>
          </p:cNvPr>
          <p:cNvSpPr>
            <a:spLocks noGrp="1"/>
          </p:cNvSpPr>
          <p:nvPr>
            <p:ph idx="1"/>
          </p:nvPr>
        </p:nvSpPr>
        <p:spPr>
          <a:xfrm>
            <a:off x="1755122" y="1133642"/>
            <a:ext cx="10436878" cy="5626241"/>
          </a:xfrm>
          <a:solidFill>
            <a:schemeClr val="accent1">
              <a:lumMod val="20000"/>
              <a:lumOff val="80000"/>
            </a:schemeClr>
          </a:solidFill>
        </p:spPr>
        <p:txBody>
          <a:bodyPr>
            <a:noAutofit/>
          </a:bodyPr>
          <a:lstStyle/>
          <a:p>
            <a:pPr marL="457200" indent="-457200" algn="just">
              <a:buFont typeface="+mj-lt"/>
              <a:buAutoNum type="arabicPeriod" startAt="5"/>
            </a:pPr>
            <a:r>
              <a:rPr lang="en-US" sz="2200" b="1" dirty="0">
                <a:latin typeface="Arial" panose="020B0604020202020204" pitchFamily="34" charset="0"/>
                <a:cs typeface="Arial" panose="020B0604020202020204" pitchFamily="34" charset="0"/>
              </a:rPr>
              <a:t>Execution Arrangement and National Work Plans</a:t>
            </a:r>
          </a:p>
          <a:p>
            <a:pPr marL="0" indent="0" algn="just">
              <a:buNone/>
            </a:pPr>
            <a:endParaRPr lang="en-US" sz="2200" b="1" dirty="0">
              <a:latin typeface="Arial" panose="020B0604020202020204" pitchFamily="34" charset="0"/>
              <a:cs typeface="Arial" panose="020B0604020202020204" pitchFamily="34" charset="0"/>
            </a:endParaRPr>
          </a:p>
          <a:p>
            <a:pPr lvl="1" algn="just"/>
            <a:r>
              <a:rPr lang="en-PH" sz="2200" b="1" i="0" u="none" strike="noStrike" dirty="0">
                <a:solidFill>
                  <a:srgbClr val="000000"/>
                </a:solidFill>
                <a:effectLst/>
                <a:latin typeface="Arial" panose="020B0604020202020204" pitchFamily="34" charset="0"/>
                <a:cs typeface="Arial" panose="020B0604020202020204" pitchFamily="34" charset="0"/>
              </a:rPr>
              <a:t>The Project Coordination Unit will:</a:t>
            </a:r>
            <a:endParaRPr lang="en-PH" sz="2200" b="1" dirty="0">
              <a:solidFill>
                <a:srgbClr val="000000"/>
              </a:solidFill>
              <a:latin typeface="Arial" panose="020B0604020202020204" pitchFamily="34" charset="0"/>
              <a:cs typeface="Arial" panose="020B0604020202020204" pitchFamily="34" charset="0"/>
            </a:endParaRPr>
          </a:p>
          <a:p>
            <a:pPr lvl="2" algn="just"/>
            <a:r>
              <a:rPr lang="en-PH" sz="2200" b="0" i="0" u="none" strike="noStrike" dirty="0">
                <a:solidFill>
                  <a:srgbClr val="000000"/>
                </a:solidFill>
                <a:effectLst/>
                <a:latin typeface="Arial" panose="020B0604020202020204" pitchFamily="34" charset="0"/>
                <a:cs typeface="Arial" panose="020B0604020202020204" pitchFamily="34" charset="0"/>
              </a:rPr>
              <a:t>Share NIR guidance documents that was used on the 15 March 2021 meeting for the</a:t>
            </a:r>
            <a:endParaRPr lang="en-PH" sz="2200" dirty="0">
              <a:latin typeface="Arial" panose="020B0604020202020204" pitchFamily="34" charset="0"/>
              <a:cs typeface="Arial" panose="020B0604020202020204" pitchFamily="34" charset="0"/>
            </a:endParaRPr>
          </a:p>
          <a:p>
            <a:pPr lvl="2" algn="just"/>
            <a:r>
              <a:rPr lang="en-PH" sz="2200" b="0" i="0" u="none" strike="noStrike" dirty="0">
                <a:solidFill>
                  <a:srgbClr val="000000"/>
                </a:solidFill>
                <a:effectLst/>
                <a:latin typeface="Arial" panose="020B0604020202020204" pitchFamily="34" charset="0"/>
                <a:cs typeface="Arial" panose="020B0604020202020204" pitchFamily="34" charset="0"/>
              </a:rPr>
              <a:t>finalization of the NIR including the national reports and national action plans produced</a:t>
            </a:r>
            <a:r>
              <a:rPr lang="en-PH" sz="2200" dirty="0">
                <a:latin typeface="Arial" panose="020B0604020202020204" pitchFamily="34" charset="0"/>
                <a:cs typeface="Arial" panose="020B0604020202020204" pitchFamily="34" charset="0"/>
              </a:rPr>
              <a:t> </a:t>
            </a:r>
            <a:r>
              <a:rPr lang="en-PH" sz="2200" b="0" i="0" u="none" strike="noStrike" dirty="0">
                <a:solidFill>
                  <a:srgbClr val="000000"/>
                </a:solidFill>
                <a:effectLst/>
                <a:latin typeface="Arial" panose="020B0604020202020204" pitchFamily="34" charset="0"/>
                <a:cs typeface="Arial" panose="020B0604020202020204" pitchFamily="34" charset="0"/>
              </a:rPr>
              <a:t>in the first phase of the project.</a:t>
            </a:r>
            <a:endParaRPr lang="en-PH" sz="2200" dirty="0">
              <a:latin typeface="Arial" panose="020B0604020202020204" pitchFamily="34" charset="0"/>
              <a:cs typeface="Arial" panose="020B0604020202020204" pitchFamily="34" charset="0"/>
            </a:endParaRPr>
          </a:p>
          <a:p>
            <a:pPr lvl="2" algn="just"/>
            <a:r>
              <a:rPr lang="en-PH" sz="2200" b="0" i="0" u="none" strike="noStrike" dirty="0">
                <a:solidFill>
                  <a:srgbClr val="000000"/>
                </a:solidFill>
                <a:effectLst/>
                <a:latin typeface="Arial" panose="020B0604020202020204" pitchFamily="34" charset="0"/>
                <a:cs typeface="Arial" panose="020B0604020202020204" pitchFamily="34" charset="0"/>
              </a:rPr>
              <a:t>Revise the RWG-SG TOR based on comments provided. Then share the revised version</a:t>
            </a:r>
            <a:r>
              <a:rPr lang="en-PH" sz="2200" dirty="0">
                <a:latin typeface="Arial" panose="020B0604020202020204" pitchFamily="34" charset="0"/>
                <a:cs typeface="Arial" panose="020B0604020202020204" pitchFamily="34" charset="0"/>
              </a:rPr>
              <a:t> </a:t>
            </a:r>
            <a:r>
              <a:rPr lang="en-PH" sz="2200" b="0" i="0" u="none" strike="noStrike" dirty="0">
                <a:solidFill>
                  <a:srgbClr val="000000"/>
                </a:solidFill>
                <a:effectLst/>
                <a:latin typeface="Arial" panose="020B0604020202020204" pitchFamily="34" charset="0"/>
                <a:cs typeface="Arial" panose="020B0604020202020204" pitchFamily="34" charset="0"/>
              </a:rPr>
              <a:t>with track change by 10 December 2021 for final comments, to be received by 24</a:t>
            </a:r>
            <a:r>
              <a:rPr lang="en-PH" sz="2200" dirty="0">
                <a:latin typeface="Arial" panose="020B0604020202020204" pitchFamily="34" charset="0"/>
                <a:cs typeface="Arial" panose="020B0604020202020204" pitchFamily="34" charset="0"/>
              </a:rPr>
              <a:t> </a:t>
            </a:r>
            <a:r>
              <a:rPr lang="en-PH" sz="2200" b="0" i="0" u="none" strike="noStrike" dirty="0">
                <a:solidFill>
                  <a:srgbClr val="000000"/>
                </a:solidFill>
                <a:effectLst/>
                <a:latin typeface="Arial" panose="020B0604020202020204" pitchFamily="34" charset="0"/>
                <a:cs typeface="Arial" panose="020B0604020202020204" pitchFamily="34" charset="0"/>
              </a:rPr>
              <a:t>December 2021. Then adopt the document via silent procedure.</a:t>
            </a:r>
            <a:endParaRPr lang="en-PH" sz="2200" dirty="0">
              <a:latin typeface="Arial" panose="020B0604020202020204" pitchFamily="34" charset="0"/>
              <a:cs typeface="Arial" panose="020B0604020202020204" pitchFamily="34" charset="0"/>
            </a:endParaRPr>
          </a:p>
          <a:p>
            <a:pPr lvl="2" algn="just"/>
            <a:r>
              <a:rPr lang="en-PH" sz="2200" b="0" i="0" u="none" strike="noStrike" dirty="0">
                <a:solidFill>
                  <a:srgbClr val="000000"/>
                </a:solidFill>
                <a:effectLst/>
                <a:latin typeface="Arial" panose="020B0604020202020204" pitchFamily="34" charset="0"/>
                <a:cs typeface="Arial" panose="020B0604020202020204" pitchFamily="34" charset="0"/>
              </a:rPr>
              <a:t>Draft the meeting report by 17 December 2021, after all the meetings have been</a:t>
            </a:r>
            <a:r>
              <a:rPr lang="en-PH" sz="2200" dirty="0">
                <a:latin typeface="Arial" panose="020B0604020202020204" pitchFamily="34" charset="0"/>
                <a:cs typeface="Arial" panose="020B0604020202020204" pitchFamily="34" charset="0"/>
              </a:rPr>
              <a:t> </a:t>
            </a:r>
            <a:r>
              <a:rPr lang="en-PH" sz="2200" b="0" i="0" u="none" strike="noStrike" dirty="0">
                <a:solidFill>
                  <a:srgbClr val="000000"/>
                </a:solidFill>
                <a:effectLst/>
                <a:latin typeface="Arial" panose="020B0604020202020204" pitchFamily="34" charset="0"/>
                <a:cs typeface="Arial" panose="020B0604020202020204" pitchFamily="34" charset="0"/>
              </a:rPr>
              <a:t>conducted.</a:t>
            </a:r>
            <a:endParaRPr lang="en-PH" sz="2200" b="0" dirty="0">
              <a:effectLst/>
              <a:latin typeface="Arial" panose="020B0604020202020204" pitchFamily="34" charset="0"/>
              <a:cs typeface="Arial" panose="020B0604020202020204" pitchFamily="34" charset="0"/>
            </a:endParaRPr>
          </a:p>
          <a:p>
            <a:r>
              <a:rPr lang="en-PH" sz="2200" dirty="0">
                <a:latin typeface="Arial" panose="020B0604020202020204" pitchFamily="34" charset="0"/>
                <a:cs typeface="Arial" panose="020B0604020202020204" pitchFamily="34" charset="0"/>
              </a:rPr>
              <a:t/>
            </a:r>
            <a:br>
              <a:rPr lang="en-PH" sz="2200" dirty="0">
                <a:latin typeface="Arial" panose="020B0604020202020204" pitchFamily="34" charset="0"/>
                <a:cs typeface="Arial" panose="020B0604020202020204" pitchFamily="34" charset="0"/>
              </a:rPr>
            </a:br>
            <a:endParaRPr lang="en-US" sz="2200" b="1" dirty="0">
              <a:latin typeface="Arial" panose="020B0604020202020204" pitchFamily="34" charset="0"/>
              <a:cs typeface="Arial" panose="020B0604020202020204" pitchFamily="34" charset="0"/>
            </a:endParaRPr>
          </a:p>
        </p:txBody>
      </p:sp>
      <p:pic>
        <p:nvPicPr>
          <p:cNvPr id="8" name="Picture 7">
            <a:extLst>
              <a:ext uri="{FF2B5EF4-FFF2-40B4-BE49-F238E27FC236}">
                <a16:creationId xmlns:a16="http://schemas.microsoft.com/office/drawing/2014/main" xmlns="" id="{4E161FAE-86FF-8B47-B2BA-BB407B3A7B36}"/>
              </a:ext>
            </a:extLst>
          </p:cNvPr>
          <p:cNvPicPr>
            <a:picLocks noChangeAspect="1"/>
          </p:cNvPicPr>
          <p:nvPr/>
        </p:nvPicPr>
        <p:blipFill rotWithShape="1">
          <a:blip r:embed="rId3">
            <a:alphaModFix amt="70000"/>
            <a:extLst>
              <a:ext uri="{28A0092B-C50C-407E-A947-70E740481C1C}">
                <a14:useLocalDpi xmlns:a14="http://schemas.microsoft.com/office/drawing/2010/main" val="0"/>
              </a:ext>
            </a:extLst>
          </a:blip>
          <a:srcRect l="43922" t="-176" r="36087" b="176"/>
          <a:stretch/>
        </p:blipFill>
        <p:spPr>
          <a:xfrm flipH="1">
            <a:off x="-1" y="-1"/>
            <a:ext cx="1755123" cy="6948623"/>
          </a:xfrm>
          <a:prstGeom prst="rect">
            <a:avLst/>
          </a:prstGeom>
        </p:spPr>
      </p:pic>
    </p:spTree>
    <p:extLst>
      <p:ext uri="{BB962C8B-B14F-4D97-AF65-F5344CB8AC3E}">
        <p14:creationId xmlns:p14="http://schemas.microsoft.com/office/powerpoint/2010/main" val="21836377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xmlns="" id="{3952140F-8BAF-2B42-B3B9-43D4CE72CF5C}"/>
              </a:ext>
            </a:extLst>
          </p:cNvPr>
          <p:cNvSpPr>
            <a:spLocks noGrp="1"/>
          </p:cNvSpPr>
          <p:nvPr>
            <p:ph type="title"/>
          </p:nvPr>
        </p:nvSpPr>
        <p:spPr>
          <a:xfrm>
            <a:off x="1755121" y="38441"/>
            <a:ext cx="10642441" cy="878048"/>
          </a:xfrm>
          <a:solidFill>
            <a:schemeClr val="accent1">
              <a:lumMod val="20000"/>
              <a:lumOff val="80000"/>
            </a:schemeClr>
          </a:solidFill>
        </p:spPr>
        <p:txBody>
          <a:bodyPr/>
          <a:lstStyle/>
          <a:p>
            <a:r>
              <a:rPr lang="en-US" sz="3200" b="1" dirty="0">
                <a:solidFill>
                  <a:prstClr val="black"/>
                </a:solidFill>
                <a:latin typeface="Arial" panose="020B0604020202020204" pitchFamily="34" charset="0"/>
                <a:cs typeface="Arial" panose="020B0604020202020204" pitchFamily="34" charset="0"/>
              </a:rPr>
              <a:t>Key Discussions and Agreements</a:t>
            </a:r>
            <a:endParaRPr lang="en-US" b="1" dirty="0">
              <a:latin typeface="Arial" panose="020B0604020202020204" pitchFamily="34" charset="0"/>
              <a:cs typeface="Arial" panose="020B0604020202020204" pitchFamily="34" charset="0"/>
            </a:endParaRPr>
          </a:p>
        </p:txBody>
      </p:sp>
      <p:sp>
        <p:nvSpPr>
          <p:cNvPr id="7" name="Content Placeholder 6">
            <a:extLst>
              <a:ext uri="{FF2B5EF4-FFF2-40B4-BE49-F238E27FC236}">
                <a16:creationId xmlns:a16="http://schemas.microsoft.com/office/drawing/2014/main" xmlns="" id="{B511A6C1-7384-934C-8165-8A338B600657}"/>
              </a:ext>
            </a:extLst>
          </p:cNvPr>
          <p:cNvSpPr>
            <a:spLocks noGrp="1"/>
          </p:cNvSpPr>
          <p:nvPr>
            <p:ph idx="1"/>
          </p:nvPr>
        </p:nvSpPr>
        <p:spPr>
          <a:xfrm>
            <a:off x="1755122" y="1133642"/>
            <a:ext cx="10436878" cy="5626241"/>
          </a:xfrm>
          <a:solidFill>
            <a:schemeClr val="accent1">
              <a:lumMod val="20000"/>
              <a:lumOff val="80000"/>
            </a:schemeClr>
          </a:solidFill>
        </p:spPr>
        <p:txBody>
          <a:bodyPr>
            <a:noAutofit/>
          </a:bodyPr>
          <a:lstStyle/>
          <a:p>
            <a:pPr marL="457200" indent="-457200" algn="just">
              <a:buFont typeface="+mj-lt"/>
              <a:buAutoNum type="arabicPeriod" startAt="5"/>
            </a:pPr>
            <a:r>
              <a:rPr lang="en-US" sz="2200" b="1" dirty="0">
                <a:latin typeface="Arial" panose="020B0604020202020204" pitchFamily="34" charset="0"/>
                <a:cs typeface="Arial" panose="020B0604020202020204" pitchFamily="34" charset="0"/>
              </a:rPr>
              <a:t>Execution Arrangement and National Work Plans</a:t>
            </a:r>
          </a:p>
          <a:p>
            <a:pPr lvl="1" algn="just"/>
            <a:r>
              <a:rPr lang="en-PH" sz="2200" b="1" i="0" u="none" strike="noStrike" dirty="0">
                <a:solidFill>
                  <a:srgbClr val="000000"/>
                </a:solidFill>
                <a:effectLst/>
                <a:latin typeface="Arial" panose="020B0604020202020204" pitchFamily="34" charset="0"/>
                <a:cs typeface="Arial" panose="020B0604020202020204" pitchFamily="34" charset="0"/>
              </a:rPr>
              <a:t>At national level, the RWG-SG members are requested to:</a:t>
            </a:r>
            <a:endParaRPr lang="en-PH" sz="2200" b="1" dirty="0">
              <a:solidFill>
                <a:srgbClr val="000000"/>
              </a:solidFill>
              <a:latin typeface="Arial" panose="020B0604020202020204" pitchFamily="34" charset="0"/>
              <a:cs typeface="Arial" panose="020B0604020202020204" pitchFamily="34" charset="0"/>
            </a:endParaRPr>
          </a:p>
          <a:p>
            <a:pPr lvl="2" algn="just"/>
            <a:r>
              <a:rPr lang="en-PH" sz="2200" b="1" i="0" u="none" strike="noStrike" dirty="0">
                <a:solidFill>
                  <a:srgbClr val="000000"/>
                </a:solidFill>
                <a:effectLst/>
                <a:latin typeface="Arial" panose="020B0604020202020204" pitchFamily="34" charset="0"/>
                <a:cs typeface="Arial" panose="020B0604020202020204" pitchFamily="34" charset="0"/>
              </a:rPr>
              <a:t>Adopt the RWG-SG TORs by 24 December 2021 via silent procedure</a:t>
            </a:r>
            <a:endParaRPr lang="en-PH" sz="2200" dirty="0">
              <a:latin typeface="Arial" panose="020B0604020202020204" pitchFamily="34" charset="0"/>
              <a:cs typeface="Arial" panose="020B0604020202020204" pitchFamily="34" charset="0"/>
            </a:endParaRPr>
          </a:p>
          <a:p>
            <a:pPr lvl="2" algn="just"/>
            <a:r>
              <a:rPr lang="en-PH" sz="2200" b="0" i="0" u="none" strike="noStrike" dirty="0">
                <a:solidFill>
                  <a:srgbClr val="000000"/>
                </a:solidFill>
                <a:effectLst/>
                <a:latin typeface="Arial" panose="020B0604020202020204" pitchFamily="34" charset="0"/>
                <a:cs typeface="Arial" panose="020B0604020202020204" pitchFamily="34" charset="0"/>
              </a:rPr>
              <a:t>Submit pending Seagrass NIRs by 17 December 2021, taking note of the need for more</a:t>
            </a:r>
            <a:r>
              <a:rPr lang="en-PH" sz="2200" dirty="0">
                <a:latin typeface="Arial" panose="020B0604020202020204" pitchFamily="34" charset="0"/>
                <a:cs typeface="Arial" panose="020B0604020202020204" pitchFamily="34" charset="0"/>
              </a:rPr>
              <a:t> </a:t>
            </a:r>
            <a:r>
              <a:rPr lang="en-PH" sz="2200" b="0" i="0" u="none" strike="noStrike" dirty="0">
                <a:solidFill>
                  <a:srgbClr val="000000"/>
                </a:solidFill>
                <a:effectLst/>
                <a:latin typeface="Arial" panose="020B0604020202020204" pitchFamily="34" charset="0"/>
                <a:cs typeface="Arial" panose="020B0604020202020204" pitchFamily="34" charset="0"/>
              </a:rPr>
              <a:t>time for consultation and information gathering, and the need to provide the key</a:t>
            </a:r>
            <a:r>
              <a:rPr lang="en-PH" sz="2200" dirty="0">
                <a:latin typeface="Arial" panose="020B0604020202020204" pitchFamily="34" charset="0"/>
                <a:cs typeface="Arial" panose="020B0604020202020204" pitchFamily="34" charset="0"/>
              </a:rPr>
              <a:t> </a:t>
            </a:r>
            <a:r>
              <a:rPr lang="en-PH" sz="2200" b="0" i="0" u="none" strike="noStrike" dirty="0">
                <a:solidFill>
                  <a:srgbClr val="000000"/>
                </a:solidFill>
                <a:effectLst/>
                <a:latin typeface="Arial" panose="020B0604020202020204" pitchFamily="34" charset="0"/>
                <a:cs typeface="Arial" panose="020B0604020202020204" pitchFamily="34" charset="0"/>
              </a:rPr>
              <a:t>indicative information needed for the cooperation agreement and signing</a:t>
            </a:r>
            <a:endParaRPr lang="en-PH" sz="2200" dirty="0">
              <a:latin typeface="Arial" panose="020B0604020202020204" pitchFamily="34" charset="0"/>
              <a:cs typeface="Arial" panose="020B0604020202020204" pitchFamily="34" charset="0"/>
            </a:endParaRPr>
          </a:p>
          <a:p>
            <a:pPr lvl="2" algn="just"/>
            <a:r>
              <a:rPr lang="en-PH" sz="2200" b="0" i="0" u="none" strike="noStrike" dirty="0">
                <a:solidFill>
                  <a:srgbClr val="000000"/>
                </a:solidFill>
                <a:effectLst/>
                <a:latin typeface="Arial" panose="020B0604020202020204" pitchFamily="34" charset="0"/>
                <a:cs typeface="Arial" panose="020B0604020202020204" pitchFamily="34" charset="0"/>
              </a:rPr>
              <a:t>Confirmation/reconfirmation of the Seagrass focal point (chairs of Seagrass</a:t>
            </a:r>
            <a:r>
              <a:rPr lang="en-PH" sz="2200" dirty="0">
                <a:latin typeface="Arial" panose="020B0604020202020204" pitchFamily="34" charset="0"/>
                <a:cs typeface="Arial" panose="020B0604020202020204" pitchFamily="34" charset="0"/>
              </a:rPr>
              <a:t> </a:t>
            </a:r>
            <a:r>
              <a:rPr lang="en-PH" sz="2200" b="0" i="0" u="none" strike="noStrike" dirty="0">
                <a:solidFill>
                  <a:srgbClr val="000000"/>
                </a:solidFill>
                <a:effectLst/>
                <a:latin typeface="Arial" panose="020B0604020202020204" pitchFamily="34" charset="0"/>
                <a:cs typeface="Arial" panose="020B0604020202020204" pitchFamily="34" charset="0"/>
              </a:rPr>
              <a:t>committee/working group) by 17 December 2021 as some of the countries have not yet</a:t>
            </a:r>
            <a:r>
              <a:rPr lang="en-PH" sz="2200" dirty="0">
                <a:latin typeface="Arial" panose="020B0604020202020204" pitchFamily="34" charset="0"/>
                <a:cs typeface="Arial" panose="020B0604020202020204" pitchFamily="34" charset="0"/>
              </a:rPr>
              <a:t> </a:t>
            </a:r>
            <a:r>
              <a:rPr lang="en-PH" sz="2200" b="0" i="0" u="none" strike="noStrike" dirty="0">
                <a:solidFill>
                  <a:srgbClr val="000000"/>
                </a:solidFill>
                <a:effectLst/>
                <a:latin typeface="Arial" panose="020B0604020202020204" pitchFamily="34" charset="0"/>
                <a:cs typeface="Arial" panose="020B0604020202020204" pitchFamily="34" charset="0"/>
              </a:rPr>
              <a:t>nominated their seagrass focal points.</a:t>
            </a:r>
            <a:endParaRPr lang="en-PH" sz="2200" dirty="0">
              <a:latin typeface="Arial" panose="020B0604020202020204" pitchFamily="34" charset="0"/>
              <a:cs typeface="Arial" panose="020B0604020202020204" pitchFamily="34" charset="0"/>
            </a:endParaRPr>
          </a:p>
          <a:p>
            <a:pPr lvl="2" algn="just"/>
            <a:r>
              <a:rPr lang="en-PH" sz="2200" b="0" i="0" u="none" strike="noStrike" dirty="0">
                <a:solidFill>
                  <a:srgbClr val="000000"/>
                </a:solidFill>
                <a:effectLst/>
                <a:latin typeface="Arial" panose="020B0604020202020204" pitchFamily="34" charset="0"/>
                <a:cs typeface="Arial" panose="020B0604020202020204" pitchFamily="34" charset="0"/>
              </a:rPr>
              <a:t>Complete the RWG-SG.1/4 (SAP Evaluation 2008-2020) document and discuss at</a:t>
            </a:r>
            <a:r>
              <a:rPr lang="en-PH" sz="2200" dirty="0">
                <a:latin typeface="Arial" panose="020B0604020202020204" pitchFamily="34" charset="0"/>
                <a:cs typeface="Arial" panose="020B0604020202020204" pitchFamily="34" charset="0"/>
              </a:rPr>
              <a:t> </a:t>
            </a:r>
            <a:r>
              <a:rPr lang="en-PH" sz="2200" b="0" i="0" u="none" strike="noStrike" dirty="0">
                <a:solidFill>
                  <a:srgbClr val="000000"/>
                </a:solidFill>
                <a:effectLst/>
                <a:latin typeface="Arial" panose="020B0604020202020204" pitchFamily="34" charset="0"/>
                <a:cs typeface="Arial" panose="020B0604020202020204" pitchFamily="34" charset="0"/>
              </a:rPr>
              <a:t>national seagrass committees/working groups by 31 December 2021.</a:t>
            </a:r>
            <a:endParaRPr lang="en-PH" sz="2200" dirty="0">
              <a:latin typeface="Arial" panose="020B0604020202020204" pitchFamily="34" charset="0"/>
              <a:cs typeface="Arial" panose="020B0604020202020204" pitchFamily="34" charset="0"/>
            </a:endParaRPr>
          </a:p>
          <a:p>
            <a:pPr lvl="2" algn="just"/>
            <a:r>
              <a:rPr lang="en-PH" sz="2200" b="0" i="0" u="none" strike="noStrike" dirty="0">
                <a:solidFill>
                  <a:srgbClr val="000000"/>
                </a:solidFill>
                <a:effectLst/>
                <a:latin typeface="Arial" panose="020B0604020202020204" pitchFamily="34" charset="0"/>
                <a:cs typeface="Arial" panose="020B0604020202020204" pitchFamily="34" charset="0"/>
              </a:rPr>
              <a:t>Complete the RWG-SG.1/5 (SAP Implementation 2021-2023) document and discuss</a:t>
            </a:r>
            <a:r>
              <a:rPr lang="en-PH" sz="2200" dirty="0">
                <a:latin typeface="Arial" panose="020B0604020202020204" pitchFamily="34" charset="0"/>
                <a:cs typeface="Arial" panose="020B0604020202020204" pitchFamily="34" charset="0"/>
              </a:rPr>
              <a:t> </a:t>
            </a:r>
            <a:r>
              <a:rPr lang="en-PH" sz="2200" b="0" i="0" u="none" strike="noStrike" dirty="0">
                <a:solidFill>
                  <a:srgbClr val="000000"/>
                </a:solidFill>
                <a:effectLst/>
                <a:latin typeface="Arial" panose="020B0604020202020204" pitchFamily="34" charset="0"/>
                <a:cs typeface="Arial" panose="020B0604020202020204" pitchFamily="34" charset="0"/>
              </a:rPr>
              <a:t>at national seagrass committees/working groups by 31 December 2021.</a:t>
            </a:r>
            <a:endParaRPr lang="en-PH" sz="2200" b="0" dirty="0">
              <a:effectLst/>
              <a:latin typeface="Arial" panose="020B0604020202020204" pitchFamily="34" charset="0"/>
              <a:cs typeface="Arial" panose="020B0604020202020204" pitchFamily="34" charset="0"/>
            </a:endParaRPr>
          </a:p>
          <a:p>
            <a:pPr marL="0" indent="0">
              <a:buNone/>
            </a:pPr>
            <a:r>
              <a:rPr lang="en-PH" sz="1600" dirty="0"/>
              <a:t/>
            </a:r>
            <a:br>
              <a:rPr lang="en-PH" sz="1600" dirty="0"/>
            </a:br>
            <a:r>
              <a:rPr lang="en-PH" sz="2200" dirty="0">
                <a:latin typeface="Arial" panose="020B0604020202020204" pitchFamily="34" charset="0"/>
                <a:cs typeface="Arial" panose="020B0604020202020204" pitchFamily="34" charset="0"/>
              </a:rPr>
              <a:t/>
            </a:r>
            <a:br>
              <a:rPr lang="en-PH" sz="2200" dirty="0">
                <a:latin typeface="Arial" panose="020B0604020202020204" pitchFamily="34" charset="0"/>
                <a:cs typeface="Arial" panose="020B0604020202020204" pitchFamily="34" charset="0"/>
              </a:rPr>
            </a:br>
            <a:endParaRPr lang="en-US" sz="2200" b="1" dirty="0">
              <a:latin typeface="Arial" panose="020B0604020202020204" pitchFamily="34" charset="0"/>
              <a:cs typeface="Arial" panose="020B0604020202020204" pitchFamily="34" charset="0"/>
            </a:endParaRPr>
          </a:p>
        </p:txBody>
      </p:sp>
      <p:pic>
        <p:nvPicPr>
          <p:cNvPr id="8" name="Picture 7">
            <a:extLst>
              <a:ext uri="{FF2B5EF4-FFF2-40B4-BE49-F238E27FC236}">
                <a16:creationId xmlns:a16="http://schemas.microsoft.com/office/drawing/2014/main" xmlns="" id="{4E161FAE-86FF-8B47-B2BA-BB407B3A7B36}"/>
              </a:ext>
            </a:extLst>
          </p:cNvPr>
          <p:cNvPicPr>
            <a:picLocks noChangeAspect="1"/>
          </p:cNvPicPr>
          <p:nvPr/>
        </p:nvPicPr>
        <p:blipFill rotWithShape="1">
          <a:blip r:embed="rId3">
            <a:alphaModFix amt="70000"/>
            <a:extLst>
              <a:ext uri="{28A0092B-C50C-407E-A947-70E740481C1C}">
                <a14:useLocalDpi xmlns:a14="http://schemas.microsoft.com/office/drawing/2010/main" val="0"/>
              </a:ext>
            </a:extLst>
          </a:blip>
          <a:srcRect l="43922" t="-176" r="36087" b="176"/>
          <a:stretch/>
        </p:blipFill>
        <p:spPr>
          <a:xfrm flipH="1">
            <a:off x="-1" y="-1"/>
            <a:ext cx="1755123" cy="6948623"/>
          </a:xfrm>
          <a:prstGeom prst="rect">
            <a:avLst/>
          </a:prstGeom>
        </p:spPr>
      </p:pic>
    </p:spTree>
    <p:extLst>
      <p:ext uri="{BB962C8B-B14F-4D97-AF65-F5344CB8AC3E}">
        <p14:creationId xmlns:p14="http://schemas.microsoft.com/office/powerpoint/2010/main" val="27481916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xmlns="" id="{3952140F-8BAF-2B42-B3B9-43D4CE72CF5C}"/>
              </a:ext>
            </a:extLst>
          </p:cNvPr>
          <p:cNvSpPr>
            <a:spLocks noGrp="1"/>
          </p:cNvSpPr>
          <p:nvPr>
            <p:ph type="title"/>
          </p:nvPr>
        </p:nvSpPr>
        <p:spPr>
          <a:xfrm>
            <a:off x="1757464" y="24884"/>
            <a:ext cx="10434535" cy="878048"/>
          </a:xfrm>
          <a:solidFill>
            <a:schemeClr val="accent1">
              <a:lumMod val="20000"/>
              <a:lumOff val="80000"/>
            </a:schemeClr>
          </a:solidFill>
        </p:spPr>
        <p:txBody>
          <a:bodyPr>
            <a:normAutofit/>
          </a:bodyPr>
          <a:lstStyle/>
          <a:p>
            <a:r>
              <a:rPr lang="en-US" sz="3200" b="1" dirty="0">
                <a:solidFill>
                  <a:prstClr val="black"/>
                </a:solidFill>
                <a:latin typeface="Arial" panose="020B0604020202020204" pitchFamily="34" charset="0"/>
                <a:cs typeface="Arial" panose="020B0604020202020204" pitchFamily="34" charset="0"/>
              </a:rPr>
              <a:t>Issues and Concern</a:t>
            </a:r>
            <a:endParaRPr lang="en-US" sz="3200" b="1" dirty="0">
              <a:latin typeface="Arial" panose="020B0604020202020204" pitchFamily="34" charset="0"/>
              <a:cs typeface="Arial" panose="020B0604020202020204" pitchFamily="34" charset="0"/>
            </a:endParaRPr>
          </a:p>
        </p:txBody>
      </p:sp>
      <p:sp>
        <p:nvSpPr>
          <p:cNvPr id="7" name="Content Placeholder 6">
            <a:extLst>
              <a:ext uri="{FF2B5EF4-FFF2-40B4-BE49-F238E27FC236}">
                <a16:creationId xmlns:a16="http://schemas.microsoft.com/office/drawing/2014/main" xmlns="" id="{B511A6C1-7384-934C-8165-8A338B600657}"/>
              </a:ext>
            </a:extLst>
          </p:cNvPr>
          <p:cNvSpPr>
            <a:spLocks noGrp="1"/>
          </p:cNvSpPr>
          <p:nvPr>
            <p:ph idx="1"/>
          </p:nvPr>
        </p:nvSpPr>
        <p:spPr>
          <a:xfrm>
            <a:off x="1755122" y="1275623"/>
            <a:ext cx="10434534" cy="4745050"/>
          </a:xfrm>
          <a:solidFill>
            <a:schemeClr val="accent1">
              <a:lumMod val="20000"/>
              <a:lumOff val="80000"/>
            </a:schemeClr>
          </a:solidFill>
        </p:spPr>
        <p:txBody>
          <a:bodyPr/>
          <a:lstStyle/>
          <a:p>
            <a:pPr marL="514350" indent="-514350" algn="just">
              <a:buFont typeface="+mj-lt"/>
              <a:buAutoNum type="arabicPeriod"/>
            </a:pPr>
            <a:r>
              <a:rPr lang="en-PH" dirty="0">
                <a:latin typeface="Arial" panose="020B0604020202020204" pitchFamily="34" charset="0"/>
                <a:cs typeface="Arial" panose="020B0604020202020204" pitchFamily="34" charset="0"/>
              </a:rPr>
              <a:t>Limited time to gather data and the unavailability of data and information of some sites which are necessary to complete the national implementation reports and evaluation document;</a:t>
            </a:r>
          </a:p>
          <a:p>
            <a:pPr marL="514350" indent="-514350" algn="just">
              <a:buFont typeface="+mj-lt"/>
              <a:buAutoNum type="arabicPeriod"/>
            </a:pPr>
            <a:r>
              <a:rPr lang="en-PH" dirty="0">
                <a:latin typeface="Arial" panose="020B0604020202020204" pitchFamily="34" charset="0"/>
                <a:cs typeface="Arial" panose="020B0604020202020204" pitchFamily="34" charset="0"/>
              </a:rPr>
              <a:t>Review the key impacts on seagrass and consider these impacts and new issues such as climate change.</a:t>
            </a:r>
            <a:endParaRPr lang="en-US" dirty="0">
              <a:latin typeface="Arial" panose="020B0604020202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xmlns="" id="{85A61314-A823-A34A-AA38-F18DA834CCF2}"/>
              </a:ext>
            </a:extLst>
          </p:cNvPr>
          <p:cNvPicPr>
            <a:picLocks noChangeAspect="1"/>
          </p:cNvPicPr>
          <p:nvPr/>
        </p:nvPicPr>
        <p:blipFill rotWithShape="1">
          <a:blip r:embed="rId2">
            <a:extLst>
              <a:ext uri="{28A0092B-C50C-407E-A947-70E740481C1C}">
                <a14:useLocalDpi xmlns:a14="http://schemas.microsoft.com/office/drawing/2010/main" val="0"/>
              </a:ext>
            </a:extLst>
          </a:blip>
          <a:srcRect t="19347" r="80225" b="68068"/>
          <a:stretch/>
        </p:blipFill>
        <p:spPr>
          <a:xfrm>
            <a:off x="5073697" y="6209412"/>
            <a:ext cx="627697" cy="550472"/>
          </a:xfrm>
          <a:prstGeom prst="rect">
            <a:avLst/>
          </a:prstGeom>
        </p:spPr>
      </p:pic>
      <p:sp>
        <p:nvSpPr>
          <p:cNvPr id="5" name="TextBox 4">
            <a:extLst>
              <a:ext uri="{FF2B5EF4-FFF2-40B4-BE49-F238E27FC236}">
                <a16:creationId xmlns:a16="http://schemas.microsoft.com/office/drawing/2014/main" xmlns="" id="{C6A33A8F-A92F-8C48-A288-5799628E81F8}"/>
              </a:ext>
            </a:extLst>
          </p:cNvPr>
          <p:cNvSpPr txBox="1"/>
          <p:nvPr/>
        </p:nvSpPr>
        <p:spPr>
          <a:xfrm>
            <a:off x="5165125" y="6398151"/>
            <a:ext cx="7419618" cy="550472"/>
          </a:xfrm>
          <a:prstGeom prst="rect">
            <a:avLst/>
          </a:prstGeom>
          <a:noFill/>
        </p:spPr>
        <p:txBody>
          <a:bodyPr wrap="square" rtlCol="0">
            <a:spAutoFit/>
          </a:bodyPr>
          <a:lstStyle/>
          <a:p>
            <a:pPr algn="ctr">
              <a:lnSpc>
                <a:spcPct val="107000"/>
              </a:lnSpc>
            </a:pPr>
            <a:r>
              <a:rPr lang="en-GB" sz="1100" b="1" dirty="0">
                <a:solidFill>
                  <a:srgbClr val="1F3864"/>
                </a:solidFill>
                <a:latin typeface="Calibri" panose="020F0502020204030204" pitchFamily="34" charset="0"/>
                <a:ea typeface="Calibri" panose="020F0502020204030204" pitchFamily="34" charset="0"/>
                <a:cs typeface="Calibri" panose="020F0502020204030204" pitchFamily="34" charset="0"/>
              </a:rPr>
              <a:t>Implementing the Strategic Action Programme for the South China Sea and Gulf of Thailand (SCS SAP Project)</a:t>
            </a:r>
            <a:endParaRPr lang="en-GB" sz="1100"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pic>
        <p:nvPicPr>
          <p:cNvPr id="8" name="Picture 7">
            <a:extLst>
              <a:ext uri="{FF2B5EF4-FFF2-40B4-BE49-F238E27FC236}">
                <a16:creationId xmlns:a16="http://schemas.microsoft.com/office/drawing/2014/main" xmlns="" id="{4E161FAE-86FF-8B47-B2BA-BB407B3A7B36}"/>
              </a:ext>
            </a:extLst>
          </p:cNvPr>
          <p:cNvPicPr>
            <a:picLocks noChangeAspect="1"/>
          </p:cNvPicPr>
          <p:nvPr/>
        </p:nvPicPr>
        <p:blipFill rotWithShape="1">
          <a:blip r:embed="rId3">
            <a:alphaModFix amt="70000"/>
            <a:extLst>
              <a:ext uri="{28A0092B-C50C-407E-A947-70E740481C1C}">
                <a14:useLocalDpi xmlns:a14="http://schemas.microsoft.com/office/drawing/2010/main" val="0"/>
              </a:ext>
            </a:extLst>
          </a:blip>
          <a:srcRect l="43922" t="-176" r="36087" b="176"/>
          <a:stretch/>
        </p:blipFill>
        <p:spPr>
          <a:xfrm flipH="1">
            <a:off x="-1" y="-1"/>
            <a:ext cx="1755123" cy="6948623"/>
          </a:xfrm>
          <a:prstGeom prst="rect">
            <a:avLst/>
          </a:prstGeom>
        </p:spPr>
      </p:pic>
    </p:spTree>
    <p:extLst>
      <p:ext uri="{BB962C8B-B14F-4D97-AF65-F5344CB8AC3E}">
        <p14:creationId xmlns:p14="http://schemas.microsoft.com/office/powerpoint/2010/main" val="7787174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xmlns="" id="{3952140F-8BAF-2B42-B3B9-43D4CE72CF5C}"/>
              </a:ext>
            </a:extLst>
          </p:cNvPr>
          <p:cNvSpPr>
            <a:spLocks noGrp="1"/>
          </p:cNvSpPr>
          <p:nvPr>
            <p:ph type="title"/>
          </p:nvPr>
        </p:nvSpPr>
        <p:spPr>
          <a:xfrm>
            <a:off x="2421924" y="365126"/>
            <a:ext cx="9285434" cy="878048"/>
          </a:xfrm>
          <a:solidFill>
            <a:schemeClr val="accent1">
              <a:lumMod val="20000"/>
              <a:lumOff val="80000"/>
            </a:schemeClr>
          </a:solidFill>
        </p:spPr>
        <p:txBody>
          <a:bodyPr>
            <a:normAutofit/>
          </a:bodyPr>
          <a:lstStyle/>
          <a:p>
            <a:r>
              <a:rPr lang="en-US" sz="3200" b="1" dirty="0">
                <a:solidFill>
                  <a:prstClr val="black"/>
                </a:solidFill>
                <a:latin typeface="Arial" panose="020B0604020202020204" pitchFamily="34" charset="0"/>
                <a:cs typeface="Arial" panose="020B0604020202020204" pitchFamily="34" charset="0"/>
              </a:rPr>
              <a:t>Recommendations and Next Steps</a:t>
            </a:r>
            <a:endParaRPr lang="en-US" dirty="0">
              <a:latin typeface="Arial" panose="020B0604020202020204" pitchFamily="34" charset="0"/>
              <a:cs typeface="Arial" panose="020B0604020202020204" pitchFamily="34" charset="0"/>
            </a:endParaRPr>
          </a:p>
        </p:txBody>
      </p:sp>
      <p:sp>
        <p:nvSpPr>
          <p:cNvPr id="7" name="Content Placeholder 6">
            <a:extLst>
              <a:ext uri="{FF2B5EF4-FFF2-40B4-BE49-F238E27FC236}">
                <a16:creationId xmlns:a16="http://schemas.microsoft.com/office/drawing/2014/main" xmlns="" id="{B511A6C1-7384-934C-8165-8A338B600657}"/>
              </a:ext>
            </a:extLst>
          </p:cNvPr>
          <p:cNvSpPr>
            <a:spLocks noGrp="1"/>
          </p:cNvSpPr>
          <p:nvPr>
            <p:ph idx="1"/>
          </p:nvPr>
        </p:nvSpPr>
        <p:spPr>
          <a:xfrm>
            <a:off x="2421922" y="1431913"/>
            <a:ext cx="9285434" cy="4745050"/>
          </a:xfrm>
          <a:solidFill>
            <a:schemeClr val="accent1">
              <a:lumMod val="20000"/>
              <a:lumOff val="80000"/>
            </a:schemeClr>
          </a:solidFill>
        </p:spPr>
        <p:txBody>
          <a:bodyPr>
            <a:normAutofit lnSpcReduction="10000"/>
          </a:bodyPr>
          <a:lstStyle/>
          <a:p>
            <a:pPr marL="571500" indent="-342900" algn="just" rtl="0">
              <a:spcBef>
                <a:spcPts val="500"/>
              </a:spcBef>
              <a:spcAft>
                <a:spcPts val="0"/>
              </a:spcAft>
              <a:buFont typeface="+mj-lt"/>
              <a:buAutoNum type="arabicPeriod"/>
            </a:pPr>
            <a:r>
              <a:rPr lang="en-PH" sz="2400" b="0" i="0" u="none" strike="noStrike" dirty="0">
                <a:solidFill>
                  <a:srgbClr val="000000"/>
                </a:solidFill>
                <a:effectLst/>
                <a:latin typeface="Arial" panose="020B0604020202020204" pitchFamily="34" charset="0"/>
                <a:cs typeface="Arial" panose="020B0604020202020204" pitchFamily="34" charset="0"/>
              </a:rPr>
              <a:t>January 2022: Signing of legal agreements (PCAs) between UNOPS and SAP</a:t>
            </a:r>
            <a:r>
              <a:rPr lang="en-PH" sz="2400" dirty="0">
                <a:latin typeface="Arial" panose="020B0604020202020204" pitchFamily="34" charset="0"/>
                <a:cs typeface="Arial" panose="020B0604020202020204" pitchFamily="34" charset="0"/>
              </a:rPr>
              <a:t> </a:t>
            </a:r>
            <a:r>
              <a:rPr lang="en-PH" sz="2400" b="0" i="0" u="none" strike="noStrike" dirty="0">
                <a:solidFill>
                  <a:srgbClr val="000000"/>
                </a:solidFill>
                <a:effectLst/>
                <a:latin typeface="Arial" panose="020B0604020202020204" pitchFamily="34" charset="0"/>
                <a:cs typeface="Arial" panose="020B0604020202020204" pitchFamily="34" charset="0"/>
              </a:rPr>
              <a:t>Specialized Executing Agency (SEA)</a:t>
            </a:r>
            <a:endParaRPr lang="en-PH" sz="2400" dirty="0">
              <a:latin typeface="Arial" panose="020B0604020202020204" pitchFamily="34" charset="0"/>
              <a:cs typeface="Arial" panose="020B0604020202020204" pitchFamily="34" charset="0"/>
            </a:endParaRPr>
          </a:p>
          <a:p>
            <a:pPr marL="571500" indent="-342900" algn="just" rtl="0">
              <a:spcBef>
                <a:spcPts val="500"/>
              </a:spcBef>
              <a:spcAft>
                <a:spcPts val="0"/>
              </a:spcAft>
              <a:buFont typeface="+mj-lt"/>
              <a:buAutoNum type="arabicPeriod"/>
            </a:pPr>
            <a:r>
              <a:rPr lang="en-PH" sz="2400" b="0" i="0" u="none" strike="noStrike" dirty="0">
                <a:solidFill>
                  <a:srgbClr val="000000"/>
                </a:solidFill>
                <a:effectLst/>
                <a:latin typeface="Arial" panose="020B0604020202020204" pitchFamily="34" charset="0"/>
                <a:cs typeface="Arial" panose="020B0604020202020204" pitchFamily="34" charset="0"/>
              </a:rPr>
              <a:t> February 2022: First Regional Scientific and Technical Committee (RSTC) Meeting, back to back with workshop/training on best-practices, tools and guidelines</a:t>
            </a:r>
            <a:endParaRPr lang="en-PH" sz="2400" dirty="0">
              <a:latin typeface="Arial" panose="020B0604020202020204" pitchFamily="34" charset="0"/>
              <a:cs typeface="Arial" panose="020B0604020202020204" pitchFamily="34" charset="0"/>
            </a:endParaRPr>
          </a:p>
          <a:p>
            <a:pPr marL="571500" indent="-342900" algn="just" rtl="0">
              <a:spcBef>
                <a:spcPts val="500"/>
              </a:spcBef>
              <a:spcAft>
                <a:spcPts val="0"/>
              </a:spcAft>
              <a:buFont typeface="+mj-lt"/>
              <a:buAutoNum type="arabicPeriod"/>
            </a:pPr>
            <a:r>
              <a:rPr lang="en-PH" sz="2400" b="0" i="0" u="none" strike="noStrike" dirty="0">
                <a:solidFill>
                  <a:srgbClr val="000000"/>
                </a:solidFill>
                <a:effectLst/>
                <a:latin typeface="Arial" panose="020B0604020202020204" pitchFamily="34" charset="0"/>
                <a:cs typeface="Arial" panose="020B0604020202020204" pitchFamily="34" charset="0"/>
              </a:rPr>
              <a:t>April 2022: Second RWG-SG Meeting, planned to be organized twice a year (online and face to face), to present and discuss the 1) Methodology for revising the National Seagrass reports, 2) Progress in the execution of activities, 3) Monitoring and data management and indicators, 4) Any revision to work plans and budget, and 5) Compiling best-practices</a:t>
            </a:r>
            <a:endParaRPr lang="en-PH" sz="2400" dirty="0">
              <a:latin typeface="Arial" panose="020B0604020202020204" pitchFamily="34" charset="0"/>
              <a:cs typeface="Arial" panose="020B0604020202020204" pitchFamily="34" charset="0"/>
            </a:endParaRPr>
          </a:p>
          <a:p>
            <a:pPr marL="571500" indent="-342900" algn="just" rtl="0">
              <a:spcBef>
                <a:spcPts val="500"/>
              </a:spcBef>
              <a:spcAft>
                <a:spcPts val="0"/>
              </a:spcAft>
              <a:buFont typeface="+mj-lt"/>
              <a:buAutoNum type="arabicPeriod"/>
            </a:pPr>
            <a:r>
              <a:rPr lang="en-PH" sz="2400" b="0" i="0" u="none" strike="noStrike" dirty="0">
                <a:solidFill>
                  <a:srgbClr val="000000"/>
                </a:solidFill>
                <a:effectLst/>
                <a:latin typeface="Arial" panose="020B0604020202020204" pitchFamily="34" charset="0"/>
                <a:cs typeface="Arial" panose="020B0604020202020204" pitchFamily="34" charset="0"/>
              </a:rPr>
              <a:t> June 2022: Second Steering Committee Meeting</a:t>
            </a:r>
            <a:endParaRPr lang="en-PH" sz="2400" b="0" dirty="0">
              <a:effectLst/>
              <a:latin typeface="Arial" panose="020B0604020202020204" pitchFamily="34" charset="0"/>
              <a:cs typeface="Arial" panose="020B0604020202020204" pitchFamily="34" charset="0"/>
            </a:endParaRPr>
          </a:p>
          <a:p>
            <a:pPr marL="0" indent="0">
              <a:buNone/>
            </a:pPr>
            <a:r>
              <a:rPr lang="en-PH" dirty="0"/>
              <a:t/>
            </a:r>
            <a:br>
              <a:rPr lang="en-PH" dirty="0"/>
            </a:br>
            <a:endParaRPr lang="en-US" dirty="0"/>
          </a:p>
        </p:txBody>
      </p:sp>
      <p:pic>
        <p:nvPicPr>
          <p:cNvPr id="4" name="Picture 3">
            <a:extLst>
              <a:ext uri="{FF2B5EF4-FFF2-40B4-BE49-F238E27FC236}">
                <a16:creationId xmlns:a16="http://schemas.microsoft.com/office/drawing/2014/main" xmlns="" id="{85A61314-A823-A34A-AA38-F18DA834CCF2}"/>
              </a:ext>
            </a:extLst>
          </p:cNvPr>
          <p:cNvPicPr>
            <a:picLocks noChangeAspect="1"/>
          </p:cNvPicPr>
          <p:nvPr/>
        </p:nvPicPr>
        <p:blipFill rotWithShape="1">
          <a:blip r:embed="rId2">
            <a:extLst>
              <a:ext uri="{28A0092B-C50C-407E-A947-70E740481C1C}">
                <a14:useLocalDpi xmlns:a14="http://schemas.microsoft.com/office/drawing/2010/main" val="0"/>
              </a:ext>
            </a:extLst>
          </a:blip>
          <a:srcRect t="19347" r="80225" b="68068"/>
          <a:stretch/>
        </p:blipFill>
        <p:spPr>
          <a:xfrm>
            <a:off x="5073697" y="6209412"/>
            <a:ext cx="627697" cy="550472"/>
          </a:xfrm>
          <a:prstGeom prst="rect">
            <a:avLst/>
          </a:prstGeom>
        </p:spPr>
      </p:pic>
      <p:sp>
        <p:nvSpPr>
          <p:cNvPr id="5" name="TextBox 4">
            <a:extLst>
              <a:ext uri="{FF2B5EF4-FFF2-40B4-BE49-F238E27FC236}">
                <a16:creationId xmlns:a16="http://schemas.microsoft.com/office/drawing/2014/main" xmlns="" id="{C6A33A8F-A92F-8C48-A288-5799628E81F8}"/>
              </a:ext>
            </a:extLst>
          </p:cNvPr>
          <p:cNvSpPr txBox="1"/>
          <p:nvPr/>
        </p:nvSpPr>
        <p:spPr>
          <a:xfrm>
            <a:off x="5165125" y="6398151"/>
            <a:ext cx="7419618" cy="550472"/>
          </a:xfrm>
          <a:prstGeom prst="rect">
            <a:avLst/>
          </a:prstGeom>
          <a:noFill/>
        </p:spPr>
        <p:txBody>
          <a:bodyPr wrap="square" rtlCol="0">
            <a:spAutoFit/>
          </a:bodyPr>
          <a:lstStyle/>
          <a:p>
            <a:pPr algn="ctr">
              <a:lnSpc>
                <a:spcPct val="107000"/>
              </a:lnSpc>
            </a:pPr>
            <a:r>
              <a:rPr lang="en-GB" sz="1100" b="1" dirty="0">
                <a:solidFill>
                  <a:srgbClr val="1F3864"/>
                </a:solidFill>
                <a:latin typeface="Calibri" panose="020F0502020204030204" pitchFamily="34" charset="0"/>
                <a:ea typeface="Calibri" panose="020F0502020204030204" pitchFamily="34" charset="0"/>
                <a:cs typeface="Calibri" panose="020F0502020204030204" pitchFamily="34" charset="0"/>
              </a:rPr>
              <a:t>Implementing the Strategic Action Programme for the South China Sea and Gulf of Thailand (SCS SAP Project)</a:t>
            </a:r>
            <a:endParaRPr lang="en-GB" sz="1100"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pic>
        <p:nvPicPr>
          <p:cNvPr id="8" name="Picture 7">
            <a:extLst>
              <a:ext uri="{FF2B5EF4-FFF2-40B4-BE49-F238E27FC236}">
                <a16:creationId xmlns:a16="http://schemas.microsoft.com/office/drawing/2014/main" xmlns="" id="{4E161FAE-86FF-8B47-B2BA-BB407B3A7B36}"/>
              </a:ext>
            </a:extLst>
          </p:cNvPr>
          <p:cNvPicPr>
            <a:picLocks noChangeAspect="1"/>
          </p:cNvPicPr>
          <p:nvPr/>
        </p:nvPicPr>
        <p:blipFill rotWithShape="1">
          <a:blip r:embed="rId3">
            <a:alphaModFix amt="70000"/>
            <a:extLst>
              <a:ext uri="{28A0092B-C50C-407E-A947-70E740481C1C}">
                <a14:useLocalDpi xmlns:a14="http://schemas.microsoft.com/office/drawing/2010/main" val="0"/>
              </a:ext>
            </a:extLst>
          </a:blip>
          <a:srcRect l="43922" t="-176" r="36087" b="176"/>
          <a:stretch/>
        </p:blipFill>
        <p:spPr>
          <a:xfrm flipH="1">
            <a:off x="410499" y="368857"/>
            <a:ext cx="1755123" cy="5848208"/>
          </a:xfrm>
          <a:prstGeom prst="rect">
            <a:avLst/>
          </a:prstGeom>
        </p:spPr>
      </p:pic>
    </p:spTree>
    <p:extLst>
      <p:ext uri="{BB962C8B-B14F-4D97-AF65-F5344CB8AC3E}">
        <p14:creationId xmlns:p14="http://schemas.microsoft.com/office/powerpoint/2010/main" val="9699470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xmlns="" id="{3952140F-8BAF-2B42-B3B9-43D4CE72CF5C}"/>
              </a:ext>
            </a:extLst>
          </p:cNvPr>
          <p:cNvSpPr>
            <a:spLocks noGrp="1"/>
          </p:cNvSpPr>
          <p:nvPr>
            <p:ph type="title"/>
          </p:nvPr>
        </p:nvSpPr>
        <p:spPr>
          <a:xfrm>
            <a:off x="2421924" y="365126"/>
            <a:ext cx="9285434" cy="878048"/>
          </a:xfrm>
          <a:solidFill>
            <a:schemeClr val="accent1">
              <a:lumMod val="20000"/>
              <a:lumOff val="80000"/>
            </a:schemeClr>
          </a:solidFill>
        </p:spPr>
        <p:txBody>
          <a:bodyPr/>
          <a:lstStyle/>
          <a:p>
            <a:r>
              <a:rPr lang="en-US" sz="3200" b="1" dirty="0">
                <a:solidFill>
                  <a:prstClr val="black"/>
                </a:solidFill>
                <a:latin typeface="Arial" panose="020B0604020202020204" pitchFamily="34" charset="0"/>
                <a:cs typeface="Arial" panose="020B0604020202020204" pitchFamily="34" charset="0"/>
              </a:rPr>
              <a:t>Presentation Outline</a:t>
            </a:r>
            <a:endParaRPr lang="en-US" dirty="0">
              <a:latin typeface="Arial" panose="020B0604020202020204" pitchFamily="34" charset="0"/>
              <a:cs typeface="Arial" panose="020B0604020202020204" pitchFamily="34" charset="0"/>
            </a:endParaRPr>
          </a:p>
        </p:txBody>
      </p:sp>
      <p:sp>
        <p:nvSpPr>
          <p:cNvPr id="7" name="Content Placeholder 6">
            <a:extLst>
              <a:ext uri="{FF2B5EF4-FFF2-40B4-BE49-F238E27FC236}">
                <a16:creationId xmlns:a16="http://schemas.microsoft.com/office/drawing/2014/main" xmlns="" id="{B511A6C1-7384-934C-8165-8A338B600657}"/>
              </a:ext>
            </a:extLst>
          </p:cNvPr>
          <p:cNvSpPr>
            <a:spLocks noGrp="1"/>
          </p:cNvSpPr>
          <p:nvPr>
            <p:ph idx="1"/>
          </p:nvPr>
        </p:nvSpPr>
        <p:spPr>
          <a:xfrm>
            <a:off x="2421922" y="1431913"/>
            <a:ext cx="9285434" cy="4745050"/>
          </a:xfrm>
          <a:solidFill>
            <a:schemeClr val="accent1">
              <a:lumMod val="20000"/>
              <a:lumOff val="80000"/>
            </a:schemeClr>
          </a:solidFill>
        </p:spPr>
        <p:txBody>
          <a:bodyPr>
            <a:normAutofit/>
          </a:bodyPr>
          <a:lstStyle/>
          <a:p>
            <a:pPr marL="0" indent="0">
              <a:buNone/>
            </a:pPr>
            <a:r>
              <a:rPr lang="en-US" sz="3000" dirty="0">
                <a:latin typeface="Arial" panose="020B0604020202020204" pitchFamily="34" charset="0"/>
                <a:cs typeface="Arial" panose="020B0604020202020204" pitchFamily="34" charset="0"/>
              </a:rPr>
              <a:t>Introduction</a:t>
            </a:r>
          </a:p>
          <a:p>
            <a:pPr marL="0" indent="0">
              <a:buNone/>
            </a:pPr>
            <a:r>
              <a:rPr lang="en-US" sz="3000" dirty="0">
                <a:latin typeface="Arial" panose="020B0604020202020204" pitchFamily="34" charset="0"/>
                <a:cs typeface="Arial" panose="020B0604020202020204" pitchFamily="34" charset="0"/>
              </a:rPr>
              <a:t>Key Discussions and Agreements</a:t>
            </a:r>
          </a:p>
          <a:p>
            <a:pPr marL="0" indent="0">
              <a:buNone/>
            </a:pPr>
            <a:r>
              <a:rPr lang="en-US" sz="3000" dirty="0">
                <a:latin typeface="Arial" panose="020B0604020202020204" pitchFamily="34" charset="0"/>
                <a:cs typeface="Arial" panose="020B0604020202020204" pitchFamily="34" charset="0"/>
              </a:rPr>
              <a:t>Issues and Challenges</a:t>
            </a:r>
          </a:p>
          <a:p>
            <a:pPr marL="0" indent="0">
              <a:buNone/>
            </a:pPr>
            <a:r>
              <a:rPr lang="en-US" sz="3000" dirty="0">
                <a:latin typeface="Arial" panose="020B0604020202020204" pitchFamily="34" charset="0"/>
                <a:cs typeface="Arial" panose="020B0604020202020204" pitchFamily="34" charset="0"/>
              </a:rPr>
              <a:t>Recommendations and Next Steps</a:t>
            </a:r>
          </a:p>
          <a:p>
            <a:endParaRPr lang="en-US" sz="3000" dirty="0">
              <a:latin typeface="Arial" panose="020B0604020202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xmlns="" id="{85A61314-A823-A34A-AA38-F18DA834CCF2}"/>
              </a:ext>
            </a:extLst>
          </p:cNvPr>
          <p:cNvPicPr>
            <a:picLocks noChangeAspect="1"/>
          </p:cNvPicPr>
          <p:nvPr/>
        </p:nvPicPr>
        <p:blipFill rotWithShape="1">
          <a:blip r:embed="rId2">
            <a:extLst>
              <a:ext uri="{28A0092B-C50C-407E-A947-70E740481C1C}">
                <a14:useLocalDpi xmlns:a14="http://schemas.microsoft.com/office/drawing/2010/main" val="0"/>
              </a:ext>
            </a:extLst>
          </a:blip>
          <a:srcRect t="19347" r="80225" b="68068"/>
          <a:stretch/>
        </p:blipFill>
        <p:spPr>
          <a:xfrm>
            <a:off x="5073697" y="6209412"/>
            <a:ext cx="627697" cy="550472"/>
          </a:xfrm>
          <a:prstGeom prst="rect">
            <a:avLst/>
          </a:prstGeom>
        </p:spPr>
      </p:pic>
      <p:sp>
        <p:nvSpPr>
          <p:cNvPr id="5" name="TextBox 4">
            <a:extLst>
              <a:ext uri="{FF2B5EF4-FFF2-40B4-BE49-F238E27FC236}">
                <a16:creationId xmlns:a16="http://schemas.microsoft.com/office/drawing/2014/main" xmlns="" id="{C6A33A8F-A92F-8C48-A288-5799628E81F8}"/>
              </a:ext>
            </a:extLst>
          </p:cNvPr>
          <p:cNvSpPr txBox="1"/>
          <p:nvPr/>
        </p:nvSpPr>
        <p:spPr>
          <a:xfrm>
            <a:off x="5165125" y="6398151"/>
            <a:ext cx="7419618" cy="550472"/>
          </a:xfrm>
          <a:prstGeom prst="rect">
            <a:avLst/>
          </a:prstGeom>
          <a:noFill/>
        </p:spPr>
        <p:txBody>
          <a:bodyPr wrap="square" rtlCol="0">
            <a:spAutoFit/>
          </a:bodyPr>
          <a:lstStyle/>
          <a:p>
            <a:pPr algn="ctr">
              <a:lnSpc>
                <a:spcPct val="107000"/>
              </a:lnSpc>
            </a:pPr>
            <a:r>
              <a:rPr lang="en-GB" sz="1100" b="1" dirty="0">
                <a:solidFill>
                  <a:srgbClr val="1F3864"/>
                </a:solidFill>
                <a:latin typeface="Calibri" panose="020F0502020204030204" pitchFamily="34" charset="0"/>
                <a:ea typeface="Calibri" panose="020F0502020204030204" pitchFamily="34" charset="0"/>
                <a:cs typeface="Calibri" panose="020F0502020204030204" pitchFamily="34" charset="0"/>
              </a:rPr>
              <a:t>Implementing the Strategic Action Programme for the South China Sea and Gulf of Thailand (SCS SAP Project)</a:t>
            </a:r>
            <a:endParaRPr lang="en-GB" sz="1100"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pic>
        <p:nvPicPr>
          <p:cNvPr id="8" name="Picture 7">
            <a:extLst>
              <a:ext uri="{FF2B5EF4-FFF2-40B4-BE49-F238E27FC236}">
                <a16:creationId xmlns:a16="http://schemas.microsoft.com/office/drawing/2014/main" xmlns="" id="{4E161FAE-86FF-8B47-B2BA-BB407B3A7B36}"/>
              </a:ext>
            </a:extLst>
          </p:cNvPr>
          <p:cNvPicPr>
            <a:picLocks noChangeAspect="1"/>
          </p:cNvPicPr>
          <p:nvPr/>
        </p:nvPicPr>
        <p:blipFill rotWithShape="1">
          <a:blip r:embed="rId3">
            <a:alphaModFix amt="70000"/>
            <a:extLst>
              <a:ext uri="{28A0092B-C50C-407E-A947-70E740481C1C}">
                <a14:useLocalDpi xmlns:a14="http://schemas.microsoft.com/office/drawing/2010/main" val="0"/>
              </a:ext>
            </a:extLst>
          </a:blip>
          <a:srcRect l="43922" t="-176" r="36087" b="176"/>
          <a:stretch/>
        </p:blipFill>
        <p:spPr>
          <a:xfrm flipH="1">
            <a:off x="410499" y="368857"/>
            <a:ext cx="1755123" cy="5848208"/>
          </a:xfrm>
          <a:prstGeom prst="rect">
            <a:avLst/>
          </a:prstGeom>
        </p:spPr>
      </p:pic>
    </p:spTree>
    <p:extLst>
      <p:ext uri="{BB962C8B-B14F-4D97-AF65-F5344CB8AC3E}">
        <p14:creationId xmlns:p14="http://schemas.microsoft.com/office/powerpoint/2010/main" val="7805364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xmlns="" id="{3952140F-8BAF-2B42-B3B9-43D4CE72CF5C}"/>
              </a:ext>
            </a:extLst>
          </p:cNvPr>
          <p:cNvSpPr>
            <a:spLocks noGrp="1"/>
          </p:cNvSpPr>
          <p:nvPr>
            <p:ph type="title"/>
          </p:nvPr>
        </p:nvSpPr>
        <p:spPr>
          <a:xfrm>
            <a:off x="1776259" y="1745"/>
            <a:ext cx="10415740" cy="878048"/>
          </a:xfrm>
          <a:solidFill>
            <a:schemeClr val="accent1">
              <a:lumMod val="20000"/>
              <a:lumOff val="80000"/>
            </a:schemeClr>
          </a:solidFill>
        </p:spPr>
        <p:txBody>
          <a:bodyPr/>
          <a:lstStyle/>
          <a:p>
            <a:r>
              <a:rPr lang="en-US" sz="3200" b="1" dirty="0">
                <a:solidFill>
                  <a:prstClr val="black"/>
                </a:solidFill>
              </a:rPr>
              <a:t>Introduction</a:t>
            </a:r>
            <a:endParaRPr lang="en-US" dirty="0"/>
          </a:p>
        </p:txBody>
      </p:sp>
      <p:pic>
        <p:nvPicPr>
          <p:cNvPr id="4" name="Picture 3">
            <a:extLst>
              <a:ext uri="{FF2B5EF4-FFF2-40B4-BE49-F238E27FC236}">
                <a16:creationId xmlns:a16="http://schemas.microsoft.com/office/drawing/2014/main" xmlns="" id="{85A61314-A823-A34A-AA38-F18DA834CCF2}"/>
              </a:ext>
            </a:extLst>
          </p:cNvPr>
          <p:cNvPicPr>
            <a:picLocks noChangeAspect="1"/>
          </p:cNvPicPr>
          <p:nvPr/>
        </p:nvPicPr>
        <p:blipFill rotWithShape="1">
          <a:blip r:embed="rId3">
            <a:extLst>
              <a:ext uri="{28A0092B-C50C-407E-A947-70E740481C1C}">
                <a14:useLocalDpi xmlns:a14="http://schemas.microsoft.com/office/drawing/2010/main" val="0"/>
              </a:ext>
            </a:extLst>
          </a:blip>
          <a:srcRect t="19347" r="80225" b="68068"/>
          <a:stretch/>
        </p:blipFill>
        <p:spPr>
          <a:xfrm>
            <a:off x="5073697" y="6209412"/>
            <a:ext cx="627697" cy="550472"/>
          </a:xfrm>
          <a:prstGeom prst="rect">
            <a:avLst/>
          </a:prstGeom>
        </p:spPr>
      </p:pic>
      <p:sp>
        <p:nvSpPr>
          <p:cNvPr id="5" name="TextBox 4">
            <a:extLst>
              <a:ext uri="{FF2B5EF4-FFF2-40B4-BE49-F238E27FC236}">
                <a16:creationId xmlns:a16="http://schemas.microsoft.com/office/drawing/2014/main" xmlns="" id="{C6A33A8F-A92F-8C48-A288-5799628E81F8}"/>
              </a:ext>
            </a:extLst>
          </p:cNvPr>
          <p:cNvSpPr txBox="1"/>
          <p:nvPr/>
        </p:nvSpPr>
        <p:spPr>
          <a:xfrm>
            <a:off x="5165125" y="6398151"/>
            <a:ext cx="7419618" cy="550472"/>
          </a:xfrm>
          <a:prstGeom prst="rect">
            <a:avLst/>
          </a:prstGeom>
          <a:noFill/>
        </p:spPr>
        <p:txBody>
          <a:bodyPr wrap="square" rtlCol="0">
            <a:spAutoFit/>
          </a:bodyPr>
          <a:lstStyle/>
          <a:p>
            <a:pPr algn="ctr">
              <a:lnSpc>
                <a:spcPct val="107000"/>
              </a:lnSpc>
            </a:pPr>
            <a:r>
              <a:rPr lang="en-GB" sz="1100" b="1" dirty="0">
                <a:solidFill>
                  <a:srgbClr val="1F3864"/>
                </a:solidFill>
                <a:latin typeface="Calibri" panose="020F0502020204030204" pitchFamily="34" charset="0"/>
                <a:ea typeface="Calibri" panose="020F0502020204030204" pitchFamily="34" charset="0"/>
                <a:cs typeface="Calibri" panose="020F0502020204030204" pitchFamily="34" charset="0"/>
              </a:rPr>
              <a:t>Implementing the Strategic Action Programme for the South China Sea and Gulf of Thailand (SCS SAP Project)</a:t>
            </a:r>
            <a:endParaRPr lang="en-GB" sz="1100"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pic>
        <p:nvPicPr>
          <p:cNvPr id="8" name="Picture 7">
            <a:extLst>
              <a:ext uri="{FF2B5EF4-FFF2-40B4-BE49-F238E27FC236}">
                <a16:creationId xmlns:a16="http://schemas.microsoft.com/office/drawing/2014/main" xmlns="" id="{4E161FAE-86FF-8B47-B2BA-BB407B3A7B36}"/>
              </a:ext>
            </a:extLst>
          </p:cNvPr>
          <p:cNvPicPr>
            <a:picLocks noChangeAspect="1"/>
          </p:cNvPicPr>
          <p:nvPr/>
        </p:nvPicPr>
        <p:blipFill rotWithShape="1">
          <a:blip r:embed="rId4">
            <a:alphaModFix amt="70000"/>
            <a:extLst>
              <a:ext uri="{28A0092B-C50C-407E-A947-70E740481C1C}">
                <a14:useLocalDpi xmlns:a14="http://schemas.microsoft.com/office/drawing/2010/main" val="0"/>
              </a:ext>
            </a:extLst>
          </a:blip>
          <a:srcRect l="43922" t="-176" r="36087" b="176"/>
          <a:stretch/>
        </p:blipFill>
        <p:spPr>
          <a:xfrm flipH="1">
            <a:off x="21135" y="0"/>
            <a:ext cx="1755123" cy="6948622"/>
          </a:xfrm>
          <a:prstGeom prst="rect">
            <a:avLst/>
          </a:prstGeom>
        </p:spPr>
      </p:pic>
      <p:pic>
        <p:nvPicPr>
          <p:cNvPr id="3" name="Picture 2">
            <a:extLst>
              <a:ext uri="{FF2B5EF4-FFF2-40B4-BE49-F238E27FC236}">
                <a16:creationId xmlns:a16="http://schemas.microsoft.com/office/drawing/2014/main" xmlns="" id="{48C905A1-265D-421B-F247-1F604863DB49}"/>
              </a:ext>
            </a:extLst>
          </p:cNvPr>
          <p:cNvPicPr>
            <a:picLocks noChangeAspect="1"/>
          </p:cNvPicPr>
          <p:nvPr/>
        </p:nvPicPr>
        <p:blipFill>
          <a:blip r:embed="rId5"/>
          <a:stretch>
            <a:fillRect/>
          </a:stretch>
        </p:blipFill>
        <p:spPr>
          <a:xfrm>
            <a:off x="5605721" y="974162"/>
            <a:ext cx="6175780" cy="5296691"/>
          </a:xfrm>
          <a:prstGeom prst="rect">
            <a:avLst/>
          </a:prstGeom>
        </p:spPr>
      </p:pic>
      <p:sp>
        <p:nvSpPr>
          <p:cNvPr id="9" name="Rectangle 8">
            <a:extLst>
              <a:ext uri="{FF2B5EF4-FFF2-40B4-BE49-F238E27FC236}">
                <a16:creationId xmlns:a16="http://schemas.microsoft.com/office/drawing/2014/main" xmlns="" id="{DD9A4824-A7CF-1948-AC5C-33F94789F59B}"/>
              </a:ext>
            </a:extLst>
          </p:cNvPr>
          <p:cNvSpPr/>
          <p:nvPr/>
        </p:nvSpPr>
        <p:spPr>
          <a:xfrm>
            <a:off x="8609470" y="1007092"/>
            <a:ext cx="1667591" cy="5389732"/>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xmlns="" id="{F35A44CD-19A7-5F8F-4065-AF3C8DCE0DE7}"/>
              </a:ext>
            </a:extLst>
          </p:cNvPr>
          <p:cNvSpPr txBox="1"/>
          <p:nvPr/>
        </p:nvSpPr>
        <p:spPr>
          <a:xfrm>
            <a:off x="1423358" y="1084549"/>
            <a:ext cx="4211505" cy="5837495"/>
          </a:xfrm>
          <a:prstGeom prst="rect">
            <a:avLst/>
          </a:prstGeom>
          <a:solidFill>
            <a:schemeClr val="bg1">
              <a:alpha val="83966"/>
            </a:schemeClr>
          </a:solidFill>
        </p:spPr>
        <p:txBody>
          <a:bodyPr wrap="square">
            <a:spAutoFit/>
          </a:bodyPr>
          <a:lstStyle/>
          <a:p>
            <a:pPr algn="just" rtl="0">
              <a:spcBef>
                <a:spcPts val="0"/>
              </a:spcBef>
              <a:spcAft>
                <a:spcPts val="0"/>
              </a:spcAft>
            </a:pPr>
            <a:r>
              <a:rPr lang="en-PH" sz="2000" b="1" i="0" u="none" strike="noStrike" dirty="0">
                <a:solidFill>
                  <a:srgbClr val="00B050"/>
                </a:solidFill>
                <a:effectLst/>
                <a:latin typeface="Arial" panose="020B0604020202020204" pitchFamily="34" charset="0"/>
                <a:cs typeface="Arial" panose="020B0604020202020204" pitchFamily="34" charset="0"/>
              </a:rPr>
              <a:t>Objectives of first RWG meeting</a:t>
            </a:r>
            <a:endParaRPr lang="en-PH" sz="2000" b="1" dirty="0">
              <a:effectLst/>
              <a:latin typeface="Arial" panose="020B0604020202020204" pitchFamily="34" charset="0"/>
              <a:cs typeface="Arial" panose="020B0604020202020204" pitchFamily="34" charset="0"/>
            </a:endParaRPr>
          </a:p>
          <a:p>
            <a:pPr algn="just" rtl="0" fontAlgn="base">
              <a:spcBef>
                <a:spcPts val="1000"/>
              </a:spcBef>
              <a:spcAft>
                <a:spcPts val="0"/>
              </a:spcAft>
              <a:buFont typeface="Arial" panose="020B0604020202020204" pitchFamily="34" charset="0"/>
              <a:buChar char="•"/>
            </a:pPr>
            <a:r>
              <a:rPr lang="en-PH" sz="2000" b="0" i="0" u="none" strike="noStrike" dirty="0">
                <a:solidFill>
                  <a:srgbClr val="000000"/>
                </a:solidFill>
                <a:effectLst/>
                <a:latin typeface="Arial" panose="020B0604020202020204" pitchFamily="34" charset="0"/>
                <a:cs typeface="Arial" panose="020B0604020202020204" pitchFamily="34" charset="0"/>
              </a:rPr>
              <a:t>Present and discuss the SAP targets for seagrass, and selected sites; </a:t>
            </a:r>
          </a:p>
          <a:p>
            <a:pPr algn="just" rtl="0" fontAlgn="base">
              <a:spcBef>
                <a:spcPts val="1000"/>
              </a:spcBef>
              <a:spcAft>
                <a:spcPts val="0"/>
              </a:spcAft>
              <a:buFont typeface="Arial" panose="020B0604020202020204" pitchFamily="34" charset="0"/>
              <a:buChar char="•"/>
            </a:pPr>
            <a:r>
              <a:rPr lang="en-PH" sz="2000" b="0" i="0" u="none" strike="noStrike" dirty="0">
                <a:solidFill>
                  <a:srgbClr val="000000"/>
                </a:solidFill>
                <a:effectLst/>
                <a:latin typeface="Arial" panose="020B0604020202020204" pitchFamily="34" charset="0"/>
                <a:cs typeface="Arial" panose="020B0604020202020204" pitchFamily="34" charset="0"/>
              </a:rPr>
              <a:t>present the compiled information provided on the status of SAP implementation between 2008-2020, which will be further developed into a publication in 2022; </a:t>
            </a:r>
          </a:p>
          <a:p>
            <a:pPr algn="just" rtl="0" fontAlgn="base">
              <a:spcBef>
                <a:spcPts val="1000"/>
              </a:spcBef>
              <a:spcAft>
                <a:spcPts val="0"/>
              </a:spcAft>
              <a:buFont typeface="Arial" panose="020B0604020202020204" pitchFamily="34" charset="0"/>
              <a:buChar char="•"/>
            </a:pPr>
            <a:r>
              <a:rPr lang="en-PH" sz="2000" b="0" i="0" u="none" strike="noStrike" dirty="0">
                <a:solidFill>
                  <a:srgbClr val="000000"/>
                </a:solidFill>
                <a:effectLst/>
                <a:latin typeface="Arial" panose="020B0604020202020204" pitchFamily="34" charset="0"/>
                <a:cs typeface="Arial" panose="020B0604020202020204" pitchFamily="34" charset="0"/>
              </a:rPr>
              <a:t>present the compiled information extracted on the NIRs including best practices, </a:t>
            </a:r>
          </a:p>
          <a:p>
            <a:pPr algn="just" rtl="0" fontAlgn="base">
              <a:spcBef>
                <a:spcPts val="1000"/>
              </a:spcBef>
              <a:spcAft>
                <a:spcPts val="0"/>
              </a:spcAft>
              <a:buFont typeface="Arial" panose="020B0604020202020204" pitchFamily="34" charset="0"/>
              <a:buChar char="•"/>
            </a:pPr>
            <a:r>
              <a:rPr lang="en-PH" sz="2000" b="0" i="0" u="none" strike="noStrike" dirty="0">
                <a:solidFill>
                  <a:srgbClr val="000000"/>
                </a:solidFill>
                <a:effectLst/>
                <a:latin typeface="Arial" panose="020B0604020202020204" pitchFamily="34" charset="0"/>
                <a:cs typeface="Arial" panose="020B0604020202020204" pitchFamily="34" charset="0"/>
              </a:rPr>
              <a:t>next steps and recommendations from the participants</a:t>
            </a:r>
          </a:p>
          <a:p>
            <a:pPr algn="just"/>
            <a:r>
              <a:rPr lang="en-PH" sz="2000" b="0" dirty="0">
                <a:effectLst/>
                <a:latin typeface="Arial" panose="020B0604020202020204" pitchFamily="34" charset="0"/>
                <a:cs typeface="Arial" panose="020B0604020202020204" pitchFamily="34" charset="0"/>
              </a:rPr>
              <a:t/>
            </a:r>
            <a:br>
              <a:rPr lang="en-PH" sz="2000" b="0" dirty="0">
                <a:effectLst/>
                <a:latin typeface="Arial" panose="020B0604020202020204" pitchFamily="34" charset="0"/>
                <a:cs typeface="Arial" panose="020B0604020202020204" pitchFamily="34" charset="0"/>
              </a:rPr>
            </a:br>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630107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xmlns="" id="{3952140F-8BAF-2B42-B3B9-43D4CE72CF5C}"/>
              </a:ext>
            </a:extLst>
          </p:cNvPr>
          <p:cNvSpPr>
            <a:spLocks noGrp="1"/>
          </p:cNvSpPr>
          <p:nvPr>
            <p:ph type="title"/>
          </p:nvPr>
        </p:nvSpPr>
        <p:spPr>
          <a:xfrm>
            <a:off x="1755122" y="0"/>
            <a:ext cx="10436878" cy="1027550"/>
          </a:xfrm>
          <a:solidFill>
            <a:schemeClr val="accent1">
              <a:lumMod val="20000"/>
              <a:lumOff val="80000"/>
            </a:schemeClr>
          </a:solidFill>
        </p:spPr>
        <p:txBody>
          <a:bodyPr>
            <a:normAutofit/>
          </a:body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TERMS OF REFERNCE OF THE REGIONAL WORKING GROUP ON SEAGRASS (RWG-SG)</a:t>
            </a:r>
            <a:endParaRPr kumimoji="0" lang="en-US" sz="28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4" name="Picture 3">
            <a:extLst>
              <a:ext uri="{FF2B5EF4-FFF2-40B4-BE49-F238E27FC236}">
                <a16:creationId xmlns:a16="http://schemas.microsoft.com/office/drawing/2014/main" xmlns="" id="{85A61314-A823-A34A-AA38-F18DA834CCF2}"/>
              </a:ext>
            </a:extLst>
          </p:cNvPr>
          <p:cNvPicPr>
            <a:picLocks noChangeAspect="1"/>
          </p:cNvPicPr>
          <p:nvPr/>
        </p:nvPicPr>
        <p:blipFill rotWithShape="1">
          <a:blip r:embed="rId2">
            <a:extLst>
              <a:ext uri="{28A0092B-C50C-407E-A947-70E740481C1C}">
                <a14:useLocalDpi xmlns:a14="http://schemas.microsoft.com/office/drawing/2010/main" val="0"/>
              </a:ext>
            </a:extLst>
          </a:blip>
          <a:srcRect t="19347" r="80225" b="68068"/>
          <a:stretch/>
        </p:blipFill>
        <p:spPr>
          <a:xfrm>
            <a:off x="5073697" y="6209412"/>
            <a:ext cx="627697" cy="550472"/>
          </a:xfrm>
          <a:prstGeom prst="rect">
            <a:avLst/>
          </a:prstGeom>
        </p:spPr>
      </p:pic>
      <p:sp>
        <p:nvSpPr>
          <p:cNvPr id="5" name="TextBox 4">
            <a:extLst>
              <a:ext uri="{FF2B5EF4-FFF2-40B4-BE49-F238E27FC236}">
                <a16:creationId xmlns:a16="http://schemas.microsoft.com/office/drawing/2014/main" xmlns="" id="{C6A33A8F-A92F-8C48-A288-5799628E81F8}"/>
              </a:ext>
            </a:extLst>
          </p:cNvPr>
          <p:cNvSpPr txBox="1"/>
          <p:nvPr/>
        </p:nvSpPr>
        <p:spPr>
          <a:xfrm>
            <a:off x="5165125" y="6398151"/>
            <a:ext cx="7419618" cy="550472"/>
          </a:xfrm>
          <a:prstGeom prst="rect">
            <a:avLst/>
          </a:prstGeom>
          <a:noFill/>
        </p:spPr>
        <p:txBody>
          <a:bodyPr wrap="square" rtlCol="0">
            <a:spAutoFit/>
          </a:bodyPr>
          <a:lstStyle/>
          <a:p>
            <a:pPr algn="ctr">
              <a:lnSpc>
                <a:spcPct val="107000"/>
              </a:lnSpc>
            </a:pPr>
            <a:r>
              <a:rPr lang="en-GB" sz="1100" b="1" dirty="0">
                <a:solidFill>
                  <a:srgbClr val="1F3864"/>
                </a:solidFill>
                <a:latin typeface="Calibri" panose="020F0502020204030204" pitchFamily="34" charset="0"/>
                <a:ea typeface="Calibri" panose="020F0502020204030204" pitchFamily="34" charset="0"/>
                <a:cs typeface="Calibri" panose="020F0502020204030204" pitchFamily="34" charset="0"/>
              </a:rPr>
              <a:t>Implementing the Strategic Action Programme for the South China Sea and Gulf of Thailand (SCS SAP Project)</a:t>
            </a:r>
            <a:endParaRPr lang="en-GB" sz="1100"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pic>
        <p:nvPicPr>
          <p:cNvPr id="8" name="Picture 7">
            <a:extLst>
              <a:ext uri="{FF2B5EF4-FFF2-40B4-BE49-F238E27FC236}">
                <a16:creationId xmlns:a16="http://schemas.microsoft.com/office/drawing/2014/main" xmlns="" id="{4E161FAE-86FF-8B47-B2BA-BB407B3A7B36}"/>
              </a:ext>
            </a:extLst>
          </p:cNvPr>
          <p:cNvPicPr>
            <a:picLocks noChangeAspect="1"/>
          </p:cNvPicPr>
          <p:nvPr/>
        </p:nvPicPr>
        <p:blipFill rotWithShape="1">
          <a:blip r:embed="rId3">
            <a:alphaModFix amt="70000"/>
            <a:extLst>
              <a:ext uri="{28A0092B-C50C-407E-A947-70E740481C1C}">
                <a14:useLocalDpi xmlns:a14="http://schemas.microsoft.com/office/drawing/2010/main" val="0"/>
              </a:ext>
            </a:extLst>
          </a:blip>
          <a:srcRect l="43922" t="-176" r="36087" b="176"/>
          <a:stretch/>
        </p:blipFill>
        <p:spPr>
          <a:xfrm flipH="1">
            <a:off x="-1" y="0"/>
            <a:ext cx="1755123" cy="6858000"/>
          </a:xfrm>
          <a:prstGeom prst="rect">
            <a:avLst/>
          </a:prstGeom>
        </p:spPr>
      </p:pic>
      <p:sp>
        <p:nvSpPr>
          <p:cNvPr id="11" name="TextBox 10">
            <a:extLst>
              <a:ext uri="{FF2B5EF4-FFF2-40B4-BE49-F238E27FC236}">
                <a16:creationId xmlns:a16="http://schemas.microsoft.com/office/drawing/2014/main" xmlns="" id="{618BC4CA-30D9-D3D7-2128-A7A73398CDD5}"/>
              </a:ext>
            </a:extLst>
          </p:cNvPr>
          <p:cNvSpPr txBox="1"/>
          <p:nvPr/>
        </p:nvSpPr>
        <p:spPr>
          <a:xfrm>
            <a:off x="2152662" y="1216289"/>
            <a:ext cx="9641797" cy="4093428"/>
          </a:xfrm>
          <a:prstGeom prst="rect">
            <a:avLst/>
          </a:prstGeom>
          <a:noFill/>
        </p:spPr>
        <p:txBody>
          <a:bodyPr wrap="square" rtlCol="0">
            <a:spAutoFit/>
          </a:bodyPr>
          <a:lstStyle/>
          <a:p>
            <a:pPr algn="just"/>
            <a:r>
              <a:rPr lang="en-US" sz="2000" b="1" dirty="0">
                <a:latin typeface="Arial" panose="020B0604020202020204" pitchFamily="34" charset="0"/>
                <a:cs typeface="Arial" panose="020B0604020202020204" pitchFamily="34" charset="0"/>
              </a:rPr>
              <a:t>RWG-SG shall:</a:t>
            </a:r>
          </a:p>
          <a:p>
            <a:pPr algn="just"/>
            <a:endParaRPr lang="en-US" sz="2000" b="1" dirty="0">
              <a:latin typeface="Arial" panose="020B0604020202020204" pitchFamily="34" charset="0"/>
              <a:cs typeface="Arial" panose="020B0604020202020204" pitchFamily="34" charset="0"/>
            </a:endParaRPr>
          </a:p>
          <a:p>
            <a:pPr marL="342900" indent="-342900" algn="just">
              <a:buFont typeface="+mj-lt"/>
              <a:buAutoNum type="arabicPeriod"/>
            </a:pPr>
            <a:r>
              <a:rPr lang="en-PH" sz="2000" dirty="0">
                <a:latin typeface="Arial" panose="020B0604020202020204" pitchFamily="34" charset="0"/>
                <a:cs typeface="Arial" panose="020B0604020202020204" pitchFamily="34" charset="0"/>
              </a:rPr>
              <a:t>Coordinating the work of the National Seagrass Committees/Working Groups established in each of the participating countries;</a:t>
            </a:r>
          </a:p>
          <a:p>
            <a:pPr marL="342900" indent="-342900" algn="just">
              <a:buFont typeface="+mj-lt"/>
              <a:buAutoNum type="arabicPeriod"/>
            </a:pPr>
            <a:r>
              <a:rPr lang="en-PH" sz="2000" dirty="0">
                <a:latin typeface="Arial" panose="020B0604020202020204" pitchFamily="34" charset="0"/>
                <a:cs typeface="Arial" panose="020B0604020202020204" pitchFamily="34" charset="0"/>
              </a:rPr>
              <a:t>Ensure effective implementation of project activities undertaken in the context of the achievement of the seagrass management targets of the project;</a:t>
            </a:r>
          </a:p>
          <a:p>
            <a:pPr marL="342900" indent="-342900" algn="just">
              <a:buFont typeface="+mj-lt"/>
              <a:buAutoNum type="arabicPeriod"/>
            </a:pPr>
            <a:r>
              <a:rPr lang="en-PH" sz="2000" dirty="0">
                <a:latin typeface="Arial" panose="020B0604020202020204" pitchFamily="34" charset="0"/>
                <a:cs typeface="Arial" panose="020B0604020202020204" pitchFamily="34" charset="0"/>
              </a:rPr>
              <a:t>Provide a mechanism for exchange of information and experience of seagrass management activities in each country;</a:t>
            </a:r>
          </a:p>
          <a:p>
            <a:pPr marL="342900" indent="-342900" algn="just">
              <a:buFont typeface="+mj-lt"/>
              <a:buAutoNum type="arabicPeriod"/>
            </a:pPr>
            <a:r>
              <a:rPr lang="en-PH" sz="2000" dirty="0">
                <a:latin typeface="Arial" panose="020B0604020202020204" pitchFamily="34" charset="0"/>
                <a:cs typeface="Arial" panose="020B0604020202020204" pitchFamily="34" charset="0"/>
              </a:rPr>
              <a:t>Assume overall responsibility for the timely execution of project activities in support of the achievement of the abovementioned targets;</a:t>
            </a:r>
          </a:p>
          <a:p>
            <a:pPr marL="342900" indent="-342900" algn="just">
              <a:buFont typeface="+mj-lt"/>
              <a:buAutoNum type="arabicPeriod"/>
            </a:pPr>
            <a:r>
              <a:rPr lang="en-PH" sz="2000" dirty="0">
                <a:latin typeface="Arial" panose="020B0604020202020204" pitchFamily="34" charset="0"/>
                <a:cs typeface="Arial" panose="020B0604020202020204" pitchFamily="34" charset="0"/>
              </a:rPr>
              <a:t>Update, in close collaboration with the National Seagrass Committees/Working Groups, the regional seagrass meta-database and GIS, including meta-data on biodiversity and the results of seagrass research pertaining to this project. </a:t>
            </a:r>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903783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xmlns="" id="{3952140F-8BAF-2B42-B3B9-43D4CE72CF5C}"/>
              </a:ext>
            </a:extLst>
          </p:cNvPr>
          <p:cNvSpPr>
            <a:spLocks noGrp="1"/>
          </p:cNvSpPr>
          <p:nvPr>
            <p:ph type="title"/>
          </p:nvPr>
        </p:nvSpPr>
        <p:spPr>
          <a:xfrm>
            <a:off x="1755122" y="0"/>
            <a:ext cx="10436878" cy="1027550"/>
          </a:xfrm>
          <a:solidFill>
            <a:schemeClr val="accent1">
              <a:lumMod val="20000"/>
              <a:lumOff val="80000"/>
            </a:schemeClr>
          </a:solidFill>
        </p:spPr>
        <p:txBody>
          <a:bodyPr>
            <a:normAutofit/>
          </a:body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TERMS OF REFERNCE OF THE REGIONAL WORKING GROUP ON SEAGRASS (RWG-SG)</a:t>
            </a:r>
            <a:endParaRPr kumimoji="0" lang="en-US" sz="28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4" name="Picture 3">
            <a:extLst>
              <a:ext uri="{FF2B5EF4-FFF2-40B4-BE49-F238E27FC236}">
                <a16:creationId xmlns:a16="http://schemas.microsoft.com/office/drawing/2014/main" xmlns="" id="{85A61314-A823-A34A-AA38-F18DA834CCF2}"/>
              </a:ext>
            </a:extLst>
          </p:cNvPr>
          <p:cNvPicPr>
            <a:picLocks noChangeAspect="1"/>
          </p:cNvPicPr>
          <p:nvPr/>
        </p:nvPicPr>
        <p:blipFill rotWithShape="1">
          <a:blip r:embed="rId2">
            <a:extLst>
              <a:ext uri="{28A0092B-C50C-407E-A947-70E740481C1C}">
                <a14:useLocalDpi xmlns:a14="http://schemas.microsoft.com/office/drawing/2010/main" val="0"/>
              </a:ext>
            </a:extLst>
          </a:blip>
          <a:srcRect t="19347" r="80225" b="68068"/>
          <a:stretch/>
        </p:blipFill>
        <p:spPr>
          <a:xfrm>
            <a:off x="5073697" y="6209412"/>
            <a:ext cx="627697" cy="550472"/>
          </a:xfrm>
          <a:prstGeom prst="rect">
            <a:avLst/>
          </a:prstGeom>
        </p:spPr>
      </p:pic>
      <p:sp>
        <p:nvSpPr>
          <p:cNvPr id="5" name="TextBox 4">
            <a:extLst>
              <a:ext uri="{FF2B5EF4-FFF2-40B4-BE49-F238E27FC236}">
                <a16:creationId xmlns:a16="http://schemas.microsoft.com/office/drawing/2014/main" xmlns="" id="{C6A33A8F-A92F-8C48-A288-5799628E81F8}"/>
              </a:ext>
            </a:extLst>
          </p:cNvPr>
          <p:cNvSpPr txBox="1"/>
          <p:nvPr/>
        </p:nvSpPr>
        <p:spPr>
          <a:xfrm>
            <a:off x="5165125" y="6398151"/>
            <a:ext cx="7419618" cy="550472"/>
          </a:xfrm>
          <a:prstGeom prst="rect">
            <a:avLst/>
          </a:prstGeom>
          <a:noFill/>
        </p:spPr>
        <p:txBody>
          <a:bodyPr wrap="square" rtlCol="0">
            <a:spAutoFit/>
          </a:bodyPr>
          <a:lstStyle/>
          <a:p>
            <a:pPr algn="ctr">
              <a:lnSpc>
                <a:spcPct val="107000"/>
              </a:lnSpc>
            </a:pPr>
            <a:r>
              <a:rPr lang="en-GB" sz="1100" b="1" dirty="0">
                <a:solidFill>
                  <a:srgbClr val="1F3864"/>
                </a:solidFill>
                <a:latin typeface="Calibri" panose="020F0502020204030204" pitchFamily="34" charset="0"/>
                <a:ea typeface="Calibri" panose="020F0502020204030204" pitchFamily="34" charset="0"/>
                <a:cs typeface="Calibri" panose="020F0502020204030204" pitchFamily="34" charset="0"/>
              </a:rPr>
              <a:t>Implementing the Strategic Action Programme for the South China Sea and Gulf of Thailand (SCS SAP Project)</a:t>
            </a:r>
            <a:endParaRPr lang="en-GB" sz="1100"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pic>
        <p:nvPicPr>
          <p:cNvPr id="8" name="Picture 7">
            <a:extLst>
              <a:ext uri="{FF2B5EF4-FFF2-40B4-BE49-F238E27FC236}">
                <a16:creationId xmlns:a16="http://schemas.microsoft.com/office/drawing/2014/main" xmlns="" id="{4E161FAE-86FF-8B47-B2BA-BB407B3A7B36}"/>
              </a:ext>
            </a:extLst>
          </p:cNvPr>
          <p:cNvPicPr>
            <a:picLocks noChangeAspect="1"/>
          </p:cNvPicPr>
          <p:nvPr/>
        </p:nvPicPr>
        <p:blipFill rotWithShape="1">
          <a:blip r:embed="rId3">
            <a:alphaModFix amt="70000"/>
            <a:extLst>
              <a:ext uri="{28A0092B-C50C-407E-A947-70E740481C1C}">
                <a14:useLocalDpi xmlns:a14="http://schemas.microsoft.com/office/drawing/2010/main" val="0"/>
              </a:ext>
            </a:extLst>
          </a:blip>
          <a:srcRect l="43922" t="-176" r="36087" b="176"/>
          <a:stretch/>
        </p:blipFill>
        <p:spPr>
          <a:xfrm flipH="1">
            <a:off x="-1" y="0"/>
            <a:ext cx="1755123" cy="6858000"/>
          </a:xfrm>
          <a:prstGeom prst="rect">
            <a:avLst/>
          </a:prstGeom>
        </p:spPr>
      </p:pic>
      <p:sp>
        <p:nvSpPr>
          <p:cNvPr id="11" name="TextBox 10">
            <a:extLst>
              <a:ext uri="{FF2B5EF4-FFF2-40B4-BE49-F238E27FC236}">
                <a16:creationId xmlns:a16="http://schemas.microsoft.com/office/drawing/2014/main" xmlns="" id="{618BC4CA-30D9-D3D7-2128-A7A73398CDD5}"/>
              </a:ext>
            </a:extLst>
          </p:cNvPr>
          <p:cNvSpPr txBox="1"/>
          <p:nvPr/>
        </p:nvSpPr>
        <p:spPr>
          <a:xfrm>
            <a:off x="2152662" y="1216289"/>
            <a:ext cx="9641797" cy="5016758"/>
          </a:xfrm>
          <a:prstGeom prst="rect">
            <a:avLst/>
          </a:prstGeom>
          <a:noFill/>
        </p:spPr>
        <p:txBody>
          <a:bodyPr wrap="square" rtlCol="0">
            <a:spAutoFit/>
          </a:bodyPr>
          <a:lstStyle/>
          <a:p>
            <a:pPr algn="just"/>
            <a:r>
              <a:rPr lang="en-US" sz="2000" b="1" dirty="0">
                <a:latin typeface="Arial" panose="020B0604020202020204" pitchFamily="34" charset="0"/>
                <a:cs typeface="Arial" panose="020B0604020202020204" pitchFamily="34" charset="0"/>
              </a:rPr>
              <a:t>RWG-SG shall:</a:t>
            </a:r>
          </a:p>
          <a:p>
            <a:pPr algn="just"/>
            <a:endParaRPr lang="en-US" sz="2000" b="1" dirty="0">
              <a:latin typeface="Arial" panose="020B0604020202020204" pitchFamily="34" charset="0"/>
              <a:cs typeface="Arial" panose="020B0604020202020204" pitchFamily="34" charset="0"/>
            </a:endParaRPr>
          </a:p>
          <a:p>
            <a:pPr marL="342900" indent="-342900" algn="just">
              <a:buFont typeface="+mj-lt"/>
              <a:buAutoNum type="arabicPeriod"/>
            </a:pPr>
            <a:r>
              <a:rPr lang="en-PH" sz="2000" dirty="0">
                <a:latin typeface="Arial" panose="020B0604020202020204" pitchFamily="34" charset="0"/>
                <a:cs typeface="Arial" panose="020B0604020202020204" pitchFamily="34" charset="0"/>
              </a:rPr>
              <a:t>Develop, in close collaboration with the National Seagrass Committees/Working Groups, public awareness and information materials concerning the national and regional importance of such ecosystems;</a:t>
            </a:r>
          </a:p>
          <a:p>
            <a:pPr marL="342900" indent="-342900" algn="just">
              <a:buFont typeface="+mj-lt"/>
              <a:buAutoNum type="arabicPeriod"/>
            </a:pPr>
            <a:r>
              <a:rPr lang="en-PH" sz="2000" dirty="0">
                <a:latin typeface="Arial" panose="020B0604020202020204" pitchFamily="34" charset="0"/>
                <a:cs typeface="Arial" panose="020B0604020202020204" pitchFamily="34" charset="0"/>
              </a:rPr>
              <a:t>Develop guidelines regarding best practices for sustainable seagrass management for adoption and application at national level in participating countries;</a:t>
            </a:r>
          </a:p>
          <a:p>
            <a:pPr marL="342900" indent="-342900" algn="just">
              <a:buFont typeface="+mj-lt"/>
              <a:buAutoNum type="arabicPeriod"/>
            </a:pPr>
            <a:r>
              <a:rPr lang="en-PH" sz="2000" dirty="0">
                <a:latin typeface="Arial" panose="020B0604020202020204" pitchFamily="34" charset="0"/>
                <a:cs typeface="Arial" panose="020B0604020202020204" pitchFamily="34" charset="0"/>
              </a:rPr>
              <a:t>Prepare a regional review of national experiences in seagrass restoration with a view to developing widely applicable guidelines concerning best practices in seagrass restoration and rehabilitation;</a:t>
            </a:r>
          </a:p>
          <a:p>
            <a:pPr marL="342900" indent="-342900" algn="just">
              <a:buFont typeface="+mj-lt"/>
              <a:buAutoNum type="arabicPeriod"/>
            </a:pPr>
            <a:r>
              <a:rPr lang="en-PH" sz="2000" dirty="0">
                <a:latin typeface="Arial" panose="020B0604020202020204" pitchFamily="34" charset="0"/>
                <a:cs typeface="Arial" panose="020B0604020202020204" pitchFamily="34" charset="0"/>
              </a:rPr>
              <a:t>Review and evaluate, at the regional level, progress in implementation of the seagrass activities of the project, and provide guidance for improvement when necessary; and</a:t>
            </a:r>
          </a:p>
          <a:p>
            <a:pPr marL="342900" indent="-342900" algn="just">
              <a:buFont typeface="+mj-lt"/>
              <a:buAutoNum type="arabicPeriod"/>
            </a:pPr>
            <a:r>
              <a:rPr lang="en-PH" sz="2000" dirty="0">
                <a:latin typeface="Arial" panose="020B0604020202020204" pitchFamily="34" charset="0"/>
                <a:cs typeface="Arial" panose="020B0604020202020204" pitchFamily="34" charset="0"/>
              </a:rPr>
              <a:t>Develop annual workplans and provide periodic progress reports to the Regional Scientific and Technical Committee.</a:t>
            </a:r>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443511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xmlns="" id="{3952140F-8BAF-2B42-B3B9-43D4CE72CF5C}"/>
              </a:ext>
            </a:extLst>
          </p:cNvPr>
          <p:cNvSpPr>
            <a:spLocks noGrp="1"/>
          </p:cNvSpPr>
          <p:nvPr>
            <p:ph type="title"/>
          </p:nvPr>
        </p:nvSpPr>
        <p:spPr>
          <a:xfrm>
            <a:off x="1755122" y="0"/>
            <a:ext cx="10436878" cy="1027550"/>
          </a:xfrm>
          <a:solidFill>
            <a:schemeClr val="accent1">
              <a:lumMod val="20000"/>
              <a:lumOff val="80000"/>
            </a:schemeClr>
          </a:solidFill>
        </p:spPr>
        <p:txBody>
          <a:bodyPr>
            <a:normAutofit/>
          </a:bodyPr>
          <a:lstStyle/>
          <a:p>
            <a:pPr marL="0" marR="0" lvl="0" indent="0"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Designated Officers and Members</a:t>
            </a:r>
            <a:endParaRPr kumimoji="0" lang="en-US" sz="28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4" name="Picture 3">
            <a:extLst>
              <a:ext uri="{FF2B5EF4-FFF2-40B4-BE49-F238E27FC236}">
                <a16:creationId xmlns:a16="http://schemas.microsoft.com/office/drawing/2014/main" xmlns="" id="{85A61314-A823-A34A-AA38-F18DA834CCF2}"/>
              </a:ext>
            </a:extLst>
          </p:cNvPr>
          <p:cNvPicPr>
            <a:picLocks noChangeAspect="1"/>
          </p:cNvPicPr>
          <p:nvPr/>
        </p:nvPicPr>
        <p:blipFill rotWithShape="1">
          <a:blip r:embed="rId2">
            <a:extLst>
              <a:ext uri="{28A0092B-C50C-407E-A947-70E740481C1C}">
                <a14:useLocalDpi xmlns:a14="http://schemas.microsoft.com/office/drawing/2010/main" val="0"/>
              </a:ext>
            </a:extLst>
          </a:blip>
          <a:srcRect t="19347" r="80225" b="68068"/>
          <a:stretch/>
        </p:blipFill>
        <p:spPr>
          <a:xfrm>
            <a:off x="5073697" y="6209412"/>
            <a:ext cx="627697" cy="550472"/>
          </a:xfrm>
          <a:prstGeom prst="rect">
            <a:avLst/>
          </a:prstGeom>
        </p:spPr>
      </p:pic>
      <p:sp>
        <p:nvSpPr>
          <p:cNvPr id="5" name="TextBox 4">
            <a:extLst>
              <a:ext uri="{FF2B5EF4-FFF2-40B4-BE49-F238E27FC236}">
                <a16:creationId xmlns:a16="http://schemas.microsoft.com/office/drawing/2014/main" xmlns="" id="{C6A33A8F-A92F-8C48-A288-5799628E81F8}"/>
              </a:ext>
            </a:extLst>
          </p:cNvPr>
          <p:cNvSpPr txBox="1"/>
          <p:nvPr/>
        </p:nvSpPr>
        <p:spPr>
          <a:xfrm>
            <a:off x="5165125" y="6398151"/>
            <a:ext cx="7419618" cy="550472"/>
          </a:xfrm>
          <a:prstGeom prst="rect">
            <a:avLst/>
          </a:prstGeom>
          <a:noFill/>
        </p:spPr>
        <p:txBody>
          <a:bodyPr wrap="square" rtlCol="0">
            <a:spAutoFit/>
          </a:bodyPr>
          <a:lstStyle/>
          <a:p>
            <a:pPr algn="ctr">
              <a:lnSpc>
                <a:spcPct val="107000"/>
              </a:lnSpc>
            </a:pPr>
            <a:r>
              <a:rPr lang="en-GB" sz="1100" b="1" dirty="0">
                <a:solidFill>
                  <a:srgbClr val="1F3864"/>
                </a:solidFill>
                <a:latin typeface="Calibri" panose="020F0502020204030204" pitchFamily="34" charset="0"/>
                <a:ea typeface="Calibri" panose="020F0502020204030204" pitchFamily="34" charset="0"/>
                <a:cs typeface="Calibri" panose="020F0502020204030204" pitchFamily="34" charset="0"/>
              </a:rPr>
              <a:t>Implementing the Strategic Action Programme for the South China Sea and Gulf of Thailand (SCS SAP Project)</a:t>
            </a:r>
            <a:endParaRPr lang="en-GB" sz="1100"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pic>
        <p:nvPicPr>
          <p:cNvPr id="8" name="Picture 7">
            <a:extLst>
              <a:ext uri="{FF2B5EF4-FFF2-40B4-BE49-F238E27FC236}">
                <a16:creationId xmlns:a16="http://schemas.microsoft.com/office/drawing/2014/main" xmlns="" id="{4E161FAE-86FF-8B47-B2BA-BB407B3A7B36}"/>
              </a:ext>
            </a:extLst>
          </p:cNvPr>
          <p:cNvPicPr>
            <a:picLocks noChangeAspect="1"/>
          </p:cNvPicPr>
          <p:nvPr/>
        </p:nvPicPr>
        <p:blipFill rotWithShape="1">
          <a:blip r:embed="rId3">
            <a:alphaModFix amt="70000"/>
            <a:extLst>
              <a:ext uri="{28A0092B-C50C-407E-A947-70E740481C1C}">
                <a14:useLocalDpi xmlns:a14="http://schemas.microsoft.com/office/drawing/2010/main" val="0"/>
              </a:ext>
            </a:extLst>
          </a:blip>
          <a:srcRect l="43922" t="-176" r="36087" b="176"/>
          <a:stretch/>
        </p:blipFill>
        <p:spPr>
          <a:xfrm flipH="1">
            <a:off x="-1" y="0"/>
            <a:ext cx="1755123" cy="6858000"/>
          </a:xfrm>
          <a:prstGeom prst="rect">
            <a:avLst/>
          </a:prstGeom>
        </p:spPr>
      </p:pic>
      <p:sp>
        <p:nvSpPr>
          <p:cNvPr id="11" name="TextBox 10">
            <a:extLst>
              <a:ext uri="{FF2B5EF4-FFF2-40B4-BE49-F238E27FC236}">
                <a16:creationId xmlns:a16="http://schemas.microsoft.com/office/drawing/2014/main" xmlns="" id="{618BC4CA-30D9-D3D7-2128-A7A73398CDD5}"/>
              </a:ext>
            </a:extLst>
          </p:cNvPr>
          <p:cNvSpPr txBox="1"/>
          <p:nvPr/>
        </p:nvSpPr>
        <p:spPr>
          <a:xfrm>
            <a:off x="2152662" y="1216289"/>
            <a:ext cx="9641797" cy="4914166"/>
          </a:xfrm>
          <a:prstGeom prst="rect">
            <a:avLst/>
          </a:prstGeom>
          <a:noFill/>
        </p:spPr>
        <p:txBody>
          <a:bodyPr wrap="square" rtlCol="0">
            <a:spAutoFit/>
          </a:bodyPr>
          <a:lstStyle/>
          <a:p>
            <a:pPr rtl="0">
              <a:spcBef>
                <a:spcPts val="1000"/>
              </a:spcBef>
              <a:spcAft>
                <a:spcPts val="0"/>
              </a:spcAft>
            </a:pPr>
            <a:r>
              <a:rPr lang="en-PH" sz="2400" b="1" i="0" u="sng" dirty="0">
                <a:solidFill>
                  <a:srgbClr val="000000"/>
                </a:solidFill>
                <a:effectLst/>
                <a:latin typeface="Arial" panose="020B0604020202020204" pitchFamily="34" charset="0"/>
                <a:cs typeface="Arial" panose="020B0604020202020204" pitchFamily="34" charset="0"/>
              </a:rPr>
              <a:t>Officers</a:t>
            </a:r>
            <a:endParaRPr lang="en-PH" sz="2400" b="1" dirty="0">
              <a:effectLst/>
              <a:latin typeface="Arial" panose="020B0604020202020204" pitchFamily="34" charset="0"/>
              <a:cs typeface="Arial" panose="020B0604020202020204" pitchFamily="34" charset="0"/>
            </a:endParaRPr>
          </a:p>
          <a:p>
            <a:pPr rtl="0">
              <a:spcBef>
                <a:spcPts val="1000"/>
              </a:spcBef>
              <a:spcAft>
                <a:spcPts val="0"/>
              </a:spcAft>
            </a:pPr>
            <a:r>
              <a:rPr lang="en-PH" sz="2400" b="1" i="1" u="none" strike="noStrike" dirty="0">
                <a:solidFill>
                  <a:srgbClr val="000000"/>
                </a:solidFill>
                <a:effectLst/>
                <a:latin typeface="Arial" panose="020B0604020202020204" pitchFamily="34" charset="0"/>
                <a:cs typeface="Arial" panose="020B0604020202020204" pitchFamily="34" charset="0"/>
              </a:rPr>
              <a:t>Mr. </a:t>
            </a:r>
            <a:r>
              <a:rPr lang="en-PH" sz="2400" b="1" i="1" u="none" strike="noStrike" dirty="0" err="1">
                <a:solidFill>
                  <a:srgbClr val="000000"/>
                </a:solidFill>
                <a:effectLst/>
                <a:latin typeface="Arial" panose="020B0604020202020204" pitchFamily="34" charset="0"/>
                <a:cs typeface="Arial" panose="020B0604020202020204" pitchFamily="34" charset="0"/>
              </a:rPr>
              <a:t>Datu</a:t>
            </a:r>
            <a:r>
              <a:rPr lang="en-PH" sz="2400" b="1" i="1" u="none" strike="noStrike" dirty="0">
                <a:solidFill>
                  <a:srgbClr val="000000"/>
                </a:solidFill>
                <a:effectLst/>
                <a:latin typeface="Arial" panose="020B0604020202020204" pitchFamily="34" charset="0"/>
                <a:cs typeface="Arial" panose="020B0604020202020204" pitchFamily="34" charset="0"/>
              </a:rPr>
              <a:t> </a:t>
            </a:r>
            <a:r>
              <a:rPr lang="en-PH" sz="2400" b="1" i="1" u="none" strike="noStrike" dirty="0" err="1">
                <a:solidFill>
                  <a:srgbClr val="000000"/>
                </a:solidFill>
                <a:effectLst/>
                <a:latin typeface="Arial" panose="020B0604020202020204" pitchFamily="34" charset="0"/>
                <a:cs typeface="Arial" panose="020B0604020202020204" pitchFamily="34" charset="0"/>
              </a:rPr>
              <a:t>Tungko</a:t>
            </a:r>
            <a:r>
              <a:rPr lang="en-PH" sz="2400" b="1" i="1" u="none" strike="noStrike" dirty="0">
                <a:solidFill>
                  <a:srgbClr val="000000"/>
                </a:solidFill>
                <a:effectLst/>
                <a:latin typeface="Arial" panose="020B0604020202020204" pitchFamily="34" charset="0"/>
                <a:cs typeface="Arial" panose="020B0604020202020204" pitchFamily="34" charset="0"/>
              </a:rPr>
              <a:t> </a:t>
            </a:r>
            <a:r>
              <a:rPr lang="en-PH" sz="2400" b="1" i="1" u="none" strike="noStrike" dirty="0" err="1">
                <a:solidFill>
                  <a:srgbClr val="000000"/>
                </a:solidFill>
                <a:effectLst/>
                <a:latin typeface="Arial" panose="020B0604020202020204" pitchFamily="34" charset="0"/>
                <a:cs typeface="Arial" panose="020B0604020202020204" pitchFamily="34" charset="0"/>
              </a:rPr>
              <a:t>Saikol</a:t>
            </a:r>
            <a:r>
              <a:rPr lang="en-PH" sz="2400" b="0" i="0" u="none" strike="noStrike" dirty="0">
                <a:solidFill>
                  <a:srgbClr val="000000"/>
                </a:solidFill>
                <a:effectLst/>
                <a:latin typeface="Arial" panose="020B0604020202020204" pitchFamily="34" charset="0"/>
                <a:cs typeface="Arial" panose="020B0604020202020204" pitchFamily="34" charset="0"/>
              </a:rPr>
              <a:t>, Focal Point for Seagrass in the </a:t>
            </a:r>
            <a:r>
              <a:rPr lang="en-PH" sz="2400" b="1" i="0" u="none" strike="noStrike" dirty="0">
                <a:solidFill>
                  <a:srgbClr val="000000"/>
                </a:solidFill>
                <a:effectLst/>
                <a:latin typeface="Arial" panose="020B0604020202020204" pitchFamily="34" charset="0"/>
                <a:cs typeface="Arial" panose="020B0604020202020204" pitchFamily="34" charset="0"/>
              </a:rPr>
              <a:t>Philippines </a:t>
            </a:r>
            <a:r>
              <a:rPr lang="en-PH" sz="2400" b="0" i="0" u="none" strike="noStrike" dirty="0">
                <a:solidFill>
                  <a:srgbClr val="000000"/>
                </a:solidFill>
                <a:effectLst/>
                <a:latin typeface="Arial" panose="020B0604020202020204" pitchFamily="34" charset="0"/>
                <a:cs typeface="Arial" panose="020B0604020202020204" pitchFamily="34" charset="0"/>
              </a:rPr>
              <a:t>and </a:t>
            </a:r>
            <a:r>
              <a:rPr lang="en-PH" sz="2400" b="1" i="1" u="none" strike="noStrike" dirty="0">
                <a:solidFill>
                  <a:srgbClr val="000000"/>
                </a:solidFill>
                <a:effectLst/>
                <a:latin typeface="Arial" panose="020B0604020202020204" pitchFamily="34" charset="0"/>
                <a:cs typeface="Arial" panose="020B0604020202020204" pitchFamily="34" charset="0"/>
              </a:rPr>
              <a:t>Mr. Tri Edi </a:t>
            </a:r>
            <a:r>
              <a:rPr lang="en-PH" sz="2400" b="1" i="1" u="none" strike="noStrike" dirty="0" err="1">
                <a:solidFill>
                  <a:srgbClr val="000000"/>
                </a:solidFill>
                <a:effectLst/>
                <a:latin typeface="Arial" panose="020B0604020202020204" pitchFamily="34" charset="0"/>
                <a:cs typeface="Arial" panose="020B0604020202020204" pitchFamily="34" charset="0"/>
              </a:rPr>
              <a:t>Kuriandewa</a:t>
            </a:r>
            <a:r>
              <a:rPr lang="en-PH" sz="2400" b="0" i="0" u="none" strike="noStrike" dirty="0">
                <a:solidFill>
                  <a:srgbClr val="000000"/>
                </a:solidFill>
                <a:effectLst/>
                <a:latin typeface="Arial" panose="020B0604020202020204" pitchFamily="34" charset="0"/>
                <a:cs typeface="Arial" panose="020B0604020202020204" pitchFamily="34" charset="0"/>
              </a:rPr>
              <a:t>, Focal Point for Seagrass in Indonesia were elected as Chairperson and Vice-Chairperson, respectively.</a:t>
            </a:r>
          </a:p>
          <a:p>
            <a:pPr rtl="0">
              <a:spcBef>
                <a:spcPts val="1000"/>
              </a:spcBef>
              <a:spcAft>
                <a:spcPts val="0"/>
              </a:spcAft>
            </a:pPr>
            <a:endParaRPr lang="en-PH" sz="2400" b="0" dirty="0">
              <a:effectLst/>
              <a:latin typeface="Arial" panose="020B0604020202020204" pitchFamily="34" charset="0"/>
              <a:cs typeface="Arial" panose="020B0604020202020204" pitchFamily="34" charset="0"/>
            </a:endParaRPr>
          </a:p>
          <a:p>
            <a:pPr rtl="0">
              <a:spcBef>
                <a:spcPts val="1000"/>
              </a:spcBef>
              <a:spcAft>
                <a:spcPts val="0"/>
              </a:spcAft>
            </a:pPr>
            <a:r>
              <a:rPr lang="en-PH" sz="2400" b="1" i="0" u="sng" dirty="0">
                <a:solidFill>
                  <a:srgbClr val="000000"/>
                </a:solidFill>
                <a:effectLst/>
                <a:latin typeface="Arial" panose="020B0604020202020204" pitchFamily="34" charset="0"/>
                <a:cs typeface="Arial" panose="020B0604020202020204" pitchFamily="34" charset="0"/>
              </a:rPr>
              <a:t>Members:</a:t>
            </a:r>
            <a:endParaRPr lang="en-PH" sz="2400" b="1" dirty="0">
              <a:effectLst/>
              <a:latin typeface="Arial" panose="020B0604020202020204" pitchFamily="34" charset="0"/>
              <a:cs typeface="Arial" panose="020B0604020202020204" pitchFamily="34" charset="0"/>
            </a:endParaRPr>
          </a:p>
          <a:p>
            <a:pPr rtl="0">
              <a:spcBef>
                <a:spcPts val="1000"/>
              </a:spcBef>
              <a:spcAft>
                <a:spcPts val="0"/>
              </a:spcAft>
            </a:pPr>
            <a:r>
              <a:rPr lang="en-PH" sz="2400" b="0" i="0" u="none" strike="noStrike" dirty="0">
                <a:solidFill>
                  <a:srgbClr val="000000"/>
                </a:solidFill>
                <a:effectLst/>
                <a:latin typeface="Arial" panose="020B0604020202020204" pitchFamily="34" charset="0"/>
                <a:cs typeface="Arial" panose="020B0604020202020204" pitchFamily="34" charset="0"/>
              </a:rPr>
              <a:t>The RWG-SG of the SCS SAP Project shall consist of the Chairpersons of the National Seagrass Committees/Working Groups together with one member of the SCS SAP Project Coordination Unit and selected regional experts.</a:t>
            </a:r>
            <a:endParaRPr lang="en-PH" sz="2400" b="0" dirty="0">
              <a:effectLst/>
              <a:latin typeface="Arial" panose="020B0604020202020204" pitchFamily="34" charset="0"/>
              <a:cs typeface="Arial" panose="020B0604020202020204" pitchFamily="34" charset="0"/>
            </a:endParaRPr>
          </a:p>
          <a:p>
            <a:r>
              <a:rPr lang="en-PH" sz="2000" dirty="0"/>
              <a:t/>
            </a:r>
            <a:br>
              <a:rPr lang="en-PH" sz="2000" dirty="0"/>
            </a:br>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985856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xmlns="" id="{3952140F-8BAF-2B42-B3B9-43D4CE72CF5C}"/>
              </a:ext>
            </a:extLst>
          </p:cNvPr>
          <p:cNvSpPr>
            <a:spLocks noGrp="1"/>
          </p:cNvSpPr>
          <p:nvPr>
            <p:ph type="title"/>
          </p:nvPr>
        </p:nvSpPr>
        <p:spPr>
          <a:xfrm>
            <a:off x="1755122" y="-58480"/>
            <a:ext cx="10436878" cy="878048"/>
          </a:xfrm>
          <a:solidFill>
            <a:schemeClr val="accent1">
              <a:lumMod val="20000"/>
              <a:lumOff val="80000"/>
            </a:schemeClr>
          </a:solidFill>
        </p:spPr>
        <p:txBody>
          <a:bodyPr/>
          <a:lstStyle/>
          <a:p>
            <a:r>
              <a:rPr lang="en-US" sz="3200" b="1" dirty="0">
                <a:solidFill>
                  <a:prstClr val="black"/>
                </a:solidFill>
                <a:latin typeface="Arial" panose="020B0604020202020204" pitchFamily="34" charset="0"/>
                <a:cs typeface="Arial" panose="020B0604020202020204" pitchFamily="34" charset="0"/>
              </a:rPr>
              <a:t>Key Discussions and Agreements</a:t>
            </a:r>
            <a:endParaRPr lang="en-US" b="1" dirty="0">
              <a:latin typeface="Arial" panose="020B0604020202020204" pitchFamily="34" charset="0"/>
              <a:cs typeface="Arial" panose="020B0604020202020204" pitchFamily="34" charset="0"/>
            </a:endParaRPr>
          </a:p>
        </p:txBody>
      </p:sp>
      <p:sp>
        <p:nvSpPr>
          <p:cNvPr id="7" name="Content Placeholder 6">
            <a:extLst>
              <a:ext uri="{FF2B5EF4-FFF2-40B4-BE49-F238E27FC236}">
                <a16:creationId xmlns:a16="http://schemas.microsoft.com/office/drawing/2014/main" xmlns="" id="{B511A6C1-7384-934C-8165-8A338B600657}"/>
              </a:ext>
            </a:extLst>
          </p:cNvPr>
          <p:cNvSpPr>
            <a:spLocks noGrp="1"/>
          </p:cNvSpPr>
          <p:nvPr>
            <p:ph idx="1"/>
          </p:nvPr>
        </p:nvSpPr>
        <p:spPr>
          <a:xfrm>
            <a:off x="2330844" y="1222219"/>
            <a:ext cx="9285434" cy="4745050"/>
          </a:xfrm>
          <a:solidFill>
            <a:schemeClr val="accent1">
              <a:lumMod val="20000"/>
              <a:lumOff val="80000"/>
            </a:schemeClr>
          </a:solidFill>
        </p:spPr>
        <p:txBody>
          <a:bodyPr>
            <a:noAutofit/>
          </a:bodyPr>
          <a:lstStyle/>
          <a:p>
            <a:pPr marL="514350" indent="-514350">
              <a:buFont typeface="+mj-lt"/>
              <a:buAutoNum type="arabicPeriod"/>
            </a:pPr>
            <a:r>
              <a:rPr lang="en-US" sz="2200" b="1" dirty="0">
                <a:latin typeface="Arial" panose="020B0604020202020204" pitchFamily="34" charset="0"/>
                <a:cs typeface="Arial" panose="020B0604020202020204" pitchFamily="34" charset="0"/>
              </a:rPr>
              <a:t>Review of SAP Targets for Seagrass Focal Area</a:t>
            </a:r>
          </a:p>
          <a:p>
            <a:pPr lvl="1"/>
            <a:r>
              <a:rPr lang="en-US" sz="2200" dirty="0">
                <a:latin typeface="Arial" panose="020B0604020202020204" pitchFamily="34" charset="0"/>
                <a:cs typeface="Arial" panose="020B0604020202020204" pitchFamily="34" charset="0"/>
              </a:rPr>
              <a:t>The SAP targets for seagrass focused on Outcome 1.3 on the conservation and sustainable use of 26,036 ha of seagrass areas in the six participating countries, to be achieved through four regional outputs;</a:t>
            </a:r>
          </a:p>
          <a:p>
            <a:pPr lvl="1"/>
            <a:r>
              <a:rPr lang="en-US" sz="2200" dirty="0">
                <a:latin typeface="Arial" panose="020B0604020202020204" pitchFamily="34" charset="0"/>
                <a:cs typeface="Arial" panose="020B0604020202020204" pitchFamily="34" charset="0"/>
              </a:rPr>
              <a:t>A total of 20 priority sites were identified in the SAP excluding Thailand with no site proposed</a:t>
            </a:r>
          </a:p>
          <a:p>
            <a:pPr marL="457200" lvl="1" indent="0">
              <a:buNone/>
            </a:pPr>
            <a:endParaRPr lang="en-US" sz="2200" b="1" dirty="0">
              <a:latin typeface="Arial" panose="020B0604020202020204" pitchFamily="34" charset="0"/>
              <a:cs typeface="Arial" panose="020B0604020202020204" pitchFamily="34" charset="0"/>
            </a:endParaRPr>
          </a:p>
          <a:p>
            <a:pPr marL="514350" indent="-514350">
              <a:buFont typeface="+mj-lt"/>
              <a:buAutoNum type="arabicPeriod"/>
            </a:pPr>
            <a:r>
              <a:rPr lang="en-US" sz="2200" b="1" dirty="0">
                <a:latin typeface="Arial" panose="020B0604020202020204" pitchFamily="34" charset="0"/>
                <a:cs typeface="Arial" panose="020B0604020202020204" pitchFamily="34" charset="0"/>
              </a:rPr>
              <a:t>SAP Evaluation at the National Level During 2008-2020</a:t>
            </a:r>
          </a:p>
          <a:p>
            <a:pPr lvl="1" algn="just"/>
            <a:r>
              <a:rPr lang="en-US" sz="2200" dirty="0">
                <a:latin typeface="Arial" panose="020B0604020202020204" pitchFamily="34" charset="0"/>
                <a:cs typeface="Arial" panose="020B0604020202020204" pitchFamily="34" charset="0"/>
              </a:rPr>
              <a:t>Based on the country presentations, there have been significant achievements in implementing the SAP at national and site levels. In terms of SAP targets, the methodology in updating the national seagrass report will be discussed in the next meeting, which will provide more quantitative data.</a:t>
            </a:r>
          </a:p>
        </p:txBody>
      </p:sp>
      <p:pic>
        <p:nvPicPr>
          <p:cNvPr id="4" name="Picture 3">
            <a:extLst>
              <a:ext uri="{FF2B5EF4-FFF2-40B4-BE49-F238E27FC236}">
                <a16:creationId xmlns:a16="http://schemas.microsoft.com/office/drawing/2014/main" xmlns="" id="{85A61314-A823-A34A-AA38-F18DA834CCF2}"/>
              </a:ext>
            </a:extLst>
          </p:cNvPr>
          <p:cNvPicPr>
            <a:picLocks noChangeAspect="1"/>
          </p:cNvPicPr>
          <p:nvPr/>
        </p:nvPicPr>
        <p:blipFill rotWithShape="1">
          <a:blip r:embed="rId2">
            <a:extLst>
              <a:ext uri="{28A0092B-C50C-407E-A947-70E740481C1C}">
                <a14:useLocalDpi xmlns:a14="http://schemas.microsoft.com/office/drawing/2010/main" val="0"/>
              </a:ext>
            </a:extLst>
          </a:blip>
          <a:srcRect t="19347" r="80225" b="68068"/>
          <a:stretch/>
        </p:blipFill>
        <p:spPr>
          <a:xfrm>
            <a:off x="5073697" y="6209412"/>
            <a:ext cx="627697" cy="550472"/>
          </a:xfrm>
          <a:prstGeom prst="rect">
            <a:avLst/>
          </a:prstGeom>
        </p:spPr>
      </p:pic>
      <p:sp>
        <p:nvSpPr>
          <p:cNvPr id="5" name="TextBox 4">
            <a:extLst>
              <a:ext uri="{FF2B5EF4-FFF2-40B4-BE49-F238E27FC236}">
                <a16:creationId xmlns:a16="http://schemas.microsoft.com/office/drawing/2014/main" xmlns="" id="{C6A33A8F-A92F-8C48-A288-5799628E81F8}"/>
              </a:ext>
            </a:extLst>
          </p:cNvPr>
          <p:cNvSpPr txBox="1"/>
          <p:nvPr/>
        </p:nvSpPr>
        <p:spPr>
          <a:xfrm>
            <a:off x="5165125" y="6398151"/>
            <a:ext cx="7419618" cy="550472"/>
          </a:xfrm>
          <a:prstGeom prst="rect">
            <a:avLst/>
          </a:prstGeom>
          <a:noFill/>
        </p:spPr>
        <p:txBody>
          <a:bodyPr wrap="square" rtlCol="0">
            <a:spAutoFit/>
          </a:bodyPr>
          <a:lstStyle/>
          <a:p>
            <a:pPr algn="ctr">
              <a:lnSpc>
                <a:spcPct val="107000"/>
              </a:lnSpc>
            </a:pPr>
            <a:r>
              <a:rPr lang="en-GB" sz="1100" b="1" dirty="0">
                <a:solidFill>
                  <a:srgbClr val="1F3864"/>
                </a:solidFill>
                <a:latin typeface="Calibri" panose="020F0502020204030204" pitchFamily="34" charset="0"/>
                <a:ea typeface="Calibri" panose="020F0502020204030204" pitchFamily="34" charset="0"/>
                <a:cs typeface="Calibri" panose="020F0502020204030204" pitchFamily="34" charset="0"/>
              </a:rPr>
              <a:t>Implementing the Strategic Action Programme for the South China Sea and Gulf of Thailand (SCS SAP Project)</a:t>
            </a:r>
            <a:endParaRPr lang="en-GB" sz="1100"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pic>
        <p:nvPicPr>
          <p:cNvPr id="8" name="Picture 7">
            <a:extLst>
              <a:ext uri="{FF2B5EF4-FFF2-40B4-BE49-F238E27FC236}">
                <a16:creationId xmlns:a16="http://schemas.microsoft.com/office/drawing/2014/main" xmlns="" id="{4E161FAE-86FF-8B47-B2BA-BB407B3A7B36}"/>
              </a:ext>
            </a:extLst>
          </p:cNvPr>
          <p:cNvPicPr>
            <a:picLocks noChangeAspect="1"/>
          </p:cNvPicPr>
          <p:nvPr/>
        </p:nvPicPr>
        <p:blipFill rotWithShape="1">
          <a:blip r:embed="rId3">
            <a:alphaModFix amt="70000"/>
            <a:extLst>
              <a:ext uri="{28A0092B-C50C-407E-A947-70E740481C1C}">
                <a14:useLocalDpi xmlns:a14="http://schemas.microsoft.com/office/drawing/2010/main" val="0"/>
              </a:ext>
            </a:extLst>
          </a:blip>
          <a:srcRect l="43922" t="-176" r="36087" b="176"/>
          <a:stretch/>
        </p:blipFill>
        <p:spPr>
          <a:xfrm flipH="1">
            <a:off x="-1" y="-58480"/>
            <a:ext cx="1755123" cy="6916479"/>
          </a:xfrm>
          <a:prstGeom prst="rect">
            <a:avLst/>
          </a:prstGeom>
        </p:spPr>
      </p:pic>
    </p:spTree>
    <p:extLst>
      <p:ext uri="{BB962C8B-B14F-4D97-AF65-F5344CB8AC3E}">
        <p14:creationId xmlns:p14="http://schemas.microsoft.com/office/powerpoint/2010/main" val="19615068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xmlns="" id="{3952140F-8BAF-2B42-B3B9-43D4CE72CF5C}"/>
              </a:ext>
            </a:extLst>
          </p:cNvPr>
          <p:cNvSpPr>
            <a:spLocks noGrp="1"/>
          </p:cNvSpPr>
          <p:nvPr>
            <p:ph type="title"/>
          </p:nvPr>
        </p:nvSpPr>
        <p:spPr>
          <a:xfrm>
            <a:off x="1755122" y="20472"/>
            <a:ext cx="10436878" cy="878048"/>
          </a:xfrm>
          <a:solidFill>
            <a:schemeClr val="accent1">
              <a:lumMod val="20000"/>
              <a:lumOff val="80000"/>
            </a:schemeClr>
          </a:solidFill>
        </p:spPr>
        <p:txBody>
          <a:bodyPr/>
          <a:lstStyle/>
          <a:p>
            <a:r>
              <a:rPr lang="en-US" sz="3200" b="1" dirty="0">
                <a:solidFill>
                  <a:prstClr val="black"/>
                </a:solidFill>
                <a:latin typeface="Arial" panose="020B0604020202020204" pitchFamily="34" charset="0"/>
                <a:cs typeface="Arial" panose="020B0604020202020204" pitchFamily="34" charset="0"/>
              </a:rPr>
              <a:t>Key Discussions and Agreements</a:t>
            </a:r>
            <a:endParaRPr lang="en-US" b="1" dirty="0">
              <a:latin typeface="Arial" panose="020B0604020202020204" pitchFamily="34" charset="0"/>
              <a:cs typeface="Arial" panose="020B0604020202020204" pitchFamily="34" charset="0"/>
            </a:endParaRPr>
          </a:p>
        </p:txBody>
      </p:sp>
      <p:sp>
        <p:nvSpPr>
          <p:cNvPr id="7" name="Content Placeholder 6">
            <a:extLst>
              <a:ext uri="{FF2B5EF4-FFF2-40B4-BE49-F238E27FC236}">
                <a16:creationId xmlns:a16="http://schemas.microsoft.com/office/drawing/2014/main" xmlns="" id="{B511A6C1-7384-934C-8165-8A338B600657}"/>
              </a:ext>
            </a:extLst>
          </p:cNvPr>
          <p:cNvSpPr>
            <a:spLocks noGrp="1"/>
          </p:cNvSpPr>
          <p:nvPr>
            <p:ph idx="1"/>
          </p:nvPr>
        </p:nvSpPr>
        <p:spPr>
          <a:xfrm>
            <a:off x="2421922" y="1431913"/>
            <a:ext cx="9285434" cy="4745050"/>
          </a:xfrm>
          <a:solidFill>
            <a:schemeClr val="accent1">
              <a:lumMod val="20000"/>
              <a:lumOff val="80000"/>
            </a:schemeClr>
          </a:solidFill>
        </p:spPr>
        <p:txBody>
          <a:bodyPr>
            <a:normAutofit fontScale="92500" lnSpcReduction="10000"/>
          </a:bodyPr>
          <a:lstStyle/>
          <a:p>
            <a:pPr marL="514350" indent="-514350">
              <a:buFont typeface="+mj-lt"/>
              <a:buAutoNum type="arabicPeriod" startAt="3"/>
            </a:pPr>
            <a:r>
              <a:rPr lang="en-US" sz="2200" b="1" dirty="0">
                <a:latin typeface="Arial" panose="020B0604020202020204" pitchFamily="34" charset="0"/>
                <a:cs typeface="Arial" panose="020B0604020202020204" pitchFamily="34" charset="0"/>
              </a:rPr>
              <a:t>Review and Revision of SAP Targets at the National Level</a:t>
            </a:r>
          </a:p>
          <a:p>
            <a:pPr lvl="1"/>
            <a:r>
              <a:rPr lang="en-PH" sz="2200" dirty="0">
                <a:latin typeface="Arial" panose="020B0604020202020204" pitchFamily="34" charset="0"/>
                <a:cs typeface="Arial" panose="020B0604020202020204" pitchFamily="34" charset="0"/>
              </a:rPr>
              <a:t>As to the progress of the NIRs, Cambodia, Philippines and Thailand are well advanced with sites and targets, draft activities, workplans and budget. These countries were supported by UNOPS in terms of funding and consultancy support.</a:t>
            </a:r>
            <a:endParaRPr lang="en-US" sz="2200" b="1" dirty="0">
              <a:latin typeface="Arial" panose="020B0604020202020204" pitchFamily="34" charset="0"/>
              <a:cs typeface="Arial" panose="020B0604020202020204" pitchFamily="34" charset="0"/>
            </a:endParaRPr>
          </a:p>
          <a:p>
            <a:pPr lvl="1"/>
            <a:r>
              <a:rPr lang="en-PH" sz="2200" dirty="0">
                <a:latin typeface="Arial" panose="020B0604020202020204" pitchFamily="34" charset="0"/>
                <a:cs typeface="Arial" panose="020B0604020202020204" pitchFamily="34" charset="0"/>
              </a:rPr>
              <a:t>China is under preparation with site visits and information gathering completed.</a:t>
            </a:r>
            <a:endParaRPr lang="en-US" sz="2200" b="1" dirty="0">
              <a:latin typeface="Arial" panose="020B0604020202020204" pitchFamily="34" charset="0"/>
              <a:cs typeface="Arial" panose="020B0604020202020204" pitchFamily="34" charset="0"/>
            </a:endParaRPr>
          </a:p>
          <a:p>
            <a:pPr lvl="1"/>
            <a:r>
              <a:rPr lang="en-PH" sz="2200" dirty="0">
                <a:latin typeface="Arial" panose="020B0604020202020204" pitchFamily="34" charset="0"/>
                <a:cs typeface="Arial" panose="020B0604020202020204" pitchFamily="34" charset="0"/>
              </a:rPr>
              <a:t>Indonesia is under preparation with SEAs already identified to work on the NIRs. </a:t>
            </a:r>
          </a:p>
          <a:p>
            <a:pPr lvl="1"/>
            <a:r>
              <a:rPr lang="en-PH" sz="2200" dirty="0">
                <a:latin typeface="Arial" panose="020B0604020202020204" pitchFamily="34" charset="0"/>
                <a:cs typeface="Arial" panose="020B0604020202020204" pitchFamily="34" charset="0"/>
              </a:rPr>
              <a:t>Viet Nam is still under preparation.</a:t>
            </a:r>
          </a:p>
          <a:p>
            <a:pPr lvl="1"/>
            <a:r>
              <a:rPr lang="en-US" sz="2200" dirty="0">
                <a:latin typeface="Arial" panose="020B0604020202020204" pitchFamily="34" charset="0"/>
                <a:cs typeface="Arial" panose="020B0604020202020204" pitchFamily="34" charset="0"/>
              </a:rPr>
              <a:t>The RWG-SG needs to review and design actions that lead to the achievement of the outcomes and outputs, addresses the gaps and needs identified in the national reports and baselines, and long term sustainability of actions and activities beyond project life. The RWG-SG was encouraged to inform the PCU of any additional project support needed by the group.</a:t>
            </a:r>
          </a:p>
          <a:p>
            <a:pPr marL="457200" lvl="1" indent="0">
              <a:buNone/>
            </a:pPr>
            <a:r>
              <a:rPr lang="en-US" sz="2200" b="1" dirty="0">
                <a:latin typeface="Arial" panose="020B0604020202020204" pitchFamily="34" charset="0"/>
                <a:cs typeface="Arial" panose="020B0604020202020204" pitchFamily="34" charset="0"/>
              </a:rPr>
              <a:t/>
            </a:r>
            <a:br>
              <a:rPr lang="en-US" sz="2200" b="1" dirty="0">
                <a:latin typeface="Arial" panose="020B0604020202020204" pitchFamily="34" charset="0"/>
                <a:cs typeface="Arial" panose="020B0604020202020204" pitchFamily="34" charset="0"/>
              </a:rPr>
            </a:br>
            <a:endParaRPr lang="en-US" sz="2200" b="1" dirty="0">
              <a:latin typeface="Arial" panose="020B0604020202020204" pitchFamily="34" charset="0"/>
              <a:cs typeface="Arial" panose="020B0604020202020204" pitchFamily="34" charset="0"/>
            </a:endParaRPr>
          </a:p>
          <a:p>
            <a:pPr marL="0" indent="0">
              <a:buNone/>
            </a:pPr>
            <a:endParaRPr lang="en-US" sz="2200" b="1" dirty="0">
              <a:latin typeface="Arial" panose="020B0604020202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xmlns="" id="{85A61314-A823-A34A-AA38-F18DA834CCF2}"/>
              </a:ext>
            </a:extLst>
          </p:cNvPr>
          <p:cNvPicPr>
            <a:picLocks noChangeAspect="1"/>
          </p:cNvPicPr>
          <p:nvPr/>
        </p:nvPicPr>
        <p:blipFill rotWithShape="1">
          <a:blip r:embed="rId2">
            <a:extLst>
              <a:ext uri="{28A0092B-C50C-407E-A947-70E740481C1C}">
                <a14:useLocalDpi xmlns:a14="http://schemas.microsoft.com/office/drawing/2010/main" val="0"/>
              </a:ext>
            </a:extLst>
          </a:blip>
          <a:srcRect t="19347" r="80225" b="68068"/>
          <a:stretch/>
        </p:blipFill>
        <p:spPr>
          <a:xfrm>
            <a:off x="5073697" y="6209412"/>
            <a:ext cx="627697" cy="550472"/>
          </a:xfrm>
          <a:prstGeom prst="rect">
            <a:avLst/>
          </a:prstGeom>
        </p:spPr>
      </p:pic>
      <p:sp>
        <p:nvSpPr>
          <p:cNvPr id="5" name="TextBox 4">
            <a:extLst>
              <a:ext uri="{FF2B5EF4-FFF2-40B4-BE49-F238E27FC236}">
                <a16:creationId xmlns:a16="http://schemas.microsoft.com/office/drawing/2014/main" xmlns="" id="{C6A33A8F-A92F-8C48-A288-5799628E81F8}"/>
              </a:ext>
            </a:extLst>
          </p:cNvPr>
          <p:cNvSpPr txBox="1"/>
          <p:nvPr/>
        </p:nvSpPr>
        <p:spPr>
          <a:xfrm>
            <a:off x="5165125" y="6398151"/>
            <a:ext cx="7419618" cy="550472"/>
          </a:xfrm>
          <a:prstGeom prst="rect">
            <a:avLst/>
          </a:prstGeom>
          <a:noFill/>
        </p:spPr>
        <p:txBody>
          <a:bodyPr wrap="square" rtlCol="0">
            <a:spAutoFit/>
          </a:bodyPr>
          <a:lstStyle/>
          <a:p>
            <a:pPr algn="ctr">
              <a:lnSpc>
                <a:spcPct val="107000"/>
              </a:lnSpc>
            </a:pPr>
            <a:r>
              <a:rPr lang="en-GB" sz="1100" b="1" dirty="0">
                <a:solidFill>
                  <a:srgbClr val="1F3864"/>
                </a:solidFill>
                <a:latin typeface="Calibri" panose="020F0502020204030204" pitchFamily="34" charset="0"/>
                <a:ea typeface="Calibri" panose="020F0502020204030204" pitchFamily="34" charset="0"/>
                <a:cs typeface="Calibri" panose="020F0502020204030204" pitchFamily="34" charset="0"/>
              </a:rPr>
              <a:t>Implementing the Strategic Action Programme for the South China Sea and Gulf of Thailand (SCS SAP Project)</a:t>
            </a:r>
            <a:endParaRPr lang="en-GB" sz="1100"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pic>
        <p:nvPicPr>
          <p:cNvPr id="8" name="Picture 7">
            <a:extLst>
              <a:ext uri="{FF2B5EF4-FFF2-40B4-BE49-F238E27FC236}">
                <a16:creationId xmlns:a16="http://schemas.microsoft.com/office/drawing/2014/main" xmlns="" id="{4E161FAE-86FF-8B47-B2BA-BB407B3A7B36}"/>
              </a:ext>
            </a:extLst>
          </p:cNvPr>
          <p:cNvPicPr>
            <a:picLocks noChangeAspect="1"/>
          </p:cNvPicPr>
          <p:nvPr/>
        </p:nvPicPr>
        <p:blipFill rotWithShape="1">
          <a:blip r:embed="rId3">
            <a:alphaModFix amt="70000"/>
            <a:extLst>
              <a:ext uri="{28A0092B-C50C-407E-A947-70E740481C1C}">
                <a14:useLocalDpi xmlns:a14="http://schemas.microsoft.com/office/drawing/2010/main" val="0"/>
              </a:ext>
            </a:extLst>
          </a:blip>
          <a:srcRect l="43922" t="-176" r="36087" b="176"/>
          <a:stretch/>
        </p:blipFill>
        <p:spPr>
          <a:xfrm flipH="1">
            <a:off x="-1" y="-1"/>
            <a:ext cx="1755123" cy="6948623"/>
          </a:xfrm>
          <a:prstGeom prst="rect">
            <a:avLst/>
          </a:prstGeom>
        </p:spPr>
      </p:pic>
    </p:spTree>
    <p:extLst>
      <p:ext uri="{BB962C8B-B14F-4D97-AF65-F5344CB8AC3E}">
        <p14:creationId xmlns:p14="http://schemas.microsoft.com/office/powerpoint/2010/main" val="32343191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xmlns="" id="{3952140F-8BAF-2B42-B3B9-43D4CE72CF5C}"/>
              </a:ext>
            </a:extLst>
          </p:cNvPr>
          <p:cNvSpPr>
            <a:spLocks noGrp="1"/>
          </p:cNvSpPr>
          <p:nvPr>
            <p:ph type="title"/>
          </p:nvPr>
        </p:nvSpPr>
        <p:spPr>
          <a:xfrm>
            <a:off x="1755122" y="-1"/>
            <a:ext cx="10436878" cy="878048"/>
          </a:xfrm>
          <a:solidFill>
            <a:schemeClr val="accent1">
              <a:lumMod val="20000"/>
              <a:lumOff val="80000"/>
            </a:schemeClr>
          </a:solidFill>
        </p:spPr>
        <p:txBody>
          <a:bodyPr/>
          <a:lstStyle/>
          <a:p>
            <a:r>
              <a:rPr lang="en-US" sz="3200" b="1" dirty="0">
                <a:solidFill>
                  <a:prstClr val="black"/>
                </a:solidFill>
                <a:latin typeface="Arial" panose="020B0604020202020204" pitchFamily="34" charset="0"/>
                <a:cs typeface="Arial" panose="020B0604020202020204" pitchFamily="34" charset="0"/>
              </a:rPr>
              <a:t>Key Discussions and Agreements</a:t>
            </a:r>
            <a:endParaRPr lang="en-US" b="1" dirty="0">
              <a:latin typeface="Arial" panose="020B0604020202020204" pitchFamily="34" charset="0"/>
              <a:cs typeface="Arial" panose="020B0604020202020204" pitchFamily="34" charset="0"/>
            </a:endParaRPr>
          </a:p>
        </p:txBody>
      </p:sp>
      <p:sp>
        <p:nvSpPr>
          <p:cNvPr id="7" name="Content Placeholder 6">
            <a:extLst>
              <a:ext uri="{FF2B5EF4-FFF2-40B4-BE49-F238E27FC236}">
                <a16:creationId xmlns:a16="http://schemas.microsoft.com/office/drawing/2014/main" xmlns="" id="{B511A6C1-7384-934C-8165-8A338B600657}"/>
              </a:ext>
            </a:extLst>
          </p:cNvPr>
          <p:cNvSpPr>
            <a:spLocks noGrp="1"/>
          </p:cNvSpPr>
          <p:nvPr>
            <p:ph idx="1"/>
          </p:nvPr>
        </p:nvSpPr>
        <p:spPr>
          <a:xfrm>
            <a:off x="2330844" y="1282773"/>
            <a:ext cx="9285434" cy="4745050"/>
          </a:xfrm>
          <a:solidFill>
            <a:schemeClr val="accent1">
              <a:lumMod val="20000"/>
              <a:lumOff val="80000"/>
            </a:schemeClr>
          </a:solidFill>
        </p:spPr>
        <p:txBody>
          <a:bodyPr>
            <a:normAutofit lnSpcReduction="10000"/>
          </a:bodyPr>
          <a:lstStyle/>
          <a:p>
            <a:pPr marL="457200" indent="-457200">
              <a:buFont typeface="+mj-lt"/>
              <a:buAutoNum type="arabicPeriod" startAt="4"/>
            </a:pPr>
            <a:r>
              <a:rPr lang="en-US" sz="2200" b="1" dirty="0">
                <a:latin typeface="Arial" panose="020B0604020202020204" pitchFamily="34" charset="0"/>
                <a:cs typeface="Arial" panose="020B0604020202020204" pitchFamily="34" charset="0"/>
              </a:rPr>
              <a:t>National Presentation on SAP Implementation and Future Planning</a:t>
            </a:r>
          </a:p>
          <a:p>
            <a:pPr lvl="1" algn="just"/>
            <a:r>
              <a:rPr lang="en-PH" sz="2200" b="0" i="0" u="none" strike="noStrike" dirty="0">
                <a:solidFill>
                  <a:srgbClr val="000000"/>
                </a:solidFill>
                <a:effectLst/>
                <a:latin typeface="Arial" panose="020B0604020202020204" pitchFamily="34" charset="0"/>
                <a:cs typeface="Arial" panose="020B0604020202020204" pitchFamily="34" charset="0"/>
              </a:rPr>
              <a:t>Most notable are the consideration of the Fisheries Refugia project in the selection of sites and encouraged participants to coordinate closely with the Fisheries Refugia project as some activities and challenges are related and covered by the Fisheries Refugia project</a:t>
            </a:r>
            <a:endParaRPr lang="en-PH" sz="2200" dirty="0">
              <a:solidFill>
                <a:srgbClr val="000000"/>
              </a:solidFill>
              <a:latin typeface="Arial" panose="020B0604020202020204" pitchFamily="34" charset="0"/>
              <a:cs typeface="Arial" panose="020B0604020202020204" pitchFamily="34" charset="0"/>
            </a:endParaRPr>
          </a:p>
          <a:p>
            <a:pPr lvl="1" algn="just"/>
            <a:r>
              <a:rPr lang="en-PH" sz="2200" b="0" i="0" u="none" strike="noStrike" dirty="0">
                <a:solidFill>
                  <a:srgbClr val="000000"/>
                </a:solidFill>
                <a:effectLst/>
                <a:latin typeface="Arial" panose="020B0604020202020204" pitchFamily="34" charset="0"/>
                <a:cs typeface="Arial" panose="020B0604020202020204" pitchFamily="34" charset="0"/>
              </a:rPr>
              <a:t>Another is the establishment of Marine Protected Areas in the last decade, which would be interesting to know the broader picture of each MPAs. </a:t>
            </a:r>
            <a:endParaRPr lang="en-PH" sz="2200" dirty="0">
              <a:solidFill>
                <a:srgbClr val="000000"/>
              </a:solidFill>
              <a:latin typeface="Arial" panose="020B0604020202020204" pitchFamily="34" charset="0"/>
              <a:cs typeface="Arial" panose="020B0604020202020204" pitchFamily="34" charset="0"/>
            </a:endParaRPr>
          </a:p>
          <a:p>
            <a:pPr lvl="1" algn="just"/>
            <a:r>
              <a:rPr lang="en-PH" sz="2200" b="0" i="0" u="none" strike="noStrike" dirty="0">
                <a:solidFill>
                  <a:srgbClr val="000000"/>
                </a:solidFill>
                <a:effectLst/>
                <a:latin typeface="Arial" panose="020B0604020202020204" pitchFamily="34" charset="0"/>
                <a:cs typeface="Arial" panose="020B0604020202020204" pitchFamily="34" charset="0"/>
              </a:rPr>
              <a:t>Also noted in the presentations are issues on land-use, sand mining, shipping, pollution and fishing and tourism activities, which should be considered in the national implementation reports. </a:t>
            </a:r>
            <a:endParaRPr lang="en-PH" sz="2200" dirty="0">
              <a:solidFill>
                <a:srgbClr val="000000"/>
              </a:solidFill>
              <a:latin typeface="Arial" panose="020B0604020202020204" pitchFamily="34" charset="0"/>
              <a:cs typeface="Arial" panose="020B0604020202020204" pitchFamily="34" charset="0"/>
            </a:endParaRPr>
          </a:p>
          <a:p>
            <a:pPr lvl="1" algn="just"/>
            <a:r>
              <a:rPr lang="en-PH" sz="2200" b="0" i="0" u="none" strike="noStrike" dirty="0">
                <a:solidFill>
                  <a:srgbClr val="000000"/>
                </a:solidFill>
                <a:effectLst/>
                <a:latin typeface="Arial" panose="020B0604020202020204" pitchFamily="34" charset="0"/>
                <a:cs typeface="Arial" panose="020B0604020202020204" pitchFamily="34" charset="0"/>
              </a:rPr>
              <a:t>The project is going to revise and update the national reports which would contribute to the updating of the SAP. It is important to know how much has changed in the last decade in terms of the pressures and threats on seagrass.</a:t>
            </a:r>
          </a:p>
          <a:p>
            <a:pPr marL="0" indent="0">
              <a:buNone/>
            </a:pPr>
            <a:endParaRPr lang="en-US" sz="2200" b="1" dirty="0">
              <a:latin typeface="Arial" panose="020B0604020202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xmlns="" id="{85A61314-A823-A34A-AA38-F18DA834CCF2}"/>
              </a:ext>
            </a:extLst>
          </p:cNvPr>
          <p:cNvPicPr>
            <a:picLocks noChangeAspect="1"/>
          </p:cNvPicPr>
          <p:nvPr/>
        </p:nvPicPr>
        <p:blipFill rotWithShape="1">
          <a:blip r:embed="rId3">
            <a:extLst>
              <a:ext uri="{28A0092B-C50C-407E-A947-70E740481C1C}">
                <a14:useLocalDpi xmlns:a14="http://schemas.microsoft.com/office/drawing/2010/main" val="0"/>
              </a:ext>
            </a:extLst>
          </a:blip>
          <a:srcRect t="19347" r="80225" b="68068"/>
          <a:stretch/>
        </p:blipFill>
        <p:spPr>
          <a:xfrm>
            <a:off x="5073697" y="6209412"/>
            <a:ext cx="627697" cy="550472"/>
          </a:xfrm>
          <a:prstGeom prst="rect">
            <a:avLst/>
          </a:prstGeom>
        </p:spPr>
      </p:pic>
      <p:sp>
        <p:nvSpPr>
          <p:cNvPr id="5" name="TextBox 4">
            <a:extLst>
              <a:ext uri="{FF2B5EF4-FFF2-40B4-BE49-F238E27FC236}">
                <a16:creationId xmlns:a16="http://schemas.microsoft.com/office/drawing/2014/main" xmlns="" id="{C6A33A8F-A92F-8C48-A288-5799628E81F8}"/>
              </a:ext>
            </a:extLst>
          </p:cNvPr>
          <p:cNvSpPr txBox="1"/>
          <p:nvPr/>
        </p:nvSpPr>
        <p:spPr>
          <a:xfrm>
            <a:off x="5165125" y="6398151"/>
            <a:ext cx="7419618" cy="550472"/>
          </a:xfrm>
          <a:prstGeom prst="rect">
            <a:avLst/>
          </a:prstGeom>
          <a:noFill/>
        </p:spPr>
        <p:txBody>
          <a:bodyPr wrap="square" rtlCol="0">
            <a:spAutoFit/>
          </a:bodyPr>
          <a:lstStyle/>
          <a:p>
            <a:pPr algn="ctr">
              <a:lnSpc>
                <a:spcPct val="107000"/>
              </a:lnSpc>
            </a:pPr>
            <a:r>
              <a:rPr lang="en-GB" sz="1100" b="1" dirty="0">
                <a:solidFill>
                  <a:srgbClr val="1F3864"/>
                </a:solidFill>
                <a:latin typeface="Calibri" panose="020F0502020204030204" pitchFamily="34" charset="0"/>
                <a:ea typeface="Calibri" panose="020F0502020204030204" pitchFamily="34" charset="0"/>
                <a:cs typeface="Calibri" panose="020F0502020204030204" pitchFamily="34" charset="0"/>
              </a:rPr>
              <a:t>Implementing the Strategic Action Programme for the South China Sea and Gulf of Thailand (SCS SAP Project)</a:t>
            </a:r>
            <a:endParaRPr lang="en-GB" sz="1100"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pic>
        <p:nvPicPr>
          <p:cNvPr id="8" name="Picture 7">
            <a:extLst>
              <a:ext uri="{FF2B5EF4-FFF2-40B4-BE49-F238E27FC236}">
                <a16:creationId xmlns:a16="http://schemas.microsoft.com/office/drawing/2014/main" xmlns="" id="{4E161FAE-86FF-8B47-B2BA-BB407B3A7B36}"/>
              </a:ext>
            </a:extLst>
          </p:cNvPr>
          <p:cNvPicPr>
            <a:picLocks noChangeAspect="1"/>
          </p:cNvPicPr>
          <p:nvPr/>
        </p:nvPicPr>
        <p:blipFill rotWithShape="1">
          <a:blip r:embed="rId4">
            <a:alphaModFix amt="70000"/>
            <a:extLst>
              <a:ext uri="{28A0092B-C50C-407E-A947-70E740481C1C}">
                <a14:useLocalDpi xmlns:a14="http://schemas.microsoft.com/office/drawing/2010/main" val="0"/>
              </a:ext>
            </a:extLst>
          </a:blip>
          <a:srcRect l="43922" t="-176" r="36087" b="176"/>
          <a:stretch/>
        </p:blipFill>
        <p:spPr>
          <a:xfrm flipH="1">
            <a:off x="-1" y="-1"/>
            <a:ext cx="1755123" cy="6948623"/>
          </a:xfrm>
          <a:prstGeom prst="rect">
            <a:avLst/>
          </a:prstGeom>
        </p:spPr>
      </p:pic>
    </p:spTree>
    <p:extLst>
      <p:ext uri="{BB962C8B-B14F-4D97-AF65-F5344CB8AC3E}">
        <p14:creationId xmlns:p14="http://schemas.microsoft.com/office/powerpoint/2010/main" val="268424724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9251</TotalTime>
  <Words>1853</Words>
  <Application>Microsoft Office PowerPoint</Application>
  <PresentationFormat>Widescreen</PresentationFormat>
  <Paragraphs>122</Paragraphs>
  <Slides>14</Slides>
  <Notes>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Calibri Light</vt:lpstr>
      <vt:lpstr>Times New Roman</vt:lpstr>
      <vt:lpstr>Office Theme</vt:lpstr>
      <vt:lpstr>PowerPoint Presentation</vt:lpstr>
      <vt:lpstr>Presentation Outline</vt:lpstr>
      <vt:lpstr>Introduction</vt:lpstr>
      <vt:lpstr>TERMS OF REFERNCE OF THE REGIONAL WORKING GROUP ON SEAGRASS (RWG-SG)</vt:lpstr>
      <vt:lpstr>TERMS OF REFERNCE OF THE REGIONAL WORKING GROUP ON SEAGRASS (RWG-SG)</vt:lpstr>
      <vt:lpstr>Designated Officers and Members</vt:lpstr>
      <vt:lpstr>Key Discussions and Agreements</vt:lpstr>
      <vt:lpstr>Key Discussions and Agreements</vt:lpstr>
      <vt:lpstr>Key Discussions and Agreements</vt:lpstr>
      <vt:lpstr>Key Discussions and Agreements</vt:lpstr>
      <vt:lpstr>Key Discussions and Agreements</vt:lpstr>
      <vt:lpstr>Key Discussions and Agreements</vt:lpstr>
      <vt:lpstr>Issues and Concern</vt:lpstr>
      <vt:lpstr>Recommendations and Next Steps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Chanikan Vibulsuk</dc:creator>
  <cp:lastModifiedBy>Molina Reynaldo</cp:lastModifiedBy>
  <cp:revision>9</cp:revision>
  <dcterms:created xsi:type="dcterms:W3CDTF">2021-11-12T03:36:49Z</dcterms:created>
  <dcterms:modified xsi:type="dcterms:W3CDTF">2022-10-12T03:19:58Z</dcterms:modified>
</cp:coreProperties>
</file>