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8" r:id="rId2"/>
    <p:sldId id="263" r:id="rId3"/>
    <p:sldId id="268" r:id="rId4"/>
    <p:sldId id="274" r:id="rId5"/>
    <p:sldId id="275" r:id="rId6"/>
    <p:sldId id="270" r:id="rId7"/>
    <p:sldId id="276" r:id="rId8"/>
    <p:sldId id="277" r:id="rId9"/>
    <p:sldId id="279" r:id="rId10"/>
    <p:sldId id="278" r:id="rId11"/>
    <p:sldId id="271" r:id="rId12"/>
    <p:sldId id="272" r:id="rId13"/>
    <p:sldId id="280" r:id="rId14"/>
    <p:sldId id="28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51"/>
    <p:restoredTop sz="72583"/>
  </p:normalViewPr>
  <p:slideViewPr>
    <p:cSldViewPr snapToGrid="0" snapToObjects="1">
      <p:cViewPr varScale="1">
        <p:scale>
          <a:sx n="60" d="100"/>
          <a:sy n="60" d="100"/>
        </p:scale>
        <p:origin x="114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rginie Hart" userId="dfdb6563f6a7102d" providerId="LiveId" clId="{E020D80F-65B5-43BF-9AB0-8725CFFBE925}"/>
    <pc:docChg chg="undo custSel delSld modSld">
      <pc:chgData name="Virginie Hart" userId="dfdb6563f6a7102d" providerId="LiveId" clId="{E020D80F-65B5-43BF-9AB0-8725CFFBE925}" dt="2021-11-23T16:05:47.856" v="1285" actId="20577"/>
      <pc:docMkLst>
        <pc:docMk/>
      </pc:docMkLst>
      <pc:sldChg chg="modSp mod">
        <pc:chgData name="Virginie Hart" userId="dfdb6563f6a7102d" providerId="LiveId" clId="{E020D80F-65B5-43BF-9AB0-8725CFFBE925}" dt="2021-11-23T15:53:13.694" v="1115" actId="313"/>
        <pc:sldMkLst>
          <pc:docMk/>
          <pc:sldMk cId="892345176" sldId="256"/>
        </pc:sldMkLst>
        <pc:spChg chg="mod">
          <ac:chgData name="Virginie Hart" userId="dfdb6563f6a7102d" providerId="LiveId" clId="{E020D80F-65B5-43BF-9AB0-8725CFFBE925}" dt="2021-11-23T15:44:35.697" v="427" actId="20577"/>
          <ac:spMkLst>
            <pc:docMk/>
            <pc:sldMk cId="892345176" sldId="256"/>
            <ac:spMk id="6" creationId="{3952140F-8BAF-2B42-B3B9-43D4CE72CF5C}"/>
          </ac:spMkLst>
        </pc:spChg>
        <pc:spChg chg="mod">
          <ac:chgData name="Virginie Hart" userId="dfdb6563f6a7102d" providerId="LiveId" clId="{E020D80F-65B5-43BF-9AB0-8725CFFBE925}" dt="2021-11-23T15:53:13.694" v="1115" actId="313"/>
          <ac:spMkLst>
            <pc:docMk/>
            <pc:sldMk cId="892345176" sldId="256"/>
            <ac:spMk id="7" creationId="{B511A6C1-7384-934C-8165-8A338B600657}"/>
          </ac:spMkLst>
        </pc:spChg>
      </pc:sldChg>
      <pc:sldChg chg="addSp delSp modSp mod">
        <pc:chgData name="Virginie Hart" userId="dfdb6563f6a7102d" providerId="LiveId" clId="{E020D80F-65B5-43BF-9AB0-8725CFFBE925}" dt="2021-11-23T16:05:47.856" v="1285" actId="20577"/>
        <pc:sldMkLst>
          <pc:docMk/>
          <pc:sldMk cId="2220507337" sldId="261"/>
        </pc:sldMkLst>
        <pc:spChg chg="add del">
          <ac:chgData name="Virginie Hart" userId="dfdb6563f6a7102d" providerId="LiveId" clId="{E020D80F-65B5-43BF-9AB0-8725CFFBE925}" dt="2021-11-23T12:12:35.934" v="300"/>
          <ac:spMkLst>
            <pc:docMk/>
            <pc:sldMk cId="2220507337" sldId="261"/>
            <ac:spMk id="7" creationId="{B511A6C1-7384-934C-8165-8A338B600657}"/>
          </ac:spMkLst>
        </pc:spChg>
        <pc:spChg chg="add mod">
          <ac:chgData name="Virginie Hart" userId="dfdb6563f6a7102d" providerId="LiveId" clId="{E020D80F-65B5-43BF-9AB0-8725CFFBE925}" dt="2021-11-23T16:05:47.856" v="1285" actId="20577"/>
          <ac:spMkLst>
            <pc:docMk/>
            <pc:sldMk cId="2220507337" sldId="261"/>
            <ac:spMk id="10" creationId="{5F8111E0-FA0B-4CFC-86EC-5F10776F6895}"/>
          </ac:spMkLst>
        </pc:spChg>
        <pc:spChg chg="add mod">
          <ac:chgData name="Virginie Hart" userId="dfdb6563f6a7102d" providerId="LiveId" clId="{E020D80F-65B5-43BF-9AB0-8725CFFBE925}" dt="2021-11-23T12:17:28.004" v="391"/>
          <ac:spMkLst>
            <pc:docMk/>
            <pc:sldMk cId="2220507337" sldId="261"/>
            <ac:spMk id="12" creationId="{B344A141-7594-479A-A8DC-53ED59605161}"/>
          </ac:spMkLst>
        </pc:spChg>
        <pc:graphicFrameChg chg="add del mod modGraphic">
          <ac:chgData name="Virginie Hart" userId="dfdb6563f6a7102d" providerId="LiveId" clId="{E020D80F-65B5-43BF-9AB0-8725CFFBE925}" dt="2021-11-23T12:11:48.773" v="293"/>
          <ac:graphicFrameMkLst>
            <pc:docMk/>
            <pc:sldMk cId="2220507337" sldId="261"/>
            <ac:graphicFrameMk id="2" creationId="{C4B9AF59-9460-4C01-B19E-DFC62D17BCFC}"/>
          </ac:graphicFrameMkLst>
        </pc:graphicFrameChg>
        <pc:graphicFrameChg chg="add del mod">
          <ac:chgData name="Virginie Hart" userId="dfdb6563f6a7102d" providerId="LiveId" clId="{E020D80F-65B5-43BF-9AB0-8725CFFBE925}" dt="2021-11-23T12:12:05.905" v="295"/>
          <ac:graphicFrameMkLst>
            <pc:docMk/>
            <pc:sldMk cId="2220507337" sldId="261"/>
            <ac:graphicFrameMk id="3" creationId="{7F941E20-0418-4D45-939C-7DE146B9E0C4}"/>
          </ac:graphicFrameMkLst>
        </pc:graphicFrameChg>
        <pc:graphicFrameChg chg="add del mod">
          <ac:chgData name="Virginie Hart" userId="dfdb6563f6a7102d" providerId="LiveId" clId="{E020D80F-65B5-43BF-9AB0-8725CFFBE925}" dt="2021-11-23T12:12:24.331" v="297"/>
          <ac:graphicFrameMkLst>
            <pc:docMk/>
            <pc:sldMk cId="2220507337" sldId="261"/>
            <ac:graphicFrameMk id="6" creationId="{D66376D6-339C-4761-8071-0038A8B40B32}"/>
          </ac:graphicFrameMkLst>
        </pc:graphicFrameChg>
        <pc:graphicFrameChg chg="add del mod ord modGraphic">
          <ac:chgData name="Virginie Hart" userId="dfdb6563f6a7102d" providerId="LiveId" clId="{E020D80F-65B5-43BF-9AB0-8725CFFBE925}" dt="2021-11-23T12:12:31.823" v="299" actId="3680"/>
          <ac:graphicFrameMkLst>
            <pc:docMk/>
            <pc:sldMk cId="2220507337" sldId="261"/>
            <ac:graphicFrameMk id="8" creationId="{80C9CE1E-61DC-4937-B0EC-68DEA4CFE48E}"/>
          </ac:graphicFrameMkLst>
        </pc:graphicFrameChg>
        <pc:graphicFrameChg chg="add mod modGraphic">
          <ac:chgData name="Virginie Hart" userId="dfdb6563f6a7102d" providerId="LiveId" clId="{E020D80F-65B5-43BF-9AB0-8725CFFBE925}" dt="2021-11-23T12:17:33.101" v="392" actId="14100"/>
          <ac:graphicFrameMkLst>
            <pc:docMk/>
            <pc:sldMk cId="2220507337" sldId="261"/>
            <ac:graphicFrameMk id="9" creationId="{2933B3E3-35C1-4E68-AE0C-7DCAD07BA977}"/>
          </ac:graphicFrameMkLst>
        </pc:graphicFrameChg>
      </pc:sldChg>
      <pc:sldChg chg="del">
        <pc:chgData name="Virginie Hart" userId="dfdb6563f6a7102d" providerId="LiveId" clId="{E020D80F-65B5-43BF-9AB0-8725CFFBE925}" dt="2021-11-23T15:53:31.239" v="1116" actId="47"/>
        <pc:sldMkLst>
          <pc:docMk/>
          <pc:sldMk cId="2100452973" sldId="262"/>
        </pc:sldMkLst>
      </pc:sldChg>
      <pc:sldChg chg="modSp mod">
        <pc:chgData name="Virginie Hart" userId="dfdb6563f6a7102d" providerId="LiveId" clId="{E020D80F-65B5-43BF-9AB0-8725CFFBE925}" dt="2021-11-23T15:51:05.347" v="851" actId="20577"/>
        <pc:sldMkLst>
          <pc:docMk/>
          <pc:sldMk cId="3379572678" sldId="263"/>
        </pc:sldMkLst>
        <pc:spChg chg="mod">
          <ac:chgData name="Virginie Hart" userId="dfdb6563f6a7102d" providerId="LiveId" clId="{E020D80F-65B5-43BF-9AB0-8725CFFBE925}" dt="2021-11-23T12:16:48.759" v="389" actId="14100"/>
          <ac:spMkLst>
            <pc:docMk/>
            <pc:sldMk cId="3379572678" sldId="263"/>
            <ac:spMk id="6" creationId="{3952140F-8BAF-2B42-B3B9-43D4CE72CF5C}"/>
          </ac:spMkLst>
        </pc:spChg>
        <pc:spChg chg="mod">
          <ac:chgData name="Virginie Hart" userId="dfdb6563f6a7102d" providerId="LiveId" clId="{E020D80F-65B5-43BF-9AB0-8725CFFBE925}" dt="2021-11-23T15:51:05.347" v="851" actId="20577"/>
          <ac:spMkLst>
            <pc:docMk/>
            <pc:sldMk cId="3379572678" sldId="263"/>
            <ac:spMk id="7" creationId="{B511A6C1-7384-934C-8165-8A338B600657}"/>
          </ac:spMkLst>
        </pc:spChg>
      </pc:sldChg>
      <pc:sldChg chg="modSp mod">
        <pc:chgData name="Virginie Hart" userId="dfdb6563f6a7102d" providerId="LiveId" clId="{E020D80F-65B5-43BF-9AB0-8725CFFBE925}" dt="2021-11-23T15:48:09.760" v="716"/>
        <pc:sldMkLst>
          <pc:docMk/>
          <pc:sldMk cId="2292924375" sldId="264"/>
        </pc:sldMkLst>
        <pc:spChg chg="mod">
          <ac:chgData name="Virginie Hart" userId="dfdb6563f6a7102d" providerId="LiveId" clId="{E020D80F-65B5-43BF-9AB0-8725CFFBE925}" dt="2021-11-23T15:46:14.545" v="546" actId="20577"/>
          <ac:spMkLst>
            <pc:docMk/>
            <pc:sldMk cId="2292924375" sldId="264"/>
            <ac:spMk id="6" creationId="{3952140F-8BAF-2B42-B3B9-43D4CE72CF5C}"/>
          </ac:spMkLst>
        </pc:spChg>
        <pc:spChg chg="mod">
          <ac:chgData name="Virginie Hart" userId="dfdb6563f6a7102d" providerId="LiveId" clId="{E020D80F-65B5-43BF-9AB0-8725CFFBE925}" dt="2021-11-23T15:48:09.760" v="716"/>
          <ac:spMkLst>
            <pc:docMk/>
            <pc:sldMk cId="2292924375" sldId="264"/>
            <ac:spMk id="7" creationId="{B511A6C1-7384-934C-8165-8A338B600657}"/>
          </ac:spMkLst>
        </pc:spChg>
      </pc:sldChg>
      <pc:sldChg chg="modSp mod">
        <pc:chgData name="Virginie Hart" userId="dfdb6563f6a7102d" providerId="LiveId" clId="{E020D80F-65B5-43BF-9AB0-8725CFFBE925}" dt="2021-11-23T15:50:38.144" v="841" actId="20577"/>
        <pc:sldMkLst>
          <pc:docMk/>
          <pc:sldMk cId="1359387066" sldId="265"/>
        </pc:sldMkLst>
        <pc:spChg chg="mod">
          <ac:chgData name="Virginie Hart" userId="dfdb6563f6a7102d" providerId="LiveId" clId="{E020D80F-65B5-43BF-9AB0-8725CFFBE925}" dt="2021-11-23T15:48:27.936" v="726" actId="20577"/>
          <ac:spMkLst>
            <pc:docMk/>
            <pc:sldMk cId="1359387066" sldId="265"/>
            <ac:spMk id="6" creationId="{3952140F-8BAF-2B42-B3B9-43D4CE72CF5C}"/>
          </ac:spMkLst>
        </pc:spChg>
        <pc:spChg chg="mod">
          <ac:chgData name="Virginie Hart" userId="dfdb6563f6a7102d" providerId="LiveId" clId="{E020D80F-65B5-43BF-9AB0-8725CFFBE925}" dt="2021-11-23T15:50:38.144" v="841" actId="20577"/>
          <ac:spMkLst>
            <pc:docMk/>
            <pc:sldMk cId="1359387066" sldId="265"/>
            <ac:spMk id="7" creationId="{B511A6C1-7384-934C-8165-8A338B600657}"/>
          </ac:spMkLst>
        </pc:spChg>
      </pc:sldChg>
      <pc:sldChg chg="modSp mod">
        <pc:chgData name="Virginie Hart" userId="dfdb6563f6a7102d" providerId="LiveId" clId="{E020D80F-65B5-43BF-9AB0-8725CFFBE925}" dt="2021-11-23T15:52:54.561" v="1084" actId="20577"/>
        <pc:sldMkLst>
          <pc:docMk/>
          <pc:sldMk cId="181912419" sldId="266"/>
        </pc:sldMkLst>
        <pc:spChg chg="mod">
          <ac:chgData name="Virginie Hart" userId="dfdb6563f6a7102d" providerId="LiveId" clId="{E020D80F-65B5-43BF-9AB0-8725CFFBE925}" dt="2021-11-23T15:51:45.735" v="865" actId="20577"/>
          <ac:spMkLst>
            <pc:docMk/>
            <pc:sldMk cId="181912419" sldId="266"/>
            <ac:spMk id="6" creationId="{3952140F-8BAF-2B42-B3B9-43D4CE72CF5C}"/>
          </ac:spMkLst>
        </pc:spChg>
        <pc:spChg chg="mod">
          <ac:chgData name="Virginie Hart" userId="dfdb6563f6a7102d" providerId="LiveId" clId="{E020D80F-65B5-43BF-9AB0-8725CFFBE925}" dt="2021-11-23T15:52:54.561" v="1084" actId="20577"/>
          <ac:spMkLst>
            <pc:docMk/>
            <pc:sldMk cId="181912419" sldId="266"/>
            <ac:spMk id="7" creationId="{B511A6C1-7384-934C-8165-8A338B600657}"/>
          </ac:spMkLst>
        </pc:spChg>
      </pc:sldChg>
      <pc:sldChg chg="modSp mod">
        <pc:chgData name="Virginie Hart" userId="dfdb6563f6a7102d" providerId="LiveId" clId="{E020D80F-65B5-43BF-9AB0-8725CFFBE925}" dt="2021-11-23T15:54:57.129" v="1275" actId="6549"/>
        <pc:sldMkLst>
          <pc:docMk/>
          <pc:sldMk cId="3073113854" sldId="267"/>
        </pc:sldMkLst>
        <pc:spChg chg="mod">
          <ac:chgData name="Virginie Hart" userId="dfdb6563f6a7102d" providerId="LiveId" clId="{E020D80F-65B5-43BF-9AB0-8725CFFBE925}" dt="2021-11-23T15:53:52.644" v="1136" actId="20577"/>
          <ac:spMkLst>
            <pc:docMk/>
            <pc:sldMk cId="3073113854" sldId="267"/>
            <ac:spMk id="6" creationId="{3952140F-8BAF-2B42-B3B9-43D4CE72CF5C}"/>
          </ac:spMkLst>
        </pc:spChg>
        <pc:spChg chg="mod">
          <ac:chgData name="Virginie Hart" userId="dfdb6563f6a7102d" providerId="LiveId" clId="{E020D80F-65B5-43BF-9AB0-8725CFFBE925}" dt="2021-11-23T15:54:57.129" v="1275" actId="6549"/>
          <ac:spMkLst>
            <pc:docMk/>
            <pc:sldMk cId="3073113854" sldId="267"/>
            <ac:spMk id="7" creationId="{B511A6C1-7384-934C-8165-8A338B6006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0E62B-B5C2-FE47-9979-AA8D170E81E8}" type="datetimeFigureOut">
              <a:rPr lang="en-US" smtClean="0"/>
              <a:t>10/14/2022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392578-DFF5-354C-AC74-155C01D081D8}" type="slidenum">
              <a:rPr lang="en-US" smtClean="0"/>
              <a:t>‹#›</a:t>
            </a:fld>
            <a:endParaRPr lang="en-US"/>
          </a:p>
        </p:txBody>
      </p:sp>
    </p:spTree>
    <p:extLst>
      <p:ext uri="{BB962C8B-B14F-4D97-AF65-F5344CB8AC3E}">
        <p14:creationId xmlns:p14="http://schemas.microsoft.com/office/powerpoint/2010/main" val="2854309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stock</a:t>
            </a:r>
          </a:p>
          <a:p>
            <a:r>
              <a:rPr lang="en-US" dirty="0"/>
              <a:t>https://</a:t>
            </a:r>
            <a:r>
              <a:rPr lang="en-US" dirty="0" err="1"/>
              <a:t>www.pexels.com</a:t>
            </a:r>
            <a:r>
              <a:rPr lang="en-US" dirty="0"/>
              <a:t>/photo/man-in-black-and-yellow-diving-suit-under-water-8849656/</a:t>
            </a:r>
          </a:p>
          <a:p>
            <a:r>
              <a:rPr lang="en-US" dirty="0"/>
              <a:t>https://</a:t>
            </a:r>
            <a:r>
              <a:rPr lang="en-US" dirty="0" err="1"/>
              <a:t>www.pexels.com</a:t>
            </a:r>
            <a:r>
              <a:rPr lang="en-US" dirty="0"/>
              <a:t>/photo/undersea-landscape-of-coral-reef-9762762/</a:t>
            </a:r>
          </a:p>
          <a:p>
            <a:r>
              <a:rPr lang="en-US" dirty="0"/>
              <a:t>https://</a:t>
            </a:r>
            <a:r>
              <a:rPr lang="en-US" dirty="0" err="1"/>
              <a:t>www.pexels.com</a:t>
            </a:r>
            <a:r>
              <a:rPr lang="en-US" dirty="0"/>
              <a:t>/photo/photo-of-fishes-near-coral-reef-3163599/</a:t>
            </a:r>
          </a:p>
        </p:txBody>
      </p:sp>
      <p:sp>
        <p:nvSpPr>
          <p:cNvPr id="4" name="Slide Number Placeholder 3"/>
          <p:cNvSpPr>
            <a:spLocks noGrp="1"/>
          </p:cNvSpPr>
          <p:nvPr>
            <p:ph type="sldNum" sz="quarter" idx="5"/>
          </p:nvPr>
        </p:nvSpPr>
        <p:spPr/>
        <p:txBody>
          <a:bodyPr/>
          <a:lstStyle/>
          <a:p>
            <a:fld id="{1089E178-2518-8041-BCD1-A22D13590124}" type="slidenum">
              <a:rPr lang="en-US" smtClean="0"/>
              <a:t>1</a:t>
            </a:fld>
            <a:endParaRPr lang="en-US"/>
          </a:p>
        </p:txBody>
      </p:sp>
    </p:spTree>
    <p:extLst>
      <p:ext uri="{BB962C8B-B14F-4D97-AF65-F5344CB8AC3E}">
        <p14:creationId xmlns:p14="http://schemas.microsoft.com/office/powerpoint/2010/main" val="3962221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Helvetica" pitchFamily="2" charset="0"/>
              </a:rPr>
              <a:t>The first regional working group meeting was conducted on 2 December 2021</a:t>
            </a:r>
          </a:p>
          <a:p>
            <a:r>
              <a:rPr lang="en-US" dirty="0">
                <a:effectLst/>
                <a:latin typeface="Helvetica" pitchFamily="2" charset="0"/>
              </a:rPr>
              <a:t>Objective of the meeting:</a:t>
            </a:r>
          </a:p>
          <a:p>
            <a:r>
              <a:rPr lang="en-US" dirty="0">
                <a:effectLst/>
                <a:latin typeface="Helvetica" pitchFamily="2" charset="0"/>
              </a:rPr>
              <a:t>- To present and discuss the SAP targets for coral reefs, and selected sites; </a:t>
            </a:r>
          </a:p>
          <a:p>
            <a:r>
              <a:rPr lang="en-US" dirty="0">
                <a:effectLst/>
                <a:latin typeface="Helvetica" pitchFamily="2" charset="0"/>
              </a:rPr>
              <a:t>- To present the compiled information provided on the status of SAP implementation between 2008-2020, which will be further developed into a</a:t>
            </a:r>
          </a:p>
          <a:p>
            <a:r>
              <a:rPr lang="en-US" dirty="0">
                <a:effectLst/>
                <a:latin typeface="Helvetica" pitchFamily="2" charset="0"/>
              </a:rPr>
              <a:t>publication in 2022; </a:t>
            </a:r>
          </a:p>
          <a:p>
            <a:r>
              <a:rPr lang="en-US" dirty="0">
                <a:effectLst/>
                <a:latin typeface="Helvetica" pitchFamily="2" charset="0"/>
              </a:rPr>
              <a:t>- To present the compiled information on the national revisions to targets and sites, building upon recent and ongoing projects, initiatives and best practices; and </a:t>
            </a:r>
          </a:p>
          <a:p>
            <a:r>
              <a:rPr lang="en-US" dirty="0">
                <a:effectLst/>
                <a:latin typeface="Helvetica" pitchFamily="2" charset="0"/>
              </a:rPr>
              <a:t>- To discuss executing arrangement and workplans for 2021-2022.</a:t>
            </a:r>
          </a:p>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4</a:t>
            </a:fld>
            <a:endParaRPr lang="en-US"/>
          </a:p>
        </p:txBody>
      </p:sp>
    </p:spTree>
    <p:extLst>
      <p:ext uri="{BB962C8B-B14F-4D97-AF65-F5344CB8AC3E}">
        <p14:creationId xmlns:p14="http://schemas.microsoft.com/office/powerpoint/2010/main" val="3691840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5</a:t>
            </a:fld>
            <a:endParaRPr lang="en-US"/>
          </a:p>
        </p:txBody>
      </p:sp>
    </p:spTree>
    <p:extLst>
      <p:ext uri="{BB962C8B-B14F-4D97-AF65-F5344CB8AC3E}">
        <p14:creationId xmlns:p14="http://schemas.microsoft.com/office/powerpoint/2010/main" val="230318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a:t>The RWG members agreed on 10 responsibilities as ToR inlcuding </a:t>
            </a:r>
          </a:p>
          <a:p>
            <a:pPr lvl="1">
              <a:buFont typeface="Wingdings" pitchFamily="2" charset="2"/>
              <a:buChar char="ü"/>
            </a:pPr>
            <a:r>
              <a:rPr lang="en-US" dirty="0"/>
              <a:t>Provide direction and strategic guidance to national committees on sustainable management of coral reef; and </a:t>
            </a:r>
          </a:p>
          <a:p>
            <a:pPr lvl="1">
              <a:buFont typeface="Wingdings" pitchFamily="2" charset="2"/>
              <a:buChar char="ü"/>
            </a:pPr>
            <a:r>
              <a:rPr lang="en-US" dirty="0"/>
              <a:t>Develop annual workplans and provide periodic progress report to the RSTC committee</a:t>
            </a:r>
          </a:p>
          <a:p>
            <a:endParaRPr lang="x-none" dirty="0"/>
          </a:p>
          <a:p>
            <a:r>
              <a:rPr lang="x-none" dirty="0"/>
              <a:t>We reviewed the SAP targets for coral reefs that were developed and adopted in 2008. </a:t>
            </a:r>
            <a:r>
              <a:rPr lang="en-US" dirty="0">
                <a:effectLst/>
                <a:latin typeface="Helvetica" pitchFamily="2" charset="0"/>
              </a:rPr>
              <a:t>The detail of the targets to achieve Outcome 1.2 on the sustainable management of 110,430 ha of coral reefs was presented including the expected target sites and areas from each country. A total of 46 priority sites from six participating countries were identified in the SAP.</a:t>
            </a:r>
          </a:p>
          <a:p>
            <a:endParaRPr lang="en-US" dirty="0">
              <a:effectLst/>
              <a:latin typeface="Helvetica" pitchFamily="2" charset="0"/>
            </a:endParaRPr>
          </a:p>
          <a:p>
            <a:r>
              <a:rPr lang="en-US" dirty="0">
                <a:effectLst/>
                <a:latin typeface="Helvetica" pitchFamily="2" charset="0"/>
              </a:rPr>
              <a:t>There were concerns on numbers of sites and areas due to available budget; however, SAP evaluation document and the recommendation provided could help in the revision and justification of new targets, also need to consider and ensure the long-term sustainability of the activities. </a:t>
            </a:r>
          </a:p>
        </p:txBody>
      </p:sp>
      <p:sp>
        <p:nvSpPr>
          <p:cNvPr id="4" name="Slide Number Placeholder 3"/>
          <p:cNvSpPr>
            <a:spLocks noGrp="1"/>
          </p:cNvSpPr>
          <p:nvPr>
            <p:ph type="sldNum" sz="quarter" idx="5"/>
          </p:nvPr>
        </p:nvSpPr>
        <p:spPr/>
        <p:txBody>
          <a:bodyPr/>
          <a:lstStyle/>
          <a:p>
            <a:fld id="{DF392578-DFF5-354C-AC74-155C01D081D8}" type="slidenum">
              <a:rPr lang="en-US" smtClean="0"/>
              <a:t>6</a:t>
            </a:fld>
            <a:endParaRPr lang="en-US"/>
          </a:p>
        </p:txBody>
      </p:sp>
    </p:spTree>
    <p:extLst>
      <p:ext uri="{BB962C8B-B14F-4D97-AF65-F5344CB8AC3E}">
        <p14:creationId xmlns:p14="http://schemas.microsoft.com/office/powerpoint/2010/main" val="49788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dirty="0"/>
              <a:t>SAP Evaluation at the national level during 2008-2020 was  to provide evidence on proactive contribution of the participating countries. Based on the evaluation, countries can calculate their co-financing contribution as well as provide updated baseline for developing relevant activities. the evaluation was based on submitted National Implementing Reports (NIRs) from Cambodia, Phillippines, and Thailand. </a:t>
            </a:r>
          </a:p>
          <a:p>
            <a:endParaRPr lang="x-none" dirty="0"/>
          </a:p>
          <a:p>
            <a:r>
              <a:rPr lang="en-US" b="1" dirty="0">
                <a:effectLst/>
                <a:latin typeface="Helvetica" pitchFamily="2" charset="0"/>
              </a:rPr>
              <a:t>Review and revision of SAP target at national level</a:t>
            </a:r>
          </a:p>
          <a:p>
            <a:r>
              <a:rPr lang="en-US" dirty="0">
                <a:effectLst/>
                <a:latin typeface="Helvetica" pitchFamily="2" charset="0"/>
              </a:rPr>
              <a:t>China is not participating as they have no SAP target for CR</a:t>
            </a:r>
          </a:p>
          <a:p>
            <a:r>
              <a:rPr lang="en-US" dirty="0">
                <a:effectLst/>
                <a:latin typeface="Helvetica" pitchFamily="2" charset="0"/>
              </a:rPr>
              <a:t>there are concerns on inconsistent approach in the development of activities between each country. The development of activities should lead to the achievement of the outcomes and outputs, using the logical framework approach. The activities should also address the gaps and needs identified in the national reports and baselines, and would results to the long term sustainability of actions and activities beyond project life. The regional working group was encouraged to inform the project team of any challenges and additional project support needed by the group.</a:t>
            </a:r>
          </a:p>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7</a:t>
            </a:fld>
            <a:endParaRPr lang="en-US"/>
          </a:p>
        </p:txBody>
      </p:sp>
    </p:spTree>
    <p:extLst>
      <p:ext uri="{BB962C8B-B14F-4D97-AF65-F5344CB8AC3E}">
        <p14:creationId xmlns:p14="http://schemas.microsoft.com/office/powerpoint/2010/main" val="3334048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8</a:t>
            </a:fld>
            <a:endParaRPr lang="en-US"/>
          </a:p>
        </p:txBody>
      </p:sp>
    </p:spTree>
    <p:extLst>
      <p:ext uri="{BB962C8B-B14F-4D97-AF65-F5344CB8AC3E}">
        <p14:creationId xmlns:p14="http://schemas.microsoft.com/office/powerpoint/2010/main" val="3800914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9</a:t>
            </a:fld>
            <a:endParaRPr lang="en-US"/>
          </a:p>
        </p:txBody>
      </p:sp>
    </p:spTree>
    <p:extLst>
      <p:ext uri="{BB962C8B-B14F-4D97-AF65-F5344CB8AC3E}">
        <p14:creationId xmlns:p14="http://schemas.microsoft.com/office/powerpoint/2010/main" val="2334754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F392578-DFF5-354C-AC74-155C01D081D8}" type="slidenum">
              <a:rPr lang="en-US" smtClean="0"/>
              <a:t>10</a:t>
            </a:fld>
            <a:endParaRPr lang="en-US"/>
          </a:p>
        </p:txBody>
      </p:sp>
    </p:spTree>
    <p:extLst>
      <p:ext uri="{BB962C8B-B14F-4D97-AF65-F5344CB8AC3E}">
        <p14:creationId xmlns:p14="http://schemas.microsoft.com/office/powerpoint/2010/main" val="3190855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a:p>
        </p:txBody>
      </p:sp>
      <p:sp>
        <p:nvSpPr>
          <p:cNvPr id="4" name="Slide Number Placeholder 3"/>
          <p:cNvSpPr>
            <a:spLocks noGrp="1"/>
          </p:cNvSpPr>
          <p:nvPr>
            <p:ph type="sldNum" sz="quarter" idx="5"/>
          </p:nvPr>
        </p:nvSpPr>
        <p:spPr/>
        <p:txBody>
          <a:bodyPr/>
          <a:lstStyle/>
          <a:p>
            <a:fld id="{DF392578-DFF5-354C-AC74-155C01D081D8}" type="slidenum">
              <a:rPr lang="en-US" smtClean="0"/>
              <a:t>14</a:t>
            </a:fld>
            <a:endParaRPr lang="en-US"/>
          </a:p>
        </p:txBody>
      </p:sp>
    </p:spTree>
    <p:extLst>
      <p:ext uri="{BB962C8B-B14F-4D97-AF65-F5344CB8AC3E}">
        <p14:creationId xmlns:p14="http://schemas.microsoft.com/office/powerpoint/2010/main" val="241485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4F3A66-389E-3048-80D2-5B3B10D4037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077290D-7BA8-BA4A-A8FC-61C1976B78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4945CDDD-7BCF-4542-9FCD-BCAFF24E2B80}"/>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0D851D29-0E73-FB4A-9250-4345A20430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5EA89F2-74B8-D24A-AA8C-CE72E79DA09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3089989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6AFB588-798B-5441-9591-36B65B4DA6E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A2E5F29D-753F-B24E-9BCE-C10F2E39FA4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C8A07E2-DBF8-3246-A2A7-569C7CEAA750}"/>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3402505B-C57E-C548-BACC-590A562B40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1D90375-9563-0942-93A6-F1D8F510979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67924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4DE50E5-7791-8340-A994-F87C31F185AE}"/>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C15F2997-9A9D-6B49-AFBD-38014FA6B1D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C3D436C7-3B3D-3C47-ADC2-D4E059110F28}"/>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C82F8B0D-02CF-264D-88D3-0FDA00BBA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9C0F9BE-D08F-B549-A7EE-5BAE3C17A6A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3427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4D9CD0-D596-CD4F-A44E-18D9DCA4270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CE3E6A4-446B-C145-827C-61D61D6E0FC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5F09BBBB-64F6-5646-BB96-043BB54FCD26}"/>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8C5D5578-DD89-FD44-92B0-367B6B2F9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7D48AEB-E48D-3C48-A898-F45744083C1C}"/>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66827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5AC97-16DC-DE4A-BE72-339577C4B6E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889FA896-0DE3-3548-8E0A-4AA933E8DD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C8E925FF-613F-3A4C-9DF9-7EA3D7F6BDE2}"/>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26FAB0D4-857A-5A49-92E8-54D3CF4BC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978870-4A5F-A54F-A4D8-3679647E6C44}"/>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869120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27695C-9373-5944-9C17-37D69E0B6E1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4E715C4-68EC-754C-A7BD-B3BE920958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F4F7C17A-EC6C-434F-BD71-4DC7182BFA1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FD347E69-5D06-5940-8A80-E721DD7E17E0}"/>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6" name="Footer Placeholder 5">
            <a:extLst>
              <a:ext uri="{FF2B5EF4-FFF2-40B4-BE49-F238E27FC236}">
                <a16:creationId xmlns:a16="http://schemas.microsoft.com/office/drawing/2014/main" xmlns="" id="{F3B0DABC-BF0C-7143-98A1-386C8A8ACD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2A5525A-6901-4949-BF9C-1A6F74BA1109}"/>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722555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E613B4-4DE1-4B4C-BDB5-0C50742D7A0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B9B8F887-54B4-8C41-ACC5-BA51025486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4F1FBCBC-2EEB-C944-95AA-AA6D9305720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3691237D-2D00-2248-A16A-F15FFDD2A5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020A22B-09EF-DC47-ABF6-BA1D057FD40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A5DA7E2-524C-8C42-9B5E-FD4BD7917F1C}"/>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8" name="Footer Placeholder 7">
            <a:extLst>
              <a:ext uri="{FF2B5EF4-FFF2-40B4-BE49-F238E27FC236}">
                <a16:creationId xmlns:a16="http://schemas.microsoft.com/office/drawing/2014/main" xmlns="" id="{D32AB82F-B178-2B40-BFD9-712E49195A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CD19E34B-E11C-9841-B700-1F1E131F55DD}"/>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055899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C384DC-04CE-044B-B9CB-28E734A6A2A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456B51A-CE41-F142-BCAB-16A90ACC062B}"/>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4" name="Footer Placeholder 3">
            <a:extLst>
              <a:ext uri="{FF2B5EF4-FFF2-40B4-BE49-F238E27FC236}">
                <a16:creationId xmlns:a16="http://schemas.microsoft.com/office/drawing/2014/main" xmlns="" id="{B3B4E23B-54CC-384F-AACC-AE7F0070C00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C61BA7D7-EC87-194C-822F-669AEF573892}"/>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4281339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FE8FCBC-97F8-234A-9EEA-DCBF6FC5CBC8}"/>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3" name="Footer Placeholder 2">
            <a:extLst>
              <a:ext uri="{FF2B5EF4-FFF2-40B4-BE49-F238E27FC236}">
                <a16:creationId xmlns:a16="http://schemas.microsoft.com/office/drawing/2014/main" xmlns="" id="{D86DAC3F-2053-5A4B-8E99-3B17180B03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4C3FB56-97DB-654C-94A7-E9D92B48AEC1}"/>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1957739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20BCB-72E9-074D-A141-7B12A6F975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90CCD4F4-8672-5048-A4D7-91F0BC50BF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B44E3325-EF48-4B43-89C8-6C99DB4D4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04E5BA82-016B-2A44-AB90-CFE18419E6F3}"/>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6" name="Footer Placeholder 5">
            <a:extLst>
              <a:ext uri="{FF2B5EF4-FFF2-40B4-BE49-F238E27FC236}">
                <a16:creationId xmlns:a16="http://schemas.microsoft.com/office/drawing/2014/main" xmlns="" id="{71F8B003-D64E-6141-AB42-56C1FBBE70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08234E9-B310-404D-9D2D-AFFB93B2811B}"/>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2449346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30FFE3-B566-BE46-9391-73037F899C2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0F8332B4-996A-0844-867B-E2EF74FBD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EDAB54FE-6C19-FF45-8E05-212F2708D6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90D7E890-94EE-2847-9458-92C4AD2AA068}"/>
              </a:ext>
            </a:extLst>
          </p:cNvPr>
          <p:cNvSpPr>
            <a:spLocks noGrp="1"/>
          </p:cNvSpPr>
          <p:nvPr>
            <p:ph type="dt" sz="half" idx="10"/>
          </p:nvPr>
        </p:nvSpPr>
        <p:spPr/>
        <p:txBody>
          <a:bodyPr/>
          <a:lstStyle/>
          <a:p>
            <a:fld id="{350387DB-D247-4F45-A9F2-E353C2C120AB}" type="datetimeFigureOut">
              <a:rPr lang="en-US" smtClean="0"/>
              <a:t>10/14/2022</a:t>
            </a:fld>
            <a:endParaRPr lang="en-US"/>
          </a:p>
        </p:txBody>
      </p:sp>
      <p:sp>
        <p:nvSpPr>
          <p:cNvPr id="6" name="Footer Placeholder 5">
            <a:extLst>
              <a:ext uri="{FF2B5EF4-FFF2-40B4-BE49-F238E27FC236}">
                <a16:creationId xmlns:a16="http://schemas.microsoft.com/office/drawing/2014/main" xmlns="" id="{99E0C4BA-2E5E-5B44-A7A8-B994BF92F5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67CBB14-3C2F-484C-873D-AFCC6E92576E}"/>
              </a:ext>
            </a:extLst>
          </p:cNvPr>
          <p:cNvSpPr>
            <a:spLocks noGrp="1"/>
          </p:cNvSpPr>
          <p:nvPr>
            <p:ph type="sldNum" sz="quarter" idx="12"/>
          </p:nvPr>
        </p:nvSpPr>
        <p:spPr/>
        <p:txBody>
          <a:bodyPr/>
          <a:lstStyle/>
          <a:p>
            <a:fld id="{76C82855-31B9-C841-9B73-B5225E801978}" type="slidenum">
              <a:rPr lang="en-US" smtClean="0"/>
              <a:t>‹#›</a:t>
            </a:fld>
            <a:endParaRPr lang="en-US"/>
          </a:p>
        </p:txBody>
      </p:sp>
    </p:spTree>
    <p:extLst>
      <p:ext uri="{BB962C8B-B14F-4D97-AF65-F5344CB8AC3E}">
        <p14:creationId xmlns:p14="http://schemas.microsoft.com/office/powerpoint/2010/main" val="508989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9578FF1-3F60-CD41-BE12-C0082D62D5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46A06296-C341-9E4F-B001-BDE6AD0D5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357D44C-060B-2A4A-BE8C-143C279B1D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0387DB-D247-4F45-A9F2-E353C2C120AB}" type="datetimeFigureOut">
              <a:rPr lang="en-US" smtClean="0"/>
              <a:t>10/14/2022</a:t>
            </a:fld>
            <a:endParaRPr lang="en-US"/>
          </a:p>
        </p:txBody>
      </p:sp>
      <p:sp>
        <p:nvSpPr>
          <p:cNvPr id="5" name="Footer Placeholder 4">
            <a:extLst>
              <a:ext uri="{FF2B5EF4-FFF2-40B4-BE49-F238E27FC236}">
                <a16:creationId xmlns:a16="http://schemas.microsoft.com/office/drawing/2014/main" xmlns="" id="{975FCD5D-B1BB-3E42-9BEA-29AA8F50CC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EABBD1E-05CD-A944-AAFC-81DDF908BE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C82855-31B9-C841-9B73-B5225E801978}" type="slidenum">
              <a:rPr lang="en-US" smtClean="0"/>
              <a:t>‹#›</a:t>
            </a:fld>
            <a:endParaRPr lang="en-US"/>
          </a:p>
        </p:txBody>
      </p:sp>
    </p:spTree>
    <p:extLst>
      <p:ext uri="{BB962C8B-B14F-4D97-AF65-F5344CB8AC3E}">
        <p14:creationId xmlns:p14="http://schemas.microsoft.com/office/powerpoint/2010/main" val="1963958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xmlns="" id="{B3150259-72F1-3D4D-B882-7F37CC93C4D6}"/>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b="68068"/>
          <a:stretch/>
        </p:blipFill>
        <p:spPr>
          <a:xfrm>
            <a:off x="3607593" y="5749733"/>
            <a:ext cx="4976812" cy="863068"/>
          </a:xfrm>
          <a:prstGeom prst="rect">
            <a:avLst/>
          </a:prstGeom>
        </p:spPr>
      </p:pic>
      <p:graphicFrame>
        <p:nvGraphicFramePr>
          <p:cNvPr id="19" name="Table 18">
            <a:extLst>
              <a:ext uri="{FF2B5EF4-FFF2-40B4-BE49-F238E27FC236}">
                <a16:creationId xmlns:a16="http://schemas.microsoft.com/office/drawing/2014/main" xmlns="" id="{A9803A1A-E3A8-D445-B67A-BE83A82FD82B}"/>
              </a:ext>
            </a:extLst>
          </p:cNvPr>
          <p:cNvGraphicFramePr>
            <a:graphicFrameLocks noGrp="1"/>
          </p:cNvGraphicFramePr>
          <p:nvPr/>
        </p:nvGraphicFramePr>
        <p:xfrm>
          <a:off x="8662660" y="351934"/>
          <a:ext cx="3792756" cy="2691012"/>
        </p:xfrm>
        <a:graphic>
          <a:graphicData uri="http://schemas.openxmlformats.org/drawingml/2006/table">
            <a:tbl>
              <a:tblPr/>
              <a:tblGrid>
                <a:gridCol w="3792756">
                  <a:extLst>
                    <a:ext uri="{9D8B030D-6E8A-4147-A177-3AD203B41FA5}">
                      <a16:colId xmlns:a16="http://schemas.microsoft.com/office/drawing/2014/main" xmlns="" val="878917475"/>
                    </a:ext>
                  </a:extLst>
                </a:gridCol>
              </a:tblGrid>
              <a:tr h="2691012">
                <a:tc>
                  <a:txBody>
                    <a:bodyPr/>
                    <a:lstStyle/>
                    <a:p>
                      <a:pPr algn="ctr" fontAlgn="ctr"/>
                      <a:endParaRPr lang="en-AU" sz="1500" dirty="0">
                        <a:solidFill>
                          <a:srgbClr val="FFFFFF"/>
                        </a:solidFill>
                        <a:effectLst/>
                      </a:endParaRPr>
                    </a:p>
                  </a:txBody>
                  <a:tcPr marL="46421" marR="46421" marT="46421" marB="46421" anchor="ctr">
                    <a:lnL>
                      <a:noFill/>
                    </a:lnL>
                    <a:lnR>
                      <a:noFill/>
                    </a:lnR>
                    <a:lnT>
                      <a:noFill/>
                    </a:lnT>
                    <a:lnB>
                      <a:noFill/>
                    </a:lnB>
                  </a:tcPr>
                </a:tc>
                <a:extLst>
                  <a:ext uri="{0D108BD9-81ED-4DB2-BD59-A6C34878D82A}">
                    <a16:rowId xmlns:a16="http://schemas.microsoft.com/office/drawing/2014/main" xmlns="" val="3074803587"/>
                  </a:ext>
                </a:extLst>
              </a:tr>
            </a:tbl>
          </a:graphicData>
        </a:graphic>
      </p:graphicFrame>
      <p:pic>
        <p:nvPicPr>
          <p:cNvPr id="3078" name="Picture 6" descr="Man in Black and Yellow Diving Suit Under Water">
            <a:extLst>
              <a:ext uri="{FF2B5EF4-FFF2-40B4-BE49-F238E27FC236}">
                <a16:creationId xmlns:a16="http://schemas.microsoft.com/office/drawing/2014/main" xmlns="" id="{0A22663C-2D6F-F74E-849B-66F794B3DDB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726" r="25525"/>
          <a:stretch/>
        </p:blipFill>
        <p:spPr bwMode="auto">
          <a:xfrm>
            <a:off x="434325" y="1365358"/>
            <a:ext cx="2645532" cy="424429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Photo of Fishes Near Coral Reef">
            <a:extLst>
              <a:ext uri="{FF2B5EF4-FFF2-40B4-BE49-F238E27FC236}">
                <a16:creationId xmlns:a16="http://schemas.microsoft.com/office/drawing/2014/main" xmlns="" id="{32E111FA-A558-9141-8F23-6E916A6F023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968"/>
          <a:stretch/>
        </p:blipFill>
        <p:spPr bwMode="auto">
          <a:xfrm>
            <a:off x="9063156" y="1365358"/>
            <a:ext cx="2609066" cy="4185788"/>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Undersea landscape of coral reef">
            <a:extLst>
              <a:ext uri="{FF2B5EF4-FFF2-40B4-BE49-F238E27FC236}">
                <a16:creationId xmlns:a16="http://schemas.microsoft.com/office/drawing/2014/main" xmlns="" id="{E8C5990B-7D47-9544-8896-DF4605D1362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6700"/>
          <a:stretch/>
        </p:blipFill>
        <p:spPr bwMode="auto">
          <a:xfrm>
            <a:off x="6157155" y="1369839"/>
            <a:ext cx="2645532" cy="423060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xmlns="" id="{E8FA3592-1543-914E-B80B-32B2AC62A0AE}"/>
              </a:ext>
            </a:extLst>
          </p:cNvPr>
          <p:cNvPicPr>
            <a:picLocks noChangeAspect="1"/>
          </p:cNvPicPr>
          <p:nvPr/>
        </p:nvPicPr>
        <p:blipFill rotWithShape="1">
          <a:blip r:embed="rId7">
            <a:extLst>
              <a:ext uri="{28A0092B-C50C-407E-A947-70E740481C1C}">
                <a14:useLocalDpi xmlns:a14="http://schemas.microsoft.com/office/drawing/2010/main" val="0"/>
              </a:ext>
            </a:extLst>
          </a:blip>
          <a:srcRect l="-1" r="61225"/>
          <a:stretch/>
        </p:blipFill>
        <p:spPr>
          <a:xfrm>
            <a:off x="3425190" y="1389082"/>
            <a:ext cx="2455167" cy="4221110"/>
          </a:xfrm>
          <a:prstGeom prst="rect">
            <a:avLst/>
          </a:prstGeom>
        </p:spPr>
      </p:pic>
      <p:pic>
        <p:nvPicPr>
          <p:cNvPr id="10" name="Picture 9">
            <a:extLst>
              <a:ext uri="{FF2B5EF4-FFF2-40B4-BE49-F238E27FC236}">
                <a16:creationId xmlns:a16="http://schemas.microsoft.com/office/drawing/2014/main" xmlns="" id="{E0DBA32F-EBBA-774C-B31C-D1145C5F0BBB}"/>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455584" y="283346"/>
            <a:ext cx="984147" cy="863068"/>
          </a:xfrm>
          <a:prstGeom prst="rect">
            <a:avLst/>
          </a:prstGeom>
        </p:spPr>
      </p:pic>
      <p:sp>
        <p:nvSpPr>
          <p:cNvPr id="11" name="TextBox 10">
            <a:extLst>
              <a:ext uri="{FF2B5EF4-FFF2-40B4-BE49-F238E27FC236}">
                <a16:creationId xmlns:a16="http://schemas.microsoft.com/office/drawing/2014/main" xmlns="" id="{0DA0DEEB-3381-3A4F-8F54-0A2A7C3F1728}"/>
              </a:ext>
            </a:extLst>
          </p:cNvPr>
          <p:cNvSpPr txBox="1"/>
          <p:nvPr/>
        </p:nvSpPr>
        <p:spPr>
          <a:xfrm>
            <a:off x="1275261" y="578118"/>
            <a:ext cx="10595914" cy="665695"/>
          </a:xfrm>
          <a:prstGeom prst="rect">
            <a:avLst/>
          </a:prstGeom>
          <a:noFill/>
        </p:spPr>
        <p:txBody>
          <a:bodyPr wrap="none" rtlCol="0">
            <a:spAutoFit/>
          </a:bodyPr>
          <a:lstStyle/>
          <a:p>
            <a:pPr algn="ctr">
              <a:lnSpc>
                <a:spcPct val="107000"/>
              </a:lnSpc>
            </a:pPr>
            <a:r>
              <a:rPr lang="en-GB"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12" name="Rectangle 11">
            <a:extLst>
              <a:ext uri="{FF2B5EF4-FFF2-40B4-BE49-F238E27FC236}">
                <a16:creationId xmlns:a16="http://schemas.microsoft.com/office/drawing/2014/main" xmlns="" id="{BCC14F5F-BB8F-6B4F-8A41-71EDE8E1E1D8}"/>
              </a:ext>
            </a:extLst>
          </p:cNvPr>
          <p:cNvSpPr/>
          <p:nvPr/>
        </p:nvSpPr>
        <p:spPr>
          <a:xfrm>
            <a:off x="1927417" y="1888100"/>
            <a:ext cx="8337165" cy="1624915"/>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FIRST MEETING OF THE REGIONAL SCIENTIFIC AND TECHNICAL COMMITTEE (RSTC)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OF THE SCS SAP PROJECT</a:t>
            </a:r>
            <a:endParaRPr lang="en-GB" sz="1600" b="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endParaRPr lang="en-GB" sz="1600" i="1" dirty="0">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sz="1600" i="1" dirty="0">
                <a:latin typeface="Calibri" panose="020F0502020204030204" pitchFamily="34" charset="0"/>
                <a:ea typeface="Calibri" panose="020F0502020204030204" pitchFamily="34" charset="0"/>
                <a:cs typeface="Calibri" panose="020F0502020204030204" pitchFamily="34" charset="0"/>
              </a:rPr>
              <a:t>17-19 October 2022, Bangkok, Thailand</a:t>
            </a: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xmlns="" id="{DC5B7356-8E82-4941-BE38-0F2481B83577}"/>
              </a:ext>
            </a:extLst>
          </p:cNvPr>
          <p:cNvSpPr/>
          <p:nvPr/>
        </p:nvSpPr>
        <p:spPr>
          <a:xfrm>
            <a:off x="3607593" y="3924503"/>
            <a:ext cx="4976812" cy="1138638"/>
          </a:xfrm>
          <a:prstGeom prst="rect">
            <a:avLst/>
          </a:prstGeom>
          <a:solidFill>
            <a:schemeClr val="tx2">
              <a:lumMod val="20000"/>
              <a:lumOff val="80000"/>
              <a:alpha val="75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pPr>
            <a:endParaRPr lang="en-GB" b="1" dirty="0">
              <a:solidFill>
                <a:srgbClr val="1F3864"/>
              </a:solidFill>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Report of the Regional Working Group </a:t>
            </a:r>
          </a:p>
          <a:p>
            <a:pPr algn="ctr">
              <a:lnSpc>
                <a:spcPct val="107000"/>
              </a:lnSpc>
            </a:pPr>
            <a:r>
              <a:rPr lang="en-GB" b="1" dirty="0">
                <a:latin typeface="Calibri" panose="020F0502020204030204" pitchFamily="34" charset="0"/>
                <a:ea typeface="Calibri" panose="020F0502020204030204" pitchFamily="34" charset="0"/>
                <a:cs typeface="Calibri" panose="020F0502020204030204" pitchFamily="34" charset="0"/>
              </a:rPr>
              <a:t>on Coral Reefs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GB" dirty="0">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5037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Best Practices </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a:bodyPr>
          <a:lstStyle/>
          <a:p>
            <a:r>
              <a:rPr lang="en-US" sz="2600" dirty="0">
                <a:effectLst/>
                <a:latin typeface="Calibri" panose="020F0502020204030204" pitchFamily="34" charset="0"/>
                <a:ea typeface="Calibri" panose="020F0502020204030204" pitchFamily="34" charset="0"/>
                <a:cs typeface="Angsana New" panose="02020603050405020304" pitchFamily="18" charset="-34"/>
              </a:rPr>
              <a:t>Good participation of local fisheries communities and tourism sector (KH)</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lvl="0"/>
            <a:r>
              <a:rPr lang="en-US" sz="2600" dirty="0">
                <a:effectLst/>
                <a:latin typeface="Calibri" panose="020F0502020204030204" pitchFamily="34" charset="0"/>
                <a:ea typeface="Calibri" panose="020F0502020204030204" pitchFamily="34" charset="0"/>
                <a:cs typeface="Angsana New" panose="02020603050405020304" pitchFamily="18" charset="-34"/>
              </a:rPr>
              <a:t>Integration of traditional wisdom in development of coral reef management plan (ID)</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lvl="0"/>
            <a:r>
              <a:rPr lang="en-US" sz="2600" dirty="0">
                <a:effectLst/>
                <a:latin typeface="Calibri" panose="020F0502020204030204" pitchFamily="34" charset="0"/>
                <a:ea typeface="Calibri" panose="020F0502020204030204" pitchFamily="34" charset="0"/>
                <a:cs typeface="Angsana New" panose="02020603050405020304" pitchFamily="18" charset="-34"/>
              </a:rPr>
              <a:t>Community-based management system (ID)</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lvl="0"/>
            <a:r>
              <a:rPr lang="en-US" sz="2600" dirty="0">
                <a:effectLst/>
                <a:latin typeface="Calibri" panose="020F0502020204030204" pitchFamily="34" charset="0"/>
                <a:ea typeface="Calibri" panose="020F0502020204030204" pitchFamily="34" charset="0"/>
                <a:cs typeface="Angsana New" panose="02020603050405020304" pitchFamily="18" charset="-34"/>
              </a:rPr>
              <a:t>Establishment of protected area covering coral reefs (PH)</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lvl="0"/>
            <a:r>
              <a:rPr lang="en-US" sz="2600" dirty="0">
                <a:effectLst/>
                <a:latin typeface="Calibri" panose="020F0502020204030204" pitchFamily="34" charset="0"/>
                <a:ea typeface="Calibri" panose="020F0502020204030204" pitchFamily="34" charset="0"/>
                <a:cs typeface="Angsana New" panose="02020603050405020304" pitchFamily="18" charset="-34"/>
              </a:rPr>
              <a:t>Sustainable financing mechanism in the form of user’s fee (PH)</a:t>
            </a:r>
          </a:p>
          <a:p>
            <a:pPr lvl="0"/>
            <a:r>
              <a:rPr lang="en-US" sz="2600" dirty="0">
                <a:effectLst/>
                <a:latin typeface="Calibri" panose="020F0502020204030204" pitchFamily="34" charset="0"/>
                <a:ea typeface="Calibri" panose="020F0502020204030204" pitchFamily="34" charset="0"/>
                <a:cs typeface="Angsana New" panose="02020603050405020304" pitchFamily="18" charset="-34"/>
              </a:rPr>
              <a:t>Use of in-situ coral nurseries, using mesh net – provide stability for coral growth and reduce impacts of sedimentation (SG)</a:t>
            </a:r>
          </a:p>
          <a:p>
            <a:pPr lvl="0"/>
            <a:r>
              <a:rPr lang="en-US" sz="2600" dirty="0">
                <a:latin typeface="Calibri" panose="020F0502020204030204" pitchFamily="34" charset="0"/>
                <a:ea typeface="Calibri" panose="020F0502020204030204" pitchFamily="34" charset="0"/>
                <a:cs typeface="Angsana New" panose="02020603050405020304" pitchFamily="18" charset="-34"/>
              </a:rPr>
              <a:t>Integration of scientific data into policy and adaptation practices (TH - Mu Koh Chang)</a:t>
            </a:r>
            <a:endParaRPr lang="en-US" sz="2600" dirty="0">
              <a:effectLst/>
              <a:latin typeface="Calibri" panose="020F0502020204030204" pitchFamily="34" charset="0"/>
              <a:ea typeface="Calibri" panose="020F0502020204030204" pitchFamily="34" charset="0"/>
              <a:cs typeface="Angsana New" panose="02020603050405020304" pitchFamily="18" charset="-34"/>
            </a:endParaRPr>
          </a:p>
          <a:p>
            <a:pPr lvl="0"/>
            <a:endParaRPr lang="en-US" sz="2600" dirty="0">
              <a:effectLst/>
              <a:latin typeface="Calibri" panose="020F0502020204030204" pitchFamily="34" charset="0"/>
              <a:ea typeface="Calibri" panose="020F0502020204030204" pitchFamily="34" charset="0"/>
              <a:cs typeface="Angsana New" panose="02020603050405020304" pitchFamily="18" charset="-34"/>
            </a:endParaRPr>
          </a:p>
          <a:p>
            <a:pPr lvl="0"/>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lvl="1">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460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Issues and Challenges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fontScale="92500"/>
          </a:bodyPr>
          <a:lstStyle/>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Impacts of IUU fishing to coral reef / unsustainable fishing practices</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Marine pollution e.g. </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742950" lvl="1" indent="-285750">
              <a:buFont typeface="+mj-lt"/>
              <a:buAutoNum type="alphaL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marine debris and plastic</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742950" lvl="1" indent="-285750">
              <a:buFont typeface="+mj-lt"/>
              <a:buAutoNum type="alphaL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oil spill</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742950" lvl="1" indent="-285750">
              <a:buFont typeface="+mj-lt"/>
              <a:buAutoNum type="alphaL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sediment transport from land-based pollution</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742950" lvl="1" indent="-285750">
              <a:buFont typeface="+mj-lt"/>
              <a:buAutoNum type="alphaL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deteriorating water quality</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Encroachment and unregulated development activities due to tourism</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Climate change</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Outbreak of Crown-of-Thorn </a:t>
            </a:r>
            <a:r>
              <a:rPr lang="en-US" sz="2600" dirty="0" err="1">
                <a:effectLst/>
                <a:latin typeface="Calibri" panose="020F0502020204030204" pitchFamily="34" charset="0"/>
                <a:ea typeface="Calibri" panose="020F0502020204030204" pitchFamily="34" charset="0"/>
                <a:cs typeface="Angsana New" panose="02020603050405020304" pitchFamily="18" charset="-34"/>
              </a:rPr>
              <a:t>Seastar</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Lack of robust governance structure</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342900" lvl="0" indent="-342900">
              <a:buFont typeface="+mj-lt"/>
              <a:buAutoNum type="arabicPeriod"/>
            </a:pPr>
            <a:r>
              <a:rPr lang="en-US" sz="2600" dirty="0">
                <a:effectLst/>
                <a:latin typeface="Calibri" panose="020F0502020204030204" pitchFamily="34" charset="0"/>
                <a:ea typeface="Calibri" panose="020F0502020204030204" pitchFamily="34" charset="0"/>
                <a:cs typeface="Angsana New" panose="02020603050405020304" pitchFamily="18" charset="-34"/>
              </a:rPr>
              <a:t>Lack of sustainable financial mechanism</a:t>
            </a:r>
            <a:endParaRPr lang="x-none" sz="2600" dirty="0">
              <a:effectLst/>
              <a:latin typeface="Calibri" panose="020F0502020204030204" pitchFamily="34" charset="0"/>
              <a:ea typeface="Calibri" panose="020F0502020204030204" pitchFamily="34" charset="0"/>
              <a:cs typeface="Angsana New" panose="02020603050405020304" pitchFamily="18" charset="-34"/>
            </a:endParaRP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251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Recommendations and Next Steps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lstStyle/>
          <a:p>
            <a:pPr>
              <a:spcBef>
                <a:spcPts val="2200"/>
              </a:spcBef>
            </a:pPr>
            <a:endParaRPr lang="en-US" sz="1050" dirty="0"/>
          </a:p>
          <a:p>
            <a:pPr>
              <a:spcBef>
                <a:spcPts val="2200"/>
              </a:spcBef>
            </a:pPr>
            <a:r>
              <a:rPr lang="en-US" dirty="0"/>
              <a:t>Establish national coral reef committees/working groups</a:t>
            </a:r>
          </a:p>
          <a:p>
            <a:r>
              <a:rPr lang="en-US" dirty="0"/>
              <a:t>Establish the National Technical Working Group (NTWG) with all habitat focal points and conduct first meeting to ensure synergies between habitats</a:t>
            </a:r>
          </a:p>
          <a:p>
            <a:r>
              <a:rPr lang="en-US" dirty="0"/>
              <a:t>Establish the Inter-Ministerial Committee (IMC) and conduct the first meeting to confirm workplan and budget</a:t>
            </a:r>
          </a:p>
          <a:p>
            <a:r>
              <a:rPr lang="en-US" dirty="0"/>
              <a:t>Provide best practice on coral reef management/restoration (2008-2021) – cooperated with UN Decade Incubator Coral Reef Group</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708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Recommendations and Next Steps (2)</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lnSpcReduction="10000"/>
          </a:bodyPr>
          <a:lstStyle/>
          <a:p>
            <a:pPr>
              <a:spcBef>
                <a:spcPts val="2200"/>
              </a:spcBef>
            </a:pPr>
            <a:endParaRPr lang="en-US" sz="1050" dirty="0"/>
          </a:p>
          <a:p>
            <a:pPr>
              <a:spcBef>
                <a:spcPts val="2200"/>
              </a:spcBef>
            </a:pPr>
            <a:r>
              <a:rPr lang="en-US" dirty="0"/>
              <a:t>2</a:t>
            </a:r>
            <a:r>
              <a:rPr lang="en-US" baseline="30000" dirty="0"/>
              <a:t>nd</a:t>
            </a:r>
            <a:r>
              <a:rPr lang="en-US" dirty="0"/>
              <a:t> RWG-CR meeting to present and discuss:</a:t>
            </a:r>
          </a:p>
          <a:p>
            <a:pPr lvl="1">
              <a:spcBef>
                <a:spcPts val="2200"/>
              </a:spcBef>
              <a:buFont typeface="Wingdings" pitchFamily="2" charset="2"/>
              <a:buChar char="ü"/>
            </a:pPr>
            <a:r>
              <a:rPr lang="en-US" dirty="0"/>
              <a:t> Methodology for revising the National Coral Reef Reports</a:t>
            </a:r>
          </a:p>
          <a:p>
            <a:pPr lvl="1">
              <a:spcBef>
                <a:spcPts val="2200"/>
              </a:spcBef>
              <a:buFont typeface="Wingdings" pitchFamily="2" charset="2"/>
              <a:buChar char="ü"/>
            </a:pPr>
            <a:r>
              <a:rPr lang="en-US" dirty="0"/>
              <a:t> Progress in the execution of activities</a:t>
            </a:r>
          </a:p>
          <a:p>
            <a:pPr lvl="1">
              <a:spcBef>
                <a:spcPts val="2200"/>
              </a:spcBef>
              <a:buFont typeface="Wingdings" pitchFamily="2" charset="2"/>
              <a:buChar char="ü"/>
            </a:pPr>
            <a:r>
              <a:rPr lang="en-US" dirty="0"/>
              <a:t> Monitoring and data management and indicators</a:t>
            </a:r>
          </a:p>
          <a:p>
            <a:pPr lvl="1">
              <a:spcBef>
                <a:spcPts val="2200"/>
              </a:spcBef>
              <a:buFont typeface="Wingdings" pitchFamily="2" charset="2"/>
              <a:buChar char="ü"/>
            </a:pPr>
            <a:r>
              <a:rPr lang="en-US" dirty="0"/>
              <a:t> Any revision to work plans and budget; and </a:t>
            </a:r>
          </a:p>
          <a:p>
            <a:pPr lvl="1">
              <a:spcBef>
                <a:spcPts val="2200"/>
              </a:spcBef>
              <a:buFont typeface="Wingdings" pitchFamily="2" charset="2"/>
              <a:buChar char="ü"/>
            </a:pPr>
            <a:r>
              <a:rPr lang="en-US" dirty="0"/>
              <a:t>Compiling best practices </a:t>
            </a:r>
          </a:p>
          <a:p>
            <a:pPr marL="457200" lvl="1" indent="0">
              <a:spcBef>
                <a:spcPts val="2200"/>
              </a:spcBef>
              <a:buNone/>
            </a:pPr>
            <a:r>
              <a:rPr lang="en-US" dirty="0"/>
              <a:t>The plan is to organize the meetings twice a year (online and face-to-face)</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204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Recommendations and Next Steps (3)</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a:bodyPr>
          <a:lstStyle/>
          <a:p>
            <a:pPr>
              <a:spcBef>
                <a:spcPts val="3400"/>
              </a:spcBef>
            </a:pPr>
            <a:endParaRPr lang="en-US" sz="1050" dirty="0"/>
          </a:p>
          <a:p>
            <a:pPr>
              <a:spcBef>
                <a:spcPts val="0"/>
              </a:spcBef>
            </a:pPr>
            <a:r>
              <a:rPr lang="en-US" dirty="0"/>
              <a:t>Review the key impacts on coral reefs and consider these impacts and new issues such as climate change and marine debris</a:t>
            </a:r>
          </a:p>
          <a:p>
            <a:pPr>
              <a:spcBef>
                <a:spcPts val="2200"/>
              </a:spcBef>
            </a:pPr>
            <a:r>
              <a:rPr lang="en-US" dirty="0"/>
              <a:t>Compilation of coral reef resources from regional and global level</a:t>
            </a:r>
          </a:p>
          <a:p>
            <a:pPr>
              <a:spcBef>
                <a:spcPts val="2200"/>
              </a:spcBef>
            </a:pPr>
            <a:r>
              <a:rPr lang="en-US" dirty="0"/>
              <a:t>Launch of the Small Grant Program in 2022 for NGOs and community organizations to implement community-based projects/ activities. The IMC and NTWG will lead the review and approval of application</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271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RWG-Coral Reefs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lstStyle/>
          <a:p>
            <a:pPr marL="0" indent="0">
              <a:buNone/>
            </a:pPr>
            <a:r>
              <a:rPr lang="en-US" dirty="0"/>
              <a:t>Introduction</a:t>
            </a:r>
          </a:p>
          <a:p>
            <a:pPr marL="0" indent="0">
              <a:buNone/>
            </a:pPr>
            <a:r>
              <a:rPr lang="en-US" dirty="0"/>
              <a:t>Key Discussions and Agreements</a:t>
            </a:r>
          </a:p>
          <a:p>
            <a:pPr marL="0" indent="0">
              <a:buNone/>
            </a:pPr>
            <a:r>
              <a:rPr lang="en-US" dirty="0"/>
              <a:t>Issues and Challenges</a:t>
            </a:r>
          </a:p>
          <a:p>
            <a:pPr marL="0" indent="0">
              <a:buNone/>
            </a:pPr>
            <a:r>
              <a:rPr lang="en-US" dirty="0"/>
              <a:t>Recommendations and Next Steps</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572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RWG-Coral Reefs: Roles and Functions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lstStyle/>
          <a:p>
            <a:pPr>
              <a:buFontTx/>
              <a:buChar char="-"/>
            </a:pPr>
            <a:endParaRPr lang="en-US" dirty="0"/>
          </a:p>
          <a:p>
            <a:pPr>
              <a:buFontTx/>
              <a:buChar char="-"/>
            </a:pPr>
            <a:r>
              <a:rPr lang="en-US" dirty="0"/>
              <a:t>For coordinating the work of the National Coral Reef Committees established in each of the participating countries</a:t>
            </a:r>
          </a:p>
          <a:p>
            <a:pPr>
              <a:buFontTx/>
              <a:buChar char="-"/>
            </a:pPr>
            <a:r>
              <a:rPr lang="en-US" dirty="0"/>
              <a:t>For ensuring effective implementation of project activities undertaken in the context of the achievement of the coral reef management targets of the project</a:t>
            </a:r>
          </a:p>
          <a:p>
            <a:pPr>
              <a:buFontTx/>
              <a:buChar char="-"/>
            </a:pPr>
            <a:r>
              <a:rPr lang="en-US" dirty="0"/>
              <a:t>To provide a mechanism for exchange of information and experience of coral reef management activities in each country</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2">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3">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909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RWG-Coral Reefs: the first meeting</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lnSpcReduction="10000"/>
          </a:bodyPr>
          <a:lstStyle/>
          <a:p>
            <a:pPr>
              <a:buFontTx/>
              <a:buChar char="-"/>
            </a:pPr>
            <a:endParaRPr lang="en-US" dirty="0"/>
          </a:p>
          <a:p>
            <a:pPr marL="0" indent="0">
              <a:buNone/>
            </a:pPr>
            <a:r>
              <a:rPr lang="en-US" dirty="0"/>
              <a:t>2 December 2021 with the objectives:</a:t>
            </a:r>
          </a:p>
          <a:p>
            <a:r>
              <a:rPr lang="en-US" dirty="0"/>
              <a:t>To present and discuss the SAP targets for coral reefs and selected sites</a:t>
            </a:r>
          </a:p>
          <a:p>
            <a:r>
              <a:rPr lang="en-US" dirty="0"/>
              <a:t>To present the info on the status of SAP implementation between 2008-2020</a:t>
            </a:r>
          </a:p>
          <a:p>
            <a:r>
              <a:rPr lang="en-US" dirty="0"/>
              <a:t>To present the compiled info on the national revision to targets and sites, building upon recent ongoing projects, initiatives and best practices; and</a:t>
            </a:r>
          </a:p>
          <a:p>
            <a:r>
              <a:rPr lang="en-US" dirty="0"/>
              <a:t>To discuss executing arrangement and workplan for 2021-2022</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1851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RWG-Coral Reefs: designated officers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a:bodyPr>
          <a:lstStyle/>
          <a:p>
            <a:pPr marL="0" indent="0">
              <a:buNone/>
            </a:pPr>
            <a:r>
              <a:rPr lang="en-US" dirty="0"/>
              <a:t>Election of a Chairperson, Vice-Chair, and Rapporteur:</a:t>
            </a:r>
          </a:p>
          <a:p>
            <a:r>
              <a:rPr lang="en-US" dirty="0"/>
              <a:t>Chair: Mr. </a:t>
            </a:r>
            <a:r>
              <a:rPr lang="en-US" dirty="0" err="1"/>
              <a:t>Ukkrit</a:t>
            </a:r>
            <a:r>
              <a:rPr lang="en-US" dirty="0"/>
              <a:t> </a:t>
            </a:r>
            <a:r>
              <a:rPr lang="en-US" dirty="0" err="1"/>
              <a:t>Satapoomin</a:t>
            </a:r>
            <a:r>
              <a:rPr lang="en-US" dirty="0"/>
              <a:t>, National Focal Point for Coral Reefs in Thailand</a:t>
            </a:r>
          </a:p>
          <a:p>
            <a:r>
              <a:rPr lang="en-US" dirty="0"/>
              <a:t>Vice-Chair: Mr. Yon </a:t>
            </a:r>
            <a:r>
              <a:rPr lang="en-US" dirty="0" err="1"/>
              <a:t>Yonvitner</a:t>
            </a:r>
            <a:r>
              <a:rPr lang="en-US" dirty="0"/>
              <a:t>, National Focal Point for Coral Reefs in Indonesia</a:t>
            </a:r>
          </a:p>
          <a:p>
            <a:r>
              <a:rPr lang="en-US" dirty="0"/>
              <a:t>No Rapporteur elected since the meeting was online and being recorded</a:t>
            </a:r>
          </a:p>
          <a:p>
            <a:r>
              <a:rPr lang="en-US" dirty="0"/>
              <a:t>RWG members: 	Mr. SUM Dara from Cambodia</a:t>
            </a:r>
          </a:p>
          <a:p>
            <a:pPr marL="0" indent="0">
              <a:buNone/>
            </a:pPr>
            <a:r>
              <a:rPr lang="en-US" dirty="0"/>
              <a:t>			Mr. </a:t>
            </a:r>
            <a:r>
              <a:rPr lang="en-US" dirty="0" err="1"/>
              <a:t>Datu</a:t>
            </a:r>
            <a:r>
              <a:rPr lang="en-US" dirty="0"/>
              <a:t> </a:t>
            </a:r>
            <a:r>
              <a:rPr lang="en-US" dirty="0" err="1"/>
              <a:t>Tungko</a:t>
            </a:r>
            <a:r>
              <a:rPr lang="en-US" dirty="0"/>
              <a:t> M. </a:t>
            </a:r>
            <a:r>
              <a:rPr lang="en-US" dirty="0" err="1"/>
              <a:t>Saikol</a:t>
            </a:r>
            <a:r>
              <a:rPr lang="en-US" dirty="0"/>
              <a:t> from Philippines</a:t>
            </a:r>
          </a:p>
          <a:p>
            <a:pPr marL="0" indent="0">
              <a:buNone/>
            </a:pPr>
            <a:r>
              <a:rPr lang="en-US" dirty="0"/>
              <a:t>			</a:t>
            </a:r>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979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Key Discussions and Agreements</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lstStyle/>
          <a:p>
            <a:r>
              <a:rPr lang="en-US" dirty="0"/>
              <a:t>Consideration of the Terms of Reference of the RWG</a:t>
            </a:r>
          </a:p>
          <a:p>
            <a:pPr marL="457200" lvl="1" indent="0">
              <a:buNone/>
            </a:pPr>
            <a:r>
              <a:rPr lang="en-US" dirty="0"/>
              <a:t>Agreed on 10 responsibilities as </a:t>
            </a:r>
            <a:r>
              <a:rPr lang="en-US" dirty="0" err="1"/>
              <a:t>ToR</a:t>
            </a:r>
            <a:r>
              <a:rPr lang="en-US" dirty="0"/>
              <a:t> including</a:t>
            </a:r>
          </a:p>
          <a:p>
            <a:pPr lvl="1">
              <a:buFont typeface="Wingdings" pitchFamily="2" charset="2"/>
              <a:buChar char="ü"/>
            </a:pPr>
            <a:r>
              <a:rPr lang="en-US" dirty="0"/>
              <a:t>Provide direction and strategic guidance to national committees on sustainable management of coral reefs; and </a:t>
            </a:r>
          </a:p>
          <a:p>
            <a:pPr lvl="1">
              <a:buFont typeface="Wingdings" pitchFamily="2" charset="2"/>
              <a:buChar char="ü"/>
            </a:pPr>
            <a:r>
              <a:rPr lang="en-US" dirty="0"/>
              <a:t>Develop annual workplans and provide periodic progress report to the RSTC committee</a:t>
            </a:r>
          </a:p>
          <a:p>
            <a:r>
              <a:rPr lang="en-US" dirty="0"/>
              <a:t>Review the SAP targets for coral reefs focal area</a:t>
            </a:r>
          </a:p>
          <a:p>
            <a:pPr lvl="1">
              <a:buFont typeface="Wingdings" pitchFamily="2" charset="2"/>
              <a:buChar char="ü"/>
            </a:pPr>
            <a:r>
              <a:rPr lang="en-US" dirty="0"/>
              <a:t> Outcome 1.2 The sustainable management of 110,430 ha of coral reef, 46 sites</a:t>
            </a:r>
          </a:p>
          <a:p>
            <a:pPr lvl="1">
              <a:buFont typeface="Wingdings" pitchFamily="2" charset="2"/>
              <a:buChar char="ü"/>
            </a:pPr>
            <a:r>
              <a:rPr lang="en-US" dirty="0"/>
              <a:t> Concerns on numbers of sites due to available budget</a:t>
            </a:r>
          </a:p>
          <a:p>
            <a:pPr lvl="1">
              <a:buFont typeface="Wingdings" pitchFamily="2" charset="2"/>
              <a:buChar char="ü"/>
            </a:pPr>
            <a:r>
              <a:rPr lang="en-US" dirty="0"/>
              <a:t> SAP evaluation document could help in the revision and justification of new targets</a:t>
            </a:r>
          </a:p>
          <a:p>
            <a:pPr marL="0" indent="0">
              <a:buNone/>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92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Key Discussions and Agreements (2)</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a:bodyPr>
          <a:lstStyle/>
          <a:p>
            <a:r>
              <a:rPr lang="en-US" dirty="0"/>
              <a:t>SAP evaluation at the national level during 2008 - 2020</a:t>
            </a:r>
          </a:p>
          <a:p>
            <a:pPr lvl="1">
              <a:buFont typeface="Wingdings" pitchFamily="2" charset="2"/>
              <a:buChar char="ü"/>
            </a:pPr>
            <a:r>
              <a:rPr lang="en-US" dirty="0"/>
              <a:t> Provided evidence on proactive contribution of the participating countries</a:t>
            </a:r>
          </a:p>
          <a:p>
            <a:pPr lvl="1">
              <a:buFont typeface="Wingdings" pitchFamily="2" charset="2"/>
              <a:buChar char="ü"/>
            </a:pPr>
            <a:r>
              <a:rPr lang="en-US" dirty="0"/>
              <a:t>Calculated co-financing contribution and provided updated baseline for developing relevant activities</a:t>
            </a:r>
          </a:p>
          <a:p>
            <a:pPr lvl="1">
              <a:buFont typeface="Wingdings" pitchFamily="2" charset="2"/>
              <a:buChar char="ü"/>
            </a:pPr>
            <a:r>
              <a:rPr lang="en-US" dirty="0"/>
              <a:t> Based on submitted NIRs from Cambodia, Philippines, and Thailand</a:t>
            </a:r>
          </a:p>
          <a:p>
            <a:r>
              <a:rPr lang="en-US" dirty="0"/>
              <a:t>Review and revision of SAP targets at national level</a:t>
            </a:r>
          </a:p>
          <a:p>
            <a:pPr lvl="1">
              <a:buFont typeface="Wingdings" pitchFamily="2" charset="2"/>
              <a:buChar char="ü"/>
            </a:pPr>
            <a:r>
              <a:rPr lang="en-US" dirty="0"/>
              <a:t> China is not participating since they have no SAP targets for CRs</a:t>
            </a:r>
          </a:p>
          <a:p>
            <a:pPr lvl="1">
              <a:buFont typeface="Wingdings" pitchFamily="2" charset="2"/>
              <a:buChar char="ü"/>
            </a:pPr>
            <a:r>
              <a:rPr lang="en-US" dirty="0"/>
              <a:t> concerns on inconsistent approach in designing activities</a:t>
            </a:r>
          </a:p>
          <a:p>
            <a:pPr lvl="1">
              <a:buFont typeface="Wingdings" pitchFamily="2" charset="2"/>
              <a:buChar char="ü"/>
            </a:pPr>
            <a:r>
              <a:rPr lang="en-US" dirty="0"/>
              <a:t> activities lead to the achievement of the outcomes and outputs</a:t>
            </a:r>
          </a:p>
          <a:p>
            <a:pPr lvl="1">
              <a:buFont typeface="Wingdings" pitchFamily="2" charset="2"/>
              <a:buChar char="ü"/>
            </a:pPr>
            <a:r>
              <a:rPr lang="en-US" dirty="0"/>
              <a:t> should address the gaps and needs in baselines</a:t>
            </a:r>
          </a:p>
          <a:p>
            <a:pPr lvl="1">
              <a:buFont typeface="Wingdings" pitchFamily="2" charset="2"/>
              <a:buChar char="ü"/>
            </a:pPr>
            <a:r>
              <a:rPr lang="en-US" dirty="0"/>
              <a:t> long-term sustainability of actions beyond project life</a:t>
            </a:r>
          </a:p>
          <a:p>
            <a:pPr lvl="1">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195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Key Discussions and Agreements (3)</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a:bodyPr>
          <a:lstStyle/>
          <a:p>
            <a:r>
              <a:rPr lang="en-US" dirty="0"/>
              <a:t>National presentation on SAP implementation</a:t>
            </a:r>
          </a:p>
          <a:p>
            <a:pPr lvl="1">
              <a:buFont typeface="Wingdings" pitchFamily="2" charset="2"/>
              <a:buChar char="ü"/>
            </a:pPr>
            <a:r>
              <a:rPr lang="en-US" dirty="0"/>
              <a:t> Cambodia </a:t>
            </a:r>
          </a:p>
          <a:p>
            <a:pPr lvl="2"/>
            <a:r>
              <a:rPr lang="en-US" sz="2400" dirty="0"/>
              <a:t>7 sites were proposed under the SAP (2,808 ha)</a:t>
            </a:r>
          </a:p>
          <a:p>
            <a:pPr lvl="2"/>
            <a:r>
              <a:rPr lang="en-US" sz="2400" dirty="0"/>
              <a:t>Reduced to 3 sites: Koh Kong, Kong Rong, and Koh </a:t>
            </a:r>
            <a:r>
              <a:rPr lang="en-US" sz="2400" dirty="0" err="1"/>
              <a:t>Tonsay</a:t>
            </a:r>
            <a:endParaRPr lang="en-US" sz="2400" dirty="0"/>
          </a:p>
          <a:p>
            <a:pPr lvl="2"/>
            <a:r>
              <a:rPr lang="en-US" sz="2400" dirty="0"/>
              <a:t>Building management capacity / improving management tools</a:t>
            </a:r>
          </a:p>
          <a:p>
            <a:pPr marL="914400" lvl="2" indent="0">
              <a:buNone/>
            </a:pPr>
            <a:endParaRPr lang="en-US" sz="2400" dirty="0"/>
          </a:p>
          <a:p>
            <a:pPr lvl="1">
              <a:buFont typeface="Wingdings" pitchFamily="2" charset="2"/>
              <a:buChar char="ü"/>
            </a:pPr>
            <a:r>
              <a:rPr lang="en-US" dirty="0"/>
              <a:t> Indonesia</a:t>
            </a:r>
          </a:p>
          <a:p>
            <a:pPr lvl="2"/>
            <a:r>
              <a:rPr lang="en-US" sz="2400" dirty="0"/>
              <a:t>10 sites were proposed under the SAP </a:t>
            </a:r>
          </a:p>
          <a:p>
            <a:pPr lvl="2"/>
            <a:r>
              <a:rPr lang="en-US" sz="2400" dirty="0"/>
              <a:t>Reduced to 7 sites: </a:t>
            </a:r>
            <a:r>
              <a:rPr lang="en-US" sz="2400" dirty="0" err="1"/>
              <a:t>Karimata</a:t>
            </a:r>
            <a:r>
              <a:rPr lang="en-US" sz="2400" dirty="0"/>
              <a:t> straits, </a:t>
            </a:r>
            <a:r>
              <a:rPr lang="en-US" sz="2400" dirty="0" err="1"/>
              <a:t>Bintan</a:t>
            </a:r>
            <a:r>
              <a:rPr lang="en-US" sz="2400" dirty="0"/>
              <a:t>, </a:t>
            </a:r>
            <a:r>
              <a:rPr lang="en-US" sz="2400" dirty="0" err="1"/>
              <a:t>Natuna</a:t>
            </a:r>
            <a:r>
              <a:rPr lang="en-US" sz="2400" dirty="0"/>
              <a:t>, </a:t>
            </a:r>
            <a:r>
              <a:rPr lang="en-US" sz="2400" dirty="0" err="1"/>
              <a:t>Batam</a:t>
            </a:r>
            <a:r>
              <a:rPr lang="en-US" sz="2400" dirty="0"/>
              <a:t>, </a:t>
            </a:r>
            <a:r>
              <a:rPr lang="en-US" sz="2400" dirty="0" err="1"/>
              <a:t>Senayang</a:t>
            </a:r>
            <a:r>
              <a:rPr lang="en-US" sz="2400" dirty="0"/>
              <a:t> </a:t>
            </a:r>
            <a:r>
              <a:rPr lang="en-US" sz="2400" dirty="0" err="1"/>
              <a:t>Lingga</a:t>
            </a:r>
            <a:r>
              <a:rPr lang="en-US" sz="2400" dirty="0"/>
              <a:t>, </a:t>
            </a:r>
            <a:r>
              <a:rPr lang="en-US" sz="2400" dirty="0" err="1"/>
              <a:t>Anambas</a:t>
            </a:r>
            <a:r>
              <a:rPr lang="en-US" sz="2400" dirty="0"/>
              <a:t> and Bangka</a:t>
            </a:r>
            <a:endParaRPr lang="x-none" sz="2400" dirty="0"/>
          </a:p>
          <a:p>
            <a:pPr lvl="2"/>
            <a:r>
              <a:rPr lang="en-US" sz="2400" dirty="0"/>
              <a:t>Profiling of coral reef ecosystems / rehabilitation</a:t>
            </a:r>
          </a:p>
          <a:p>
            <a:pPr lvl="2"/>
            <a:r>
              <a:rPr lang="x-none" sz="2400" dirty="0"/>
              <a:t>Increased capacity of managers and communities</a:t>
            </a:r>
          </a:p>
          <a:p>
            <a:pPr lvl="2"/>
            <a:endParaRPr lang="en-US" dirty="0"/>
          </a:p>
          <a:p>
            <a:pPr lvl="1">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833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3952140F-8BAF-2B42-B3B9-43D4CE72CF5C}"/>
              </a:ext>
            </a:extLst>
          </p:cNvPr>
          <p:cNvSpPr>
            <a:spLocks noGrp="1"/>
          </p:cNvSpPr>
          <p:nvPr>
            <p:ph type="title"/>
          </p:nvPr>
        </p:nvSpPr>
        <p:spPr>
          <a:xfrm>
            <a:off x="2421924" y="365125"/>
            <a:ext cx="9285434" cy="798657"/>
          </a:xfrm>
          <a:solidFill>
            <a:schemeClr val="accent5">
              <a:lumMod val="20000"/>
              <a:lumOff val="80000"/>
            </a:schemeClr>
          </a:solidFill>
        </p:spPr>
        <p:txBody>
          <a:bodyPr/>
          <a:lstStyle/>
          <a:p>
            <a:r>
              <a:rPr lang="en-US" sz="3200" b="1" dirty="0">
                <a:solidFill>
                  <a:prstClr val="black"/>
                </a:solidFill>
              </a:rPr>
              <a:t>Key Discussions and Agreements (4)</a:t>
            </a:r>
            <a:endParaRPr lang="en-US" b="1" dirty="0"/>
          </a:p>
        </p:txBody>
      </p:sp>
      <p:sp>
        <p:nvSpPr>
          <p:cNvPr id="7" name="Content Placeholder 6">
            <a:extLst>
              <a:ext uri="{FF2B5EF4-FFF2-40B4-BE49-F238E27FC236}">
                <a16:creationId xmlns:a16="http://schemas.microsoft.com/office/drawing/2014/main" xmlns="" id="{B511A6C1-7384-934C-8165-8A338B600657}"/>
              </a:ext>
            </a:extLst>
          </p:cNvPr>
          <p:cNvSpPr>
            <a:spLocks noGrp="1"/>
          </p:cNvSpPr>
          <p:nvPr>
            <p:ph idx="1"/>
          </p:nvPr>
        </p:nvSpPr>
        <p:spPr>
          <a:xfrm>
            <a:off x="2421922" y="1352521"/>
            <a:ext cx="9285434" cy="4824442"/>
          </a:xfrm>
          <a:solidFill>
            <a:schemeClr val="accent5">
              <a:lumMod val="20000"/>
              <a:lumOff val="80000"/>
            </a:schemeClr>
          </a:solidFill>
        </p:spPr>
        <p:txBody>
          <a:bodyPr>
            <a:normAutofit fontScale="92500" lnSpcReduction="10000"/>
          </a:bodyPr>
          <a:lstStyle/>
          <a:p>
            <a:r>
              <a:rPr lang="en-US" dirty="0"/>
              <a:t>National presentation on SAP implementation (</a:t>
            </a:r>
            <a:r>
              <a:rPr lang="en-US" dirty="0" err="1"/>
              <a:t>cont</a:t>
            </a:r>
            <a:r>
              <a:rPr lang="en-US" dirty="0"/>
              <a:t>)</a:t>
            </a:r>
          </a:p>
          <a:p>
            <a:pPr lvl="1">
              <a:buFont typeface="Wingdings" pitchFamily="2" charset="2"/>
              <a:buChar char="ü"/>
            </a:pPr>
            <a:r>
              <a:rPr lang="en-US" dirty="0"/>
              <a:t> Philippines </a:t>
            </a:r>
          </a:p>
          <a:p>
            <a:pPr lvl="2"/>
            <a:r>
              <a:rPr lang="en-US" sz="2400" dirty="0"/>
              <a:t>Original 9 sites, reduced to 4 sites:</a:t>
            </a:r>
            <a:endParaRPr lang="x-none" sz="2400" dirty="0"/>
          </a:p>
          <a:p>
            <a:pPr marL="0" lvl="0" indent="0">
              <a:buNone/>
            </a:pPr>
            <a:r>
              <a:rPr lang="x-none" sz="2400" dirty="0"/>
              <a:t>		Masinloc, Zambales  		El Nido, Palawan</a:t>
            </a:r>
          </a:p>
          <a:p>
            <a:pPr marL="0" lvl="0" indent="0">
              <a:buNone/>
            </a:pPr>
            <a:r>
              <a:rPr lang="x-none" sz="2400" dirty="0"/>
              <a:t>		Bolinao/Lingayen Gulf 	Maricaban Strait, Batangas </a:t>
            </a:r>
            <a:endParaRPr lang="en-US" sz="2400" dirty="0"/>
          </a:p>
          <a:p>
            <a:pPr lvl="2"/>
            <a:r>
              <a:rPr lang="en-US" sz="2400" dirty="0"/>
              <a:t>Integration and streamlining of different management plans</a:t>
            </a:r>
          </a:p>
          <a:p>
            <a:pPr lvl="2"/>
            <a:r>
              <a:rPr lang="x-none" sz="2400" dirty="0"/>
              <a:t>Comprehensive Land Use Plan for a ridge to reef appraoch</a:t>
            </a:r>
          </a:p>
          <a:p>
            <a:pPr marL="914400" lvl="2" indent="0">
              <a:buNone/>
            </a:pPr>
            <a:endParaRPr lang="en-US" sz="2400" dirty="0"/>
          </a:p>
          <a:p>
            <a:pPr lvl="1">
              <a:buFont typeface="Wingdings" pitchFamily="2" charset="2"/>
              <a:buChar char="ü"/>
            </a:pPr>
            <a:r>
              <a:rPr lang="en-US" dirty="0"/>
              <a:t> Thailand</a:t>
            </a:r>
          </a:p>
          <a:p>
            <a:pPr lvl="2"/>
            <a:r>
              <a:rPr lang="en-US" sz="2400" dirty="0"/>
              <a:t>Original 14 sites, reduced to 6 sites: Lan and </a:t>
            </a:r>
            <a:r>
              <a:rPr lang="en-US" sz="2400" dirty="0" err="1"/>
              <a:t>Phai</a:t>
            </a:r>
            <a:r>
              <a:rPr lang="en-US" sz="2400" dirty="0"/>
              <a:t>, Si Change, Koh </a:t>
            </a:r>
            <a:r>
              <a:rPr lang="en-US" sz="2400" dirty="0" err="1"/>
              <a:t>Kra</a:t>
            </a:r>
            <a:r>
              <a:rPr lang="en-US" sz="2400" dirty="0"/>
              <a:t>, Koh </a:t>
            </a:r>
            <a:r>
              <a:rPr lang="en-US" sz="2400" dirty="0" err="1"/>
              <a:t>Losin</a:t>
            </a:r>
            <a:r>
              <a:rPr lang="en-US" sz="2400" dirty="0"/>
              <a:t>, Koh Tao and Kho </a:t>
            </a:r>
            <a:r>
              <a:rPr lang="en-US" sz="2400" dirty="0" err="1"/>
              <a:t>Mak</a:t>
            </a:r>
            <a:endParaRPr lang="en-US" sz="2400" dirty="0"/>
          </a:p>
          <a:p>
            <a:pPr lvl="2"/>
            <a:r>
              <a:rPr lang="x-none" sz="2400" dirty="0"/>
              <a:t>Establish law enforcement measures to minimize the impact from marine tourism industry and coastal development</a:t>
            </a:r>
          </a:p>
          <a:p>
            <a:pPr lvl="2"/>
            <a:r>
              <a:rPr lang="x-none" sz="2400" dirty="0"/>
              <a:t>Establish utilization and conservation zones</a:t>
            </a:r>
            <a:endParaRPr lang="en-US" dirty="0"/>
          </a:p>
          <a:p>
            <a:pPr lvl="1">
              <a:buFont typeface="Wingdings" pitchFamily="2" charset="2"/>
              <a:buChar char="ü"/>
            </a:pPr>
            <a:endParaRPr lang="en-US" dirty="0"/>
          </a:p>
        </p:txBody>
      </p:sp>
      <p:pic>
        <p:nvPicPr>
          <p:cNvPr id="4" name="Picture 3">
            <a:extLst>
              <a:ext uri="{FF2B5EF4-FFF2-40B4-BE49-F238E27FC236}">
                <a16:creationId xmlns:a16="http://schemas.microsoft.com/office/drawing/2014/main" xmlns="" id="{85A61314-A823-A34A-AA38-F18DA834CCF2}"/>
              </a:ext>
            </a:extLst>
          </p:cNvPr>
          <p:cNvPicPr>
            <a:picLocks noChangeAspect="1"/>
          </p:cNvPicPr>
          <p:nvPr/>
        </p:nvPicPr>
        <p:blipFill rotWithShape="1">
          <a:blip r:embed="rId3">
            <a:extLst>
              <a:ext uri="{28A0092B-C50C-407E-A947-70E740481C1C}">
                <a14:useLocalDpi xmlns:a14="http://schemas.microsoft.com/office/drawing/2010/main" val="0"/>
              </a:ext>
            </a:extLst>
          </a:blip>
          <a:srcRect t="19347" r="80225" b="68068"/>
          <a:stretch/>
        </p:blipFill>
        <p:spPr>
          <a:xfrm>
            <a:off x="5073697" y="6209412"/>
            <a:ext cx="627697" cy="550472"/>
          </a:xfrm>
          <a:prstGeom prst="rect">
            <a:avLst/>
          </a:prstGeom>
        </p:spPr>
      </p:pic>
      <p:sp>
        <p:nvSpPr>
          <p:cNvPr id="5" name="TextBox 4">
            <a:extLst>
              <a:ext uri="{FF2B5EF4-FFF2-40B4-BE49-F238E27FC236}">
                <a16:creationId xmlns:a16="http://schemas.microsoft.com/office/drawing/2014/main" xmlns="" id="{C6A33A8F-A92F-8C48-A288-5799628E81F8}"/>
              </a:ext>
            </a:extLst>
          </p:cNvPr>
          <p:cNvSpPr txBox="1"/>
          <p:nvPr/>
        </p:nvSpPr>
        <p:spPr>
          <a:xfrm>
            <a:off x="5165125" y="6398151"/>
            <a:ext cx="7419618" cy="550472"/>
          </a:xfrm>
          <a:prstGeom prst="rect">
            <a:avLst/>
          </a:prstGeom>
          <a:noFill/>
        </p:spPr>
        <p:txBody>
          <a:bodyPr wrap="square" rtlCol="0">
            <a:spAutoFit/>
          </a:bodyPr>
          <a:lstStyle/>
          <a:p>
            <a:pPr algn="ctr">
              <a:lnSpc>
                <a:spcPct val="107000"/>
              </a:lnSpc>
            </a:pPr>
            <a:r>
              <a:rPr lang="en-GB" sz="1100" b="1" dirty="0">
                <a:solidFill>
                  <a:srgbClr val="1F3864"/>
                </a:solidFill>
                <a:latin typeface="Calibri" panose="020F0502020204030204" pitchFamily="34" charset="0"/>
                <a:ea typeface="Calibri" panose="020F0502020204030204" pitchFamily="34" charset="0"/>
                <a:cs typeface="Calibri" panose="020F0502020204030204" pitchFamily="34" charset="0"/>
              </a:rPr>
              <a:t>Implementing the Strategic Action Programme for the South China Sea and Gulf of Thailand (SCS SAP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1026" name="Picture 2" descr="Orange Fish in Body of Water">
            <a:extLst>
              <a:ext uri="{FF2B5EF4-FFF2-40B4-BE49-F238E27FC236}">
                <a16:creationId xmlns:a16="http://schemas.microsoft.com/office/drawing/2014/main" xmlns="" id="{81A73C53-CD29-AA44-8EB9-B5675FC7A8D8}"/>
              </a:ext>
            </a:extLst>
          </p:cNvPr>
          <p:cNvPicPr>
            <a:picLocks noChangeAspect="1" noChangeArrowheads="1"/>
          </p:cNvPicPr>
          <p:nvPr/>
        </p:nvPicPr>
        <p:blipFill rotWithShape="1">
          <a:blip r:embed="rId4">
            <a:alphaModFix amt="70000"/>
            <a:extLst>
              <a:ext uri="{28A0092B-C50C-407E-A947-70E740481C1C}">
                <a14:useLocalDpi xmlns:a14="http://schemas.microsoft.com/office/drawing/2010/main" val="0"/>
              </a:ext>
            </a:extLst>
          </a:blip>
          <a:srcRect r="54983"/>
          <a:stretch/>
        </p:blipFill>
        <p:spPr bwMode="auto">
          <a:xfrm>
            <a:off x="484642" y="339029"/>
            <a:ext cx="1755123" cy="5848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2522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2654</TotalTime>
  <Words>1626</Words>
  <Application>Microsoft Office PowerPoint</Application>
  <PresentationFormat>Widescreen</PresentationFormat>
  <Paragraphs>167</Paragraphs>
  <Slides>14</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Angsana New</vt:lpstr>
      <vt:lpstr>Arial</vt:lpstr>
      <vt:lpstr>Calibri</vt:lpstr>
      <vt:lpstr>Calibri Light</vt:lpstr>
      <vt:lpstr>Helvetica</vt:lpstr>
      <vt:lpstr>Times New Roman</vt:lpstr>
      <vt:lpstr>Wingdings</vt:lpstr>
      <vt:lpstr>Office Theme</vt:lpstr>
      <vt:lpstr>PowerPoint Presentation</vt:lpstr>
      <vt:lpstr>RWG-Coral Reefs</vt:lpstr>
      <vt:lpstr>RWG-Coral Reefs: Roles and Functions</vt:lpstr>
      <vt:lpstr>RWG-Coral Reefs: the first meeting</vt:lpstr>
      <vt:lpstr>RWG-Coral Reefs: designated officers</vt:lpstr>
      <vt:lpstr>Key Discussions and Agreements</vt:lpstr>
      <vt:lpstr>Key Discussions and Agreements (2)</vt:lpstr>
      <vt:lpstr>Key Discussions and Agreements (3)</vt:lpstr>
      <vt:lpstr>Key Discussions and Agreements (4)</vt:lpstr>
      <vt:lpstr>Best Practices </vt:lpstr>
      <vt:lpstr>Issues and Challenges</vt:lpstr>
      <vt:lpstr>Recommendations and Next Steps</vt:lpstr>
      <vt:lpstr>Recommendations and Next Steps (2)</vt:lpstr>
      <vt:lpstr>Recommendations and Next Steps (3)</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Chanikan Vibulsuk</dc:creator>
  <cp:lastModifiedBy>Molina Reynaldo</cp:lastModifiedBy>
  <cp:revision>68</cp:revision>
  <dcterms:created xsi:type="dcterms:W3CDTF">2021-11-12T02:16:23Z</dcterms:created>
  <dcterms:modified xsi:type="dcterms:W3CDTF">2022-10-14T09:46:29Z</dcterms:modified>
</cp:coreProperties>
</file>