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270" r:id="rId3"/>
    <p:sldId id="275" r:id="rId4"/>
    <p:sldId id="269" r:id="rId5"/>
    <p:sldId id="276" r:id="rId6"/>
    <p:sldId id="274" r:id="rId7"/>
    <p:sldId id="271" r:id="rId8"/>
    <p:sldId id="273" r:id="rId9"/>
    <p:sldId id="256" r:id="rId10"/>
    <p:sldId id="272" r:id="rId11"/>
    <p:sldId id="267" r:id="rId12"/>
    <p:sldId id="268" r:id="rId13"/>
    <p:sldId id="27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29"/>
    <p:restoredTop sz="96405"/>
  </p:normalViewPr>
  <p:slideViewPr>
    <p:cSldViewPr snapToGrid="0" snapToObjects="1">
      <p:cViewPr varScale="1">
        <p:scale>
          <a:sx n="84" d="100"/>
          <a:sy n="84" d="100"/>
        </p:scale>
        <p:origin x="8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691A1F-A48F-214B-906B-7B97AD22A5F9}" type="datetimeFigureOut">
              <a:rPr lang="en-US" smtClean="0"/>
              <a:t>9/30/2022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FBB8B1-DB32-E645-A107-5A796BA10EB6}" type="slidenum">
              <a:rPr lang="en-US" smtClean="0"/>
              <a:t>‹#›</a:t>
            </a:fld>
            <a:endParaRPr lang="en-US"/>
          </a:p>
        </p:txBody>
      </p:sp>
    </p:spTree>
    <p:extLst>
      <p:ext uri="{BB962C8B-B14F-4D97-AF65-F5344CB8AC3E}">
        <p14:creationId xmlns:p14="http://schemas.microsoft.com/office/powerpoint/2010/main" val="3325247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89E178-2518-8041-BCD1-A22D13590124}" type="slidenum">
              <a:rPr lang="en-US" smtClean="0"/>
              <a:t>1</a:t>
            </a:fld>
            <a:endParaRPr lang="en-US"/>
          </a:p>
        </p:txBody>
      </p:sp>
    </p:spTree>
    <p:extLst>
      <p:ext uri="{BB962C8B-B14F-4D97-AF65-F5344CB8AC3E}">
        <p14:creationId xmlns:p14="http://schemas.microsoft.com/office/powerpoint/2010/main" val="3243185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33F4F7-0CCA-E24D-A24B-20070C1F522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21878FE6-160A-D844-B570-9C404C91F3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B46B93A5-8C84-6D4A-894C-6901D277436A}"/>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5" name="Footer Placeholder 4">
            <a:extLst>
              <a:ext uri="{FF2B5EF4-FFF2-40B4-BE49-F238E27FC236}">
                <a16:creationId xmlns:a16="http://schemas.microsoft.com/office/drawing/2014/main" xmlns="" id="{F29FD7C2-7F61-324A-B651-80AA7DF291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AD196DF-64F4-AC49-8D4A-D94E825B396D}"/>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2535874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DCA625-4939-2A49-B005-A84B69B6BBB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AA1100D6-D181-FF40-8A50-69EC178243E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5B1B189-1C52-FB40-9348-03F2C9BFEA23}"/>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5" name="Footer Placeholder 4">
            <a:extLst>
              <a:ext uri="{FF2B5EF4-FFF2-40B4-BE49-F238E27FC236}">
                <a16:creationId xmlns:a16="http://schemas.microsoft.com/office/drawing/2014/main" xmlns="" id="{640A1A48-C5D0-754D-B4F7-A0010CB292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424EA8C-9E0A-E640-AE70-05D23B8A43CA}"/>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4131726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7F3FDBB-7E02-674B-B62C-D92D4E72F9B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642C5521-CEE2-254C-A684-D113604374A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4526A8A8-9D7B-9648-B4B3-A63696CF9FB4}"/>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5" name="Footer Placeholder 4">
            <a:extLst>
              <a:ext uri="{FF2B5EF4-FFF2-40B4-BE49-F238E27FC236}">
                <a16:creationId xmlns:a16="http://schemas.microsoft.com/office/drawing/2014/main" xmlns="" id="{3102AD6A-39C3-194E-88FE-85F2C92047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AF1D7F4-4F2C-0B48-94FC-A7387FB0A0D9}"/>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2527126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DC7FFA-1189-4942-8DC9-1A574C03356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5A5341CB-451D-0045-9FA3-5B478BA4E0B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0A11B517-9448-A64A-8F8E-F2BF6F50B0C2}"/>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5" name="Footer Placeholder 4">
            <a:extLst>
              <a:ext uri="{FF2B5EF4-FFF2-40B4-BE49-F238E27FC236}">
                <a16:creationId xmlns:a16="http://schemas.microsoft.com/office/drawing/2014/main" xmlns="" id="{94373B54-DDF9-7C4F-9E26-44095D8CA7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55193FC-EF3C-6845-A6AA-C23472111AA8}"/>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1512404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2D9246-DFA2-E647-8DE5-468436DEF40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88583881-AFB4-044F-AB07-E7B06A1EB7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4CA91F51-3057-324A-9FAF-221E2D60F973}"/>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5" name="Footer Placeholder 4">
            <a:extLst>
              <a:ext uri="{FF2B5EF4-FFF2-40B4-BE49-F238E27FC236}">
                <a16:creationId xmlns:a16="http://schemas.microsoft.com/office/drawing/2014/main" xmlns="" id="{EA4601EE-37E1-6F4F-90B5-5CFC44281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1443A97-7122-6F44-9539-FBEE2D3403D0}"/>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2501923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8FDFEB-5FF4-0748-A308-AC1047FC162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797BDE87-25AE-854A-A47D-705895BCDFF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633ACF7D-C965-AB4B-B7FD-C4EB428C285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103D72A8-5650-824C-8282-872CEC87A429}"/>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6" name="Footer Placeholder 5">
            <a:extLst>
              <a:ext uri="{FF2B5EF4-FFF2-40B4-BE49-F238E27FC236}">
                <a16:creationId xmlns:a16="http://schemas.microsoft.com/office/drawing/2014/main" xmlns="" id="{5FA46254-343D-4A4A-8087-39A71E5B0D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70C541F-6F3E-774E-AC7F-70CFA6F261EF}"/>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1271095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09DE3F-E6FD-4344-8AA7-A2FE9457960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7C9FB7ED-D212-7A4E-BA6D-12E8E4F7EE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CF57EA15-4511-5E46-A349-D6A494E65CA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7BC2BCCC-32D7-E449-8C6E-D5C2D89B69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87375D59-7DCC-5744-9B51-8CE626697AB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5022D96A-8C2F-7040-818B-5237C8588BD9}"/>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8" name="Footer Placeholder 7">
            <a:extLst>
              <a:ext uri="{FF2B5EF4-FFF2-40B4-BE49-F238E27FC236}">
                <a16:creationId xmlns:a16="http://schemas.microsoft.com/office/drawing/2014/main" xmlns="" id="{40E91A95-B44F-A745-8896-5A76EAE4DB7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07C0F2FF-95A6-E540-A189-5868B8C9D582}"/>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2626205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122B78-AF37-894B-A4F3-007FB2760F6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64F1902B-5B84-2A40-940D-06C13DDF8183}"/>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4" name="Footer Placeholder 3">
            <a:extLst>
              <a:ext uri="{FF2B5EF4-FFF2-40B4-BE49-F238E27FC236}">
                <a16:creationId xmlns:a16="http://schemas.microsoft.com/office/drawing/2014/main" xmlns="" id="{A8A84608-E386-C941-AFAA-5D927D0F04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A01AA58B-1E48-FC43-89BF-40F4A9D89706}"/>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2832819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1D24A368-583E-5642-A4EE-5803A3EB80CE}"/>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3" name="Footer Placeholder 2">
            <a:extLst>
              <a:ext uri="{FF2B5EF4-FFF2-40B4-BE49-F238E27FC236}">
                <a16:creationId xmlns:a16="http://schemas.microsoft.com/office/drawing/2014/main" xmlns="" id="{DE02E1F9-9DDE-984B-ABD6-2376F9E10C9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9A49E1C3-E7BE-B143-99AF-23B4298AD62D}"/>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2605448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FF684C-7A73-3D49-B615-990DC8A809A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751515BF-7795-C042-B73D-57FCDE5A13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1F60F2E9-5F34-3446-B770-D2B06EB78A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EF37C514-AFFD-264F-93F2-40681CCF7F64}"/>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6" name="Footer Placeholder 5">
            <a:extLst>
              <a:ext uri="{FF2B5EF4-FFF2-40B4-BE49-F238E27FC236}">
                <a16:creationId xmlns:a16="http://schemas.microsoft.com/office/drawing/2014/main" xmlns="" id="{0F5AF761-D2AD-534D-B859-C8F18CEC76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4DDF77F8-CCD5-464F-B9FF-203589B3F983}"/>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3903898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3F995E-1DAE-134A-957C-A229FE57DE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76B951DC-1C53-0B4F-BA27-BEBA4CECD9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xmlns="" id="{785E424E-BDBC-D842-84F7-6D6A236078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E1867937-F5E5-F34F-939F-6D143710FB11}"/>
              </a:ext>
            </a:extLst>
          </p:cNvPr>
          <p:cNvSpPr>
            <a:spLocks noGrp="1"/>
          </p:cNvSpPr>
          <p:nvPr>
            <p:ph type="dt" sz="half" idx="10"/>
          </p:nvPr>
        </p:nvSpPr>
        <p:spPr/>
        <p:txBody>
          <a:bodyPr/>
          <a:lstStyle/>
          <a:p>
            <a:fld id="{FB6F3454-0E2E-C74C-9EC0-1B97ECB5B25A}" type="datetimeFigureOut">
              <a:rPr lang="en-US" smtClean="0"/>
              <a:t>9/30/2022</a:t>
            </a:fld>
            <a:endParaRPr lang="en-US"/>
          </a:p>
        </p:txBody>
      </p:sp>
      <p:sp>
        <p:nvSpPr>
          <p:cNvPr id="6" name="Footer Placeholder 5">
            <a:extLst>
              <a:ext uri="{FF2B5EF4-FFF2-40B4-BE49-F238E27FC236}">
                <a16:creationId xmlns:a16="http://schemas.microsoft.com/office/drawing/2014/main" xmlns="" id="{6D162F4E-FA6A-5A46-A1F2-FAF37B426D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AE76BBD8-5F16-E14F-AEAB-436042DF5236}"/>
              </a:ext>
            </a:extLst>
          </p:cNvPr>
          <p:cNvSpPr>
            <a:spLocks noGrp="1"/>
          </p:cNvSpPr>
          <p:nvPr>
            <p:ph type="sldNum" sz="quarter" idx="12"/>
          </p:nvPr>
        </p:nvSpPr>
        <p:spPr/>
        <p:txBody>
          <a:bodyPr/>
          <a:lstStyle/>
          <a:p>
            <a:fld id="{15E5A2E1-9104-4C48-9564-E4C5D65FDB1F}" type="slidenum">
              <a:rPr lang="en-US" smtClean="0"/>
              <a:t>‹#›</a:t>
            </a:fld>
            <a:endParaRPr lang="en-US"/>
          </a:p>
        </p:txBody>
      </p:sp>
    </p:spTree>
    <p:extLst>
      <p:ext uri="{BB962C8B-B14F-4D97-AF65-F5344CB8AC3E}">
        <p14:creationId xmlns:p14="http://schemas.microsoft.com/office/powerpoint/2010/main" val="4145632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41589541-F9BB-E742-A265-E615446742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A4853D5A-7CF7-3347-8679-0051DA1C78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6DA8D43-F991-A042-B166-B294747EF4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6F3454-0E2E-C74C-9EC0-1B97ECB5B25A}" type="datetimeFigureOut">
              <a:rPr lang="en-US" smtClean="0"/>
              <a:t>9/30/2022</a:t>
            </a:fld>
            <a:endParaRPr lang="en-US"/>
          </a:p>
        </p:txBody>
      </p:sp>
      <p:sp>
        <p:nvSpPr>
          <p:cNvPr id="5" name="Footer Placeholder 4">
            <a:extLst>
              <a:ext uri="{FF2B5EF4-FFF2-40B4-BE49-F238E27FC236}">
                <a16:creationId xmlns:a16="http://schemas.microsoft.com/office/drawing/2014/main" xmlns="" id="{3EE03BD1-AC26-6E4F-98B1-7FB5558E67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F4C27251-3D2E-544A-82AB-2C19AFC83C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E5A2E1-9104-4C48-9564-E4C5D65FDB1F}" type="slidenum">
              <a:rPr lang="en-US" smtClean="0"/>
              <a:t>‹#›</a:t>
            </a:fld>
            <a:endParaRPr lang="en-US"/>
          </a:p>
        </p:txBody>
      </p:sp>
    </p:spTree>
    <p:extLst>
      <p:ext uri="{BB962C8B-B14F-4D97-AF65-F5344CB8AC3E}">
        <p14:creationId xmlns:p14="http://schemas.microsoft.com/office/powerpoint/2010/main" val="4011640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8" name="Picture 14" descr="Mangrove, Tree, Young, Fresh, Sapling, Botany, Flora">
            <a:extLst>
              <a:ext uri="{FF2B5EF4-FFF2-40B4-BE49-F238E27FC236}">
                <a16:creationId xmlns:a16="http://schemas.microsoft.com/office/drawing/2014/main" xmlns="" id="{289C8AC0-97D1-AE4D-9D72-30D4DE4FD5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095" r="48531"/>
          <a:stretch/>
        </p:blipFill>
        <p:spPr bwMode="auto">
          <a:xfrm>
            <a:off x="3399251" y="1329640"/>
            <a:ext cx="2451770" cy="425711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xmlns="" id="{B3150259-72F1-3D4D-B882-7F37CC93C4D6}"/>
              </a:ext>
            </a:extLst>
          </p:cNvPr>
          <p:cNvPicPr>
            <a:picLocks noChangeAspect="1"/>
          </p:cNvPicPr>
          <p:nvPr/>
        </p:nvPicPr>
        <p:blipFill rotWithShape="1">
          <a:blip r:embed="rId4">
            <a:extLst>
              <a:ext uri="{28A0092B-C50C-407E-A947-70E740481C1C}">
                <a14:useLocalDpi xmlns:a14="http://schemas.microsoft.com/office/drawing/2010/main" val="0"/>
              </a:ext>
            </a:extLst>
          </a:blip>
          <a:srcRect t="19347" b="68068"/>
          <a:stretch/>
        </p:blipFill>
        <p:spPr>
          <a:xfrm>
            <a:off x="2996003" y="5712253"/>
            <a:ext cx="4976812" cy="863068"/>
          </a:xfrm>
          <a:prstGeom prst="rect">
            <a:avLst/>
          </a:prstGeom>
        </p:spPr>
      </p:pic>
      <p:pic>
        <p:nvPicPr>
          <p:cNvPr id="1047" name="Picture 23" descr="Mangrove, Seedlings, Plantation, Creek, Tidal Forest">
            <a:extLst>
              <a:ext uri="{FF2B5EF4-FFF2-40B4-BE49-F238E27FC236}">
                <a16:creationId xmlns:a16="http://schemas.microsoft.com/office/drawing/2014/main" xmlns="" id="{865D5F5D-8014-1B46-812C-AB0D11C039B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1796"/>
          <a:stretch/>
        </p:blipFill>
        <p:spPr bwMode="auto">
          <a:xfrm>
            <a:off x="6340980" y="1308393"/>
            <a:ext cx="2451770" cy="4278359"/>
          </a:xfrm>
          <a:prstGeom prst="rect">
            <a:avLst/>
          </a:prstGeom>
          <a:noFill/>
          <a:extLst>
            <a:ext uri="{909E8E84-426E-40DD-AFC4-6F175D3DCCD1}">
              <a14:hiddenFill xmlns:a14="http://schemas.microsoft.com/office/drawing/2010/main">
                <a:solidFill>
                  <a:srgbClr val="FFFFFF"/>
                </a:solidFill>
              </a14:hiddenFill>
            </a:ext>
          </a:extLst>
        </p:spPr>
      </p:pic>
      <p:pic>
        <p:nvPicPr>
          <p:cNvPr id="1049" name="Picture 25" descr="Mangroves, Everglades, Swamps, Marshland">
            <a:extLst>
              <a:ext uri="{FF2B5EF4-FFF2-40B4-BE49-F238E27FC236}">
                <a16:creationId xmlns:a16="http://schemas.microsoft.com/office/drawing/2014/main" xmlns="" id="{5DB631B9-1F7B-124D-8DAC-4945DAE6087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5739" r="21248"/>
          <a:stretch/>
        </p:blipFill>
        <p:spPr bwMode="auto">
          <a:xfrm>
            <a:off x="9282708" y="1329640"/>
            <a:ext cx="2453708" cy="427836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9" name="Table 18">
            <a:extLst>
              <a:ext uri="{FF2B5EF4-FFF2-40B4-BE49-F238E27FC236}">
                <a16:creationId xmlns:a16="http://schemas.microsoft.com/office/drawing/2014/main" xmlns="" id="{A9803A1A-E3A8-D445-B67A-BE83A82FD82B}"/>
              </a:ext>
            </a:extLst>
          </p:cNvPr>
          <p:cNvGraphicFramePr>
            <a:graphicFrameLocks noGrp="1"/>
          </p:cNvGraphicFramePr>
          <p:nvPr/>
        </p:nvGraphicFramePr>
        <p:xfrm>
          <a:off x="8662660" y="351934"/>
          <a:ext cx="3792756" cy="2691012"/>
        </p:xfrm>
        <a:graphic>
          <a:graphicData uri="http://schemas.openxmlformats.org/drawingml/2006/table">
            <a:tbl>
              <a:tblPr/>
              <a:tblGrid>
                <a:gridCol w="3792756">
                  <a:extLst>
                    <a:ext uri="{9D8B030D-6E8A-4147-A177-3AD203B41FA5}">
                      <a16:colId xmlns:a16="http://schemas.microsoft.com/office/drawing/2014/main" xmlns="" val="878917475"/>
                    </a:ext>
                  </a:extLst>
                </a:gridCol>
              </a:tblGrid>
              <a:tr h="2691012">
                <a:tc>
                  <a:txBody>
                    <a:bodyPr/>
                    <a:lstStyle/>
                    <a:p>
                      <a:pPr algn="ctr" fontAlgn="ctr"/>
                      <a:endParaRPr lang="en-AU" sz="1500" dirty="0">
                        <a:solidFill>
                          <a:srgbClr val="FFFFFF"/>
                        </a:solidFill>
                        <a:effectLst/>
                      </a:endParaRPr>
                    </a:p>
                  </a:txBody>
                  <a:tcPr marL="46421" marR="46421" marT="46421" marB="46421" anchor="ctr">
                    <a:lnL>
                      <a:noFill/>
                    </a:lnL>
                    <a:lnR>
                      <a:noFill/>
                    </a:lnR>
                    <a:lnT>
                      <a:noFill/>
                    </a:lnT>
                    <a:lnB>
                      <a:noFill/>
                    </a:lnB>
                  </a:tcPr>
                </a:tc>
                <a:extLst>
                  <a:ext uri="{0D108BD9-81ED-4DB2-BD59-A6C34878D82A}">
                    <a16:rowId xmlns:a16="http://schemas.microsoft.com/office/drawing/2014/main" xmlns="" val="3074803587"/>
                  </a:ext>
                </a:extLst>
              </a:tr>
            </a:tbl>
          </a:graphicData>
        </a:graphic>
      </p:graphicFrame>
      <p:pic>
        <p:nvPicPr>
          <p:cNvPr id="1051" name="Picture 27" descr="Mangrove, Sun, Water, Tropical, Wood, Trip, Blue">
            <a:extLst>
              <a:ext uri="{FF2B5EF4-FFF2-40B4-BE49-F238E27FC236}">
                <a16:creationId xmlns:a16="http://schemas.microsoft.com/office/drawing/2014/main" xmlns="" id="{4DAAC7A4-EDB7-F14B-B99A-AFF497BC491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1292" r="30139"/>
          <a:stretch/>
        </p:blipFill>
        <p:spPr bwMode="auto">
          <a:xfrm>
            <a:off x="455584" y="1308392"/>
            <a:ext cx="2453708" cy="4241215"/>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a:extLst>
              <a:ext uri="{FF2B5EF4-FFF2-40B4-BE49-F238E27FC236}">
                <a16:creationId xmlns:a16="http://schemas.microsoft.com/office/drawing/2014/main" xmlns="" id="{2829A29C-87A3-8540-86AD-936CF347F14D}"/>
              </a:ext>
            </a:extLst>
          </p:cNvPr>
          <p:cNvSpPr/>
          <p:nvPr/>
        </p:nvSpPr>
        <p:spPr>
          <a:xfrm>
            <a:off x="1275260" y="1888100"/>
            <a:ext cx="9571415" cy="1624915"/>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b="1" dirty="0">
              <a:solidFill>
                <a:srgbClr val="1F3864"/>
              </a:solidFill>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FIRST MEETING OF THE REGIONAL SCIENTIFIC AND TECHNICAL COMMITTEE (RSTC) </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OF THE SCS SAP PROJECT</a:t>
            </a:r>
          </a:p>
          <a:p>
            <a:pPr algn="ctr">
              <a:lnSpc>
                <a:spcPct val="107000"/>
              </a:lnSpc>
            </a:pPr>
            <a:endParaRPr lang="en-GB" sz="1600"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1600" i="1" dirty="0">
                <a:latin typeface="Calibri" panose="020F0502020204030204" pitchFamily="34" charset="0"/>
                <a:ea typeface="Calibri" panose="020F0502020204030204" pitchFamily="34" charset="0"/>
                <a:cs typeface="Calibri" panose="020F0502020204030204" pitchFamily="34" charset="0"/>
              </a:rPr>
              <a:t>17-19 October 2022, Bangkok, Thailand</a:t>
            </a: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a:extLst>
              <a:ext uri="{FF2B5EF4-FFF2-40B4-BE49-F238E27FC236}">
                <a16:creationId xmlns:a16="http://schemas.microsoft.com/office/drawing/2014/main" xmlns="" id="{DD518CA3-C746-7941-8870-05114B9DB481}"/>
              </a:ext>
            </a:extLst>
          </p:cNvPr>
          <p:cNvPicPr>
            <a:picLocks noChangeAspect="1"/>
          </p:cNvPicPr>
          <p:nvPr/>
        </p:nvPicPr>
        <p:blipFill rotWithShape="1">
          <a:blip r:embed="rId4">
            <a:extLst>
              <a:ext uri="{28A0092B-C50C-407E-A947-70E740481C1C}">
                <a14:useLocalDpi xmlns:a14="http://schemas.microsoft.com/office/drawing/2010/main" val="0"/>
              </a:ext>
            </a:extLst>
          </a:blip>
          <a:srcRect t="19347" r="80225" b="68068"/>
          <a:stretch/>
        </p:blipFill>
        <p:spPr>
          <a:xfrm>
            <a:off x="291113" y="271355"/>
            <a:ext cx="984147" cy="863068"/>
          </a:xfrm>
          <a:prstGeom prst="rect">
            <a:avLst/>
          </a:prstGeom>
        </p:spPr>
      </p:pic>
      <p:sp>
        <p:nvSpPr>
          <p:cNvPr id="3" name="TextBox 2">
            <a:extLst>
              <a:ext uri="{FF2B5EF4-FFF2-40B4-BE49-F238E27FC236}">
                <a16:creationId xmlns:a16="http://schemas.microsoft.com/office/drawing/2014/main" xmlns="" id="{5E6B3116-1EC4-B548-AAF5-62D01BBFFCF1}"/>
              </a:ext>
            </a:extLst>
          </p:cNvPr>
          <p:cNvSpPr txBox="1"/>
          <p:nvPr/>
        </p:nvSpPr>
        <p:spPr>
          <a:xfrm>
            <a:off x="1140502" y="548290"/>
            <a:ext cx="10595914" cy="665695"/>
          </a:xfrm>
          <a:prstGeom prst="rect">
            <a:avLst/>
          </a:prstGeom>
          <a:noFill/>
        </p:spPr>
        <p:txBody>
          <a:bodyPr wrap="none" rtlCol="0">
            <a:spAutoFit/>
          </a:bodyPr>
          <a:lstStyle/>
          <a:p>
            <a:pPr algn="ctr">
              <a:lnSpc>
                <a:spcPct val="107000"/>
              </a:lnSpc>
            </a:pPr>
            <a:r>
              <a:rPr lang="en-GB"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3" name="Rectangle 12">
            <a:extLst>
              <a:ext uri="{FF2B5EF4-FFF2-40B4-BE49-F238E27FC236}">
                <a16:creationId xmlns:a16="http://schemas.microsoft.com/office/drawing/2014/main" xmlns="" id="{0814374D-5A1D-2441-B7D3-DC05B4251589}"/>
              </a:ext>
            </a:extLst>
          </p:cNvPr>
          <p:cNvSpPr/>
          <p:nvPr/>
        </p:nvSpPr>
        <p:spPr>
          <a:xfrm>
            <a:off x="3439469" y="4070050"/>
            <a:ext cx="5297296" cy="959667"/>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Report of the Regional Working Group on Mangroves</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01596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Key Discussions and Agreements</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18257" y="1454579"/>
            <a:ext cx="8931877" cy="4660464"/>
          </a:xfrm>
          <a:solidFill>
            <a:schemeClr val="bg2"/>
          </a:solidFill>
        </p:spPr>
        <p:txBody>
          <a:bodyPr>
            <a:normAutofit fontScale="92500" lnSpcReduction="10000"/>
          </a:bodyPr>
          <a:lstStyle/>
          <a:p>
            <a:pPr marL="0" indent="0">
              <a:buNone/>
            </a:pPr>
            <a:endParaRPr lang="en-US" dirty="0"/>
          </a:p>
          <a:p>
            <a:pPr marL="0" indent="0">
              <a:buNone/>
            </a:pPr>
            <a:r>
              <a:rPr lang="en-US" dirty="0"/>
              <a:t>4. </a:t>
            </a:r>
            <a:r>
              <a:rPr lang="en-US" altLang="zh-CN" dirty="0"/>
              <a:t>Reviews and revision of SAP targets at the national level. The Secretariat introduced the document on plans for implementing the SAP for mangrove focal area at the national level during 2021 – 2023</a:t>
            </a:r>
          </a:p>
          <a:p>
            <a:pPr marL="0" indent="0">
              <a:buNone/>
            </a:pPr>
            <a:r>
              <a:rPr lang="en-US" altLang="zh-CN" dirty="0"/>
              <a:t>5. National Presentations on SAP implementation and future planning. National Mangrove Focal Points presented key achievement in SAP implementation between 2008-2021 and the revision of national targets and sites and NIRs.</a:t>
            </a:r>
          </a:p>
          <a:p>
            <a:pPr marL="0" indent="0">
              <a:buNone/>
            </a:pPr>
            <a:r>
              <a:rPr lang="fr-FR" dirty="0"/>
              <a:t>6. </a:t>
            </a:r>
            <a:r>
              <a:rPr lang="en-US" altLang="zh-CN" dirty="0"/>
              <a:t>Execution arrangement and national work plans. The Secretariat presented the follow up actions as discussed and agreed.</a:t>
            </a: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2409942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Issues and Challenges</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lnSpcReduction="10000"/>
          </a:bodyPr>
          <a:lstStyle/>
          <a:p>
            <a:pPr marL="0" indent="0">
              <a:buNone/>
            </a:pPr>
            <a:r>
              <a:rPr lang="en-US" dirty="0"/>
              <a:t>Present the issues and challenges encountered in the implementation of the SCS SAP Project, SAP targets and achievements</a:t>
            </a:r>
          </a:p>
          <a:p>
            <a:r>
              <a:rPr lang="en-US" altLang="zh-CN" dirty="0"/>
              <a:t>Alternative livelihoods;</a:t>
            </a:r>
          </a:p>
          <a:p>
            <a:r>
              <a:rPr lang="en-US" altLang="zh-CN" dirty="0"/>
              <a:t>Mechanism for financial sustainability</a:t>
            </a:r>
            <a:r>
              <a:rPr lang="zh-CN" altLang="zh-CN" dirty="0"/>
              <a:t>；</a:t>
            </a:r>
            <a:endParaRPr lang="en-US" altLang="zh-CN" dirty="0"/>
          </a:p>
          <a:p>
            <a:pPr>
              <a:lnSpc>
                <a:spcPct val="100000"/>
              </a:lnSpc>
            </a:pPr>
            <a:r>
              <a:rPr lang="en-US" altLang="zh-CN" dirty="0"/>
              <a:t>Lack of public awareness on the importance of the mangrove forests at local level;</a:t>
            </a:r>
          </a:p>
          <a:p>
            <a:r>
              <a:rPr lang="en-US" altLang="zh-CN" dirty="0"/>
              <a:t>Enhancing capacity on mangrove management and conservation at local level.</a:t>
            </a:r>
          </a:p>
          <a:p>
            <a:r>
              <a:rPr lang="en-US" altLang="zh-CN" dirty="0"/>
              <a:t>Absence of harmonized institutional data on the extent and cover of mangrove areas.</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2421719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Recommendations and Next Steps</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a:bodyPr>
          <a:lstStyle/>
          <a:p>
            <a:pPr marL="0" indent="0">
              <a:buNone/>
            </a:pPr>
            <a:r>
              <a:rPr lang="en-US" dirty="0"/>
              <a:t>Present the recommendations:</a:t>
            </a:r>
          </a:p>
          <a:p>
            <a:pPr marL="0" indent="0">
              <a:buNone/>
            </a:pPr>
            <a:r>
              <a:rPr lang="en-US" altLang="zh-CN" dirty="0"/>
              <a:t>1. Request what additional support PCU can provide, identify capacity and training needs </a:t>
            </a:r>
          </a:p>
          <a:p>
            <a:pPr marL="0" indent="0">
              <a:buNone/>
            </a:pPr>
            <a:r>
              <a:rPr lang="en-US" altLang="zh-CN" dirty="0"/>
              <a:t>2. To review what are the key impacts to mangroves, and consider new issues such as plastics and climate change. </a:t>
            </a:r>
          </a:p>
          <a:p>
            <a:pPr marL="0" indent="0">
              <a:buNone/>
            </a:pPr>
            <a:r>
              <a:rPr lang="en-US" altLang="zh-CN" dirty="0"/>
              <a:t>3. PCU to compile mangrove resources from regional and global level, including UNEP and WCMC’s work on mangroves</a:t>
            </a:r>
          </a:p>
          <a:p>
            <a:pPr marL="0" indent="0">
              <a:buNone/>
            </a:pPr>
            <a:r>
              <a:rPr lang="en-US" altLang="zh-CN" dirty="0"/>
              <a:t>4. Small Grants Program to be launched in 2022, to include mangrove restoration. NTWG &amp; IMC to review application</a:t>
            </a:r>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17620325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Recommendations and Next Steps</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a:bodyPr>
          <a:lstStyle/>
          <a:p>
            <a:pPr marL="0" indent="0">
              <a:buNone/>
            </a:pPr>
            <a:r>
              <a:rPr lang="en-US" altLang="zh-CN" dirty="0"/>
              <a:t>Next steps for 2022:</a:t>
            </a:r>
          </a:p>
          <a:p>
            <a:pPr marL="0" indent="0">
              <a:buNone/>
            </a:pPr>
            <a:r>
              <a:rPr lang="en-US" altLang="zh-CN" dirty="0"/>
              <a:t>1. Legal agreements (PCA’s) to be signed with each SEA </a:t>
            </a:r>
          </a:p>
          <a:p>
            <a:pPr marL="0" indent="0">
              <a:buNone/>
            </a:pPr>
            <a:r>
              <a:rPr lang="en-US" altLang="zh-CN" dirty="0"/>
              <a:t>2. workshop/training on best-practices, tools and guidelines</a:t>
            </a:r>
          </a:p>
          <a:p>
            <a:pPr marL="0" indent="0">
              <a:buNone/>
            </a:pPr>
            <a:r>
              <a:rPr lang="en-US" altLang="zh-CN" dirty="0"/>
              <a:t>3. Second RWG-M to discuss: </a:t>
            </a:r>
          </a:p>
          <a:p>
            <a:pPr marL="0" indent="0">
              <a:buNone/>
            </a:pPr>
            <a:r>
              <a:rPr lang="en-US" altLang="zh-CN" dirty="0"/>
              <a:t>  1) Revision of National Mangrove reports and </a:t>
            </a:r>
          </a:p>
          <a:p>
            <a:pPr marL="0" indent="0">
              <a:buNone/>
            </a:pPr>
            <a:r>
              <a:rPr lang="en-US" altLang="zh-CN" dirty="0"/>
              <a:t>  2) Progress in execution of activities </a:t>
            </a:r>
          </a:p>
          <a:p>
            <a:pPr marL="0" indent="0">
              <a:buNone/>
            </a:pPr>
            <a:r>
              <a:rPr lang="en-US" altLang="zh-CN" dirty="0"/>
              <a:t>  3) Monitoring and data management and </a:t>
            </a:r>
          </a:p>
          <a:p>
            <a:pPr marL="0" indent="0">
              <a:buNone/>
            </a:pPr>
            <a:r>
              <a:rPr lang="en-US" altLang="zh-CN" dirty="0"/>
              <a:t>  4) </a:t>
            </a:r>
            <a:r>
              <a:rPr lang="en-US" altLang="zh-CN" dirty="0">
                <a:highlight>
                  <a:srgbClr val="FFFF00"/>
                </a:highlight>
              </a:rPr>
              <a:t>Any revision to workplans/budget as needed </a:t>
            </a:r>
          </a:p>
          <a:p>
            <a:pPr marL="0" indent="0">
              <a:buNone/>
            </a:pPr>
            <a:r>
              <a:rPr lang="en-US" altLang="zh-CN" dirty="0"/>
              <a:t>  5) Compiling best-practices</a:t>
            </a:r>
          </a:p>
          <a:p>
            <a:pPr marL="0" indent="0">
              <a:buNone/>
            </a:pPr>
            <a:endParaRPr lang="en-US" altLang="zh-CN" dirty="0"/>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3334113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516516" y="394598"/>
            <a:ext cx="8931876" cy="962634"/>
          </a:xfrm>
          <a:solidFill>
            <a:schemeClr val="bg2"/>
          </a:solidFill>
        </p:spPr>
        <p:txBody>
          <a:bodyPr>
            <a:normAutofit/>
          </a:bodyPr>
          <a:lstStyle/>
          <a:p>
            <a:r>
              <a:rPr lang="en-US" sz="3200" b="1" dirty="0">
                <a:solidFill>
                  <a:prstClr val="black"/>
                </a:solidFill>
              </a:rPr>
              <a:t>Presentation Outline</a:t>
            </a:r>
            <a:endParaRPr lang="en-US" sz="3200"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516516" y="1484050"/>
            <a:ext cx="8931877" cy="4660464"/>
          </a:xfrm>
          <a:solidFill>
            <a:schemeClr val="bg2"/>
          </a:solidFill>
        </p:spPr>
        <p:txBody>
          <a:bodyPr/>
          <a:lstStyle/>
          <a:p>
            <a:pPr marL="0" indent="0">
              <a:buNone/>
            </a:pPr>
            <a:r>
              <a:rPr lang="en-US" dirty="0"/>
              <a:t>Introduction</a:t>
            </a:r>
          </a:p>
          <a:p>
            <a:pPr marL="0" indent="0">
              <a:buNone/>
            </a:pPr>
            <a:r>
              <a:rPr lang="en-US" dirty="0"/>
              <a:t>Key Discussions and Agreements</a:t>
            </a:r>
          </a:p>
          <a:p>
            <a:pPr marL="0" indent="0">
              <a:buNone/>
            </a:pPr>
            <a:r>
              <a:rPr lang="en-US" dirty="0"/>
              <a:t>Issues and Challenges</a:t>
            </a:r>
          </a:p>
          <a:p>
            <a:pPr marL="0" indent="0">
              <a:buNone/>
            </a:pPr>
            <a:r>
              <a:rPr lang="en-US" dirty="0"/>
              <a:t>Recommendations and Next Steps</a:t>
            </a:r>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3262326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Introduction</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a:bodyPr>
          <a:lstStyle/>
          <a:p>
            <a:pPr marL="0" indent="0">
              <a:buNone/>
            </a:pPr>
            <a:r>
              <a:rPr lang="en-US" altLang="zh-CN" sz="3200" dirty="0"/>
              <a:t>Present the background of the RWG-Mangroves in terms of structure (organogram), roles and functions (per TOR), date and objectives of first RWG meeting, designated officers - Chair, Vice-Chair and Rapporteur, and RWG members (per meeting report)</a:t>
            </a:r>
          </a:p>
          <a:p>
            <a:pPr marL="0" indent="0">
              <a:buNone/>
            </a:pPr>
            <a:endParaRPr lang="en-US" altLang="zh-CN" dirty="0"/>
          </a:p>
          <a:p>
            <a:pPr marL="0" indent="0">
              <a:buNone/>
            </a:pPr>
            <a:endParaRPr lang="en-US" altLang="zh-CN" dirty="0"/>
          </a:p>
          <a:p>
            <a:pPr marL="0" indent="0">
              <a:buNone/>
            </a:pPr>
            <a:endParaRPr lang="en-US" altLang="zh-CN"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165633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855534"/>
          </a:xfrm>
          <a:solidFill>
            <a:schemeClr val="bg2"/>
          </a:solidFill>
        </p:spPr>
        <p:txBody>
          <a:bodyPr>
            <a:normAutofit/>
          </a:bodyPr>
          <a:lstStyle/>
          <a:p>
            <a:pPr marL="0" indent="0">
              <a:buNone/>
            </a:pPr>
            <a:endParaRPr lang="en-US" altLang="zh-CN" dirty="0"/>
          </a:p>
          <a:p>
            <a:pPr marL="0" indent="0">
              <a:buNone/>
            </a:pPr>
            <a:endParaRPr lang="en-US" altLang="zh-CN" dirty="0"/>
          </a:p>
          <a:p>
            <a:pPr marL="0" indent="0">
              <a:buNone/>
            </a:pPr>
            <a:endParaRPr lang="en-US" altLang="zh-CN"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4926724" y="6384225"/>
            <a:ext cx="552249" cy="484306"/>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3" name="图片 2">
            <a:extLst>
              <a:ext uri="{FF2B5EF4-FFF2-40B4-BE49-F238E27FC236}">
                <a16:creationId xmlns:a16="http://schemas.microsoft.com/office/drawing/2014/main" xmlns="" id="{4ED1084B-EDD4-D782-D17A-429E5C4456D8}"/>
              </a:ext>
            </a:extLst>
          </p:cNvPr>
          <p:cNvPicPr>
            <a:picLocks noChangeAspect="1"/>
          </p:cNvPicPr>
          <p:nvPr/>
        </p:nvPicPr>
        <p:blipFill>
          <a:blip r:embed="rId3"/>
          <a:stretch>
            <a:fillRect/>
          </a:stretch>
        </p:blipFill>
        <p:spPr>
          <a:xfrm>
            <a:off x="2705623" y="637298"/>
            <a:ext cx="9191384" cy="4855535"/>
          </a:xfrm>
          <a:prstGeom prst="rect">
            <a:avLst/>
          </a:prstGeom>
        </p:spPr>
      </p:pic>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4">
            <a:alphaModFix amt="70000"/>
          </a:blip>
          <a:srcRect l="9850" r="68409"/>
          <a:stretch/>
        </p:blipFill>
        <p:spPr>
          <a:xfrm>
            <a:off x="345991" y="341983"/>
            <a:ext cx="1902939" cy="5834980"/>
          </a:xfrm>
          <a:prstGeom prst="rect">
            <a:avLst/>
          </a:prstGeom>
        </p:spPr>
      </p:pic>
      <p:sp>
        <p:nvSpPr>
          <p:cNvPr id="8" name="文本框 7">
            <a:extLst>
              <a:ext uri="{FF2B5EF4-FFF2-40B4-BE49-F238E27FC236}">
                <a16:creationId xmlns:a16="http://schemas.microsoft.com/office/drawing/2014/main" xmlns="" id="{368FA82B-B2F3-FDF2-9AF5-4B6829BBE354}"/>
              </a:ext>
            </a:extLst>
          </p:cNvPr>
          <p:cNvSpPr txBox="1"/>
          <p:nvPr/>
        </p:nvSpPr>
        <p:spPr>
          <a:xfrm>
            <a:off x="6581204" y="5345327"/>
            <a:ext cx="3188874" cy="400110"/>
          </a:xfrm>
          <a:prstGeom prst="rect">
            <a:avLst/>
          </a:prstGeom>
          <a:noFill/>
        </p:spPr>
        <p:txBody>
          <a:bodyPr wrap="square" rtlCol="0">
            <a:spAutoFit/>
          </a:bodyPr>
          <a:lstStyle/>
          <a:p>
            <a:r>
              <a:rPr lang="en-US" altLang="zh-CN" sz="2000" b="1" dirty="0"/>
              <a:t>RWG-M  organogram</a:t>
            </a:r>
            <a:endParaRPr lang="zh-CN" altLang="en-US" sz="2000" b="1" dirty="0"/>
          </a:p>
        </p:txBody>
      </p:sp>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965131" y="13912"/>
            <a:ext cx="8931876" cy="815077"/>
          </a:xfrm>
          <a:solidFill>
            <a:schemeClr val="bg2"/>
          </a:solidFill>
        </p:spPr>
        <p:txBody>
          <a:bodyPr>
            <a:normAutofit/>
          </a:bodyPr>
          <a:lstStyle/>
          <a:p>
            <a:r>
              <a:rPr lang="en-US" sz="3200" b="1" dirty="0">
                <a:solidFill>
                  <a:prstClr val="black"/>
                </a:solidFill>
              </a:rPr>
              <a:t>Introduction</a:t>
            </a:r>
            <a:endParaRPr lang="en-US" sz="3200" dirty="0"/>
          </a:p>
        </p:txBody>
      </p:sp>
    </p:spTree>
    <p:extLst>
      <p:ext uri="{BB962C8B-B14F-4D97-AF65-F5344CB8AC3E}">
        <p14:creationId xmlns:p14="http://schemas.microsoft.com/office/powerpoint/2010/main" val="38403551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Introduction</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a:bodyPr>
          <a:lstStyle/>
          <a:p>
            <a:pPr marL="0" indent="0">
              <a:buNone/>
            </a:pPr>
            <a:endParaRPr lang="en-US" altLang="zh-CN" dirty="0"/>
          </a:p>
          <a:p>
            <a:pPr marL="0" indent="0">
              <a:buNone/>
            </a:pPr>
            <a:r>
              <a:rPr lang="en-US" altLang="zh-CN" dirty="0"/>
              <a:t>RWG-M has the responsibility </a:t>
            </a:r>
          </a:p>
          <a:p>
            <a:pPr marL="0" indent="0">
              <a:buNone/>
            </a:pPr>
            <a:r>
              <a:rPr lang="en-US" altLang="zh-CN" dirty="0"/>
              <a:t>--ensuring effective implementation of project activities undertaken in the context of the achievement of the mangrove management targets of the project; </a:t>
            </a:r>
          </a:p>
          <a:p>
            <a:pPr marL="0" indent="0">
              <a:buNone/>
            </a:pPr>
            <a:r>
              <a:rPr lang="en-US" altLang="zh-CN" dirty="0"/>
              <a:t>--providing a mechanism for exchange of information and experience of mangrove management activities in each country.</a:t>
            </a:r>
          </a:p>
          <a:p>
            <a:pPr marL="0" indent="0">
              <a:buNone/>
            </a:pPr>
            <a:endParaRPr lang="en-US" altLang="zh-CN" dirty="0"/>
          </a:p>
          <a:p>
            <a:pPr marL="0" indent="0">
              <a:buNone/>
            </a:pPr>
            <a:endParaRPr lang="en-US" altLang="zh-CN"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1513332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Introduction</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51692"/>
            <a:ext cx="8931877" cy="4660464"/>
          </a:xfrm>
          <a:solidFill>
            <a:schemeClr val="bg2"/>
          </a:solidFill>
        </p:spPr>
        <p:txBody>
          <a:bodyPr>
            <a:normAutofit fontScale="92500" lnSpcReduction="20000"/>
          </a:bodyPr>
          <a:lstStyle/>
          <a:p>
            <a:pPr marL="0" indent="0">
              <a:buNone/>
            </a:pPr>
            <a:r>
              <a:rPr lang="en-US" altLang="zh-CN" dirty="0"/>
              <a:t>TOR of</a:t>
            </a:r>
            <a:r>
              <a:rPr lang="zh-CN" altLang="en-US" dirty="0"/>
              <a:t> </a:t>
            </a:r>
            <a:r>
              <a:rPr lang="en-US" altLang="zh-CN" dirty="0"/>
              <a:t>the RWG-M, </a:t>
            </a:r>
            <a:r>
              <a:rPr lang="en-US" altLang="zh-CN" sz="2400" dirty="0"/>
              <a:t>Main function</a:t>
            </a:r>
            <a:r>
              <a:rPr lang="en-US" altLang="zh-CN" dirty="0"/>
              <a:t>:</a:t>
            </a:r>
          </a:p>
          <a:p>
            <a:pPr algn="just"/>
            <a:r>
              <a:rPr lang="en-US" altLang="zh-CN" sz="2400" dirty="0"/>
              <a:t>Provide direction, and strategic guidance to the National Mangrove Committees </a:t>
            </a:r>
            <a:endParaRPr lang="zh-CN" altLang="zh-CN" sz="2400" dirty="0"/>
          </a:p>
          <a:p>
            <a:pPr algn="just"/>
            <a:r>
              <a:rPr lang="en-US" altLang="zh-CN" sz="2400" dirty="0"/>
              <a:t>Update, in close collaboration with the National Mangrove Committees, the regional mangrove </a:t>
            </a:r>
            <a:r>
              <a:rPr lang="en-US" altLang="zh-CN" sz="2400" dirty="0" err="1"/>
              <a:t>metadatabase</a:t>
            </a:r>
            <a:r>
              <a:rPr lang="en-US" altLang="zh-CN" sz="2400" dirty="0"/>
              <a:t> and GIS, </a:t>
            </a:r>
            <a:endParaRPr lang="zh-CN" altLang="zh-CN" sz="2400" dirty="0"/>
          </a:p>
          <a:p>
            <a:pPr algn="just"/>
            <a:r>
              <a:rPr lang="en-US" altLang="zh-CN" sz="2400" dirty="0"/>
              <a:t>Develop, in close collaboration with the National Mangrove Committees, public awareness and information materials; </a:t>
            </a:r>
            <a:endParaRPr lang="zh-CN" altLang="zh-CN" sz="2400" dirty="0"/>
          </a:p>
          <a:p>
            <a:pPr algn="just"/>
            <a:r>
              <a:rPr lang="en-US" altLang="zh-CN" sz="2400" dirty="0"/>
              <a:t>Receive, and review reports, data and information from the National Mangrove Committees and compile the regional syntheses; </a:t>
            </a:r>
            <a:endParaRPr lang="zh-CN" altLang="zh-CN" sz="2400" dirty="0"/>
          </a:p>
          <a:p>
            <a:pPr algn="just"/>
            <a:r>
              <a:rPr lang="en-US" altLang="zh-CN" sz="2400" dirty="0"/>
              <a:t>Develop guidelines regarding best practices for sustainable mangrove management for adoption and application at national level in participating countries; </a:t>
            </a:r>
            <a:endParaRPr lang="zh-CN" altLang="zh-CN" sz="2400" dirty="0"/>
          </a:p>
          <a:p>
            <a:pPr algn="just"/>
            <a:r>
              <a:rPr lang="en-US" altLang="zh-CN" sz="2400" dirty="0"/>
              <a:t>Prepare a regional review of national experiences in mangrove restoration with a view to developing widely applicable guidelines concerning best practices in mangrove restoration and rehabilitation;</a:t>
            </a:r>
            <a:endParaRPr lang="zh-CN" altLang="zh-CN" sz="2400" dirty="0"/>
          </a:p>
          <a:p>
            <a:pPr marL="0" indent="0">
              <a:buNone/>
            </a:pPr>
            <a:endParaRPr lang="en-US" altLang="zh-CN" dirty="0"/>
          </a:p>
          <a:p>
            <a:pPr marL="0" indent="0">
              <a:buNone/>
            </a:pPr>
            <a:endParaRPr lang="en-US" altLang="zh-CN" dirty="0"/>
          </a:p>
          <a:p>
            <a:pPr marL="0" indent="0">
              <a:buNone/>
            </a:pPr>
            <a:endParaRPr lang="en-US" altLang="zh-CN"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22644315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Introduction</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fontScale="92500"/>
          </a:bodyPr>
          <a:lstStyle/>
          <a:p>
            <a:pPr marL="0" indent="0">
              <a:buNone/>
            </a:pPr>
            <a:r>
              <a:rPr lang="en-US" altLang="zh-CN" dirty="0"/>
              <a:t>The objectives of this First Meeting of the Regional Working Group on Mangroves include:</a:t>
            </a:r>
          </a:p>
          <a:p>
            <a:pPr marL="514350" indent="-514350">
              <a:buAutoNum type="arabicPeriod"/>
            </a:pPr>
            <a:r>
              <a:rPr lang="en-US" altLang="zh-CN" dirty="0"/>
              <a:t>Present and discuss the SAP targets for mangroves, and selected sites </a:t>
            </a:r>
          </a:p>
          <a:p>
            <a:pPr marL="514350" indent="-514350">
              <a:buAutoNum type="arabicPeriod"/>
            </a:pPr>
            <a:r>
              <a:rPr lang="en-US" altLang="zh-CN" dirty="0"/>
              <a:t> Present the compiled information provided on the status of SAP implementation between 2008-2020, which will be further developed into a publication in 2022 </a:t>
            </a:r>
          </a:p>
          <a:p>
            <a:pPr marL="514350" indent="-514350">
              <a:buAutoNum type="arabicPeriod"/>
            </a:pPr>
            <a:r>
              <a:rPr lang="en-US" altLang="zh-CN" dirty="0"/>
              <a:t>Present the compiled information on the national revisions to targets and sites, building upon recent and ongoing projects, initiatives and best practices; </a:t>
            </a:r>
          </a:p>
          <a:p>
            <a:pPr marL="514350" indent="-514350">
              <a:buAutoNum type="arabicPeriod"/>
            </a:pPr>
            <a:r>
              <a:rPr lang="en-US" altLang="zh-CN" dirty="0"/>
              <a:t>Discuss executing arrangement and workplans for 2021-202; </a:t>
            </a: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3554532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Introduction</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fontScale="92500" lnSpcReduction="20000"/>
          </a:bodyPr>
          <a:lstStyle/>
          <a:p>
            <a:pPr marL="0" indent="0">
              <a:buNone/>
            </a:pPr>
            <a:r>
              <a:rPr lang="en-US" altLang="zh-CN" dirty="0"/>
              <a:t>First RWG meeting</a:t>
            </a:r>
            <a:r>
              <a:rPr lang="zh-CN" altLang="en-US" dirty="0"/>
              <a:t>：</a:t>
            </a:r>
            <a:r>
              <a:rPr lang="en-US" altLang="zh-CN" dirty="0"/>
              <a:t>Teleconference, 1 December 2021 </a:t>
            </a:r>
          </a:p>
          <a:p>
            <a:pPr marL="0" indent="0">
              <a:buNone/>
            </a:pPr>
            <a:r>
              <a:rPr lang="en-US" altLang="zh-CN" dirty="0"/>
              <a:t>Designated officers:</a:t>
            </a:r>
          </a:p>
          <a:p>
            <a:pPr marL="0" indent="0">
              <a:buNone/>
            </a:pPr>
            <a:r>
              <a:rPr lang="en-US" altLang="zh-CN" dirty="0"/>
              <a:t>  Chair: Mr. Yu </a:t>
            </a:r>
            <a:r>
              <a:rPr lang="en-US" altLang="zh-CN" dirty="0" err="1"/>
              <a:t>Yunjun</a:t>
            </a:r>
            <a:r>
              <a:rPr lang="en-US" altLang="zh-CN" dirty="0"/>
              <a:t>, Representative of China.</a:t>
            </a:r>
          </a:p>
          <a:p>
            <a:pPr marL="0" indent="0">
              <a:buNone/>
            </a:pPr>
            <a:r>
              <a:rPr lang="en-US" altLang="zh-CN" dirty="0"/>
              <a:t>  Vice-Chair: Mr. </a:t>
            </a:r>
            <a:r>
              <a:rPr lang="en-US" altLang="zh-CN" dirty="0" err="1"/>
              <a:t>Nyoto</a:t>
            </a:r>
            <a:r>
              <a:rPr lang="en-US" altLang="zh-CN" dirty="0"/>
              <a:t> Santoso, Focal Point for Mangrove in Indonesia.</a:t>
            </a:r>
          </a:p>
          <a:p>
            <a:pPr marL="0" indent="0">
              <a:buNone/>
            </a:pPr>
            <a:r>
              <a:rPr lang="en-US" altLang="zh-CN" dirty="0"/>
              <a:t>  Rapporteur: No.</a:t>
            </a:r>
          </a:p>
          <a:p>
            <a:pPr marL="0" indent="0">
              <a:buNone/>
            </a:pPr>
            <a:r>
              <a:rPr lang="en-US" altLang="zh-CN" dirty="0"/>
              <a:t>RWG members: The membership of the RWG-M was formally established at the first meeting of the Working Group.</a:t>
            </a:r>
          </a:p>
          <a:p>
            <a:pPr marL="0" indent="0">
              <a:buNone/>
            </a:pPr>
            <a:r>
              <a:rPr lang="en-US" altLang="zh-CN" dirty="0"/>
              <a:t>  The RWG-M of the SCS SAP Project consist of the Chairpersons of the National Mangrove Committees together with one member of the SCS SAP Project Coordination Unit and selected regional experts. </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24172560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6"/>
            <a:ext cx="8931876" cy="962634"/>
          </a:xfrm>
          <a:solidFill>
            <a:schemeClr val="bg2"/>
          </a:solidFill>
        </p:spPr>
        <p:txBody>
          <a:bodyPr>
            <a:normAutofit/>
          </a:bodyPr>
          <a:lstStyle/>
          <a:p>
            <a:r>
              <a:rPr lang="en-US" sz="3200" b="1" dirty="0">
                <a:solidFill>
                  <a:prstClr val="black"/>
                </a:solidFill>
              </a:rPr>
              <a:t>Key Discussions and Agreements</a:t>
            </a:r>
            <a:endParaRPr lang="en-US" sz="3200"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516499"/>
            <a:ext cx="8931877" cy="4660464"/>
          </a:xfrm>
          <a:solidFill>
            <a:schemeClr val="bg2"/>
          </a:solidFill>
        </p:spPr>
        <p:txBody>
          <a:bodyPr>
            <a:normAutofit lnSpcReduction="10000"/>
          </a:bodyPr>
          <a:lstStyle/>
          <a:p>
            <a:pPr marL="0" indent="0">
              <a:buNone/>
            </a:pPr>
            <a:r>
              <a:rPr lang="en-US" dirty="0"/>
              <a:t>Present the key discussions and agreements made per meeting agenda</a:t>
            </a:r>
          </a:p>
          <a:p>
            <a:pPr marL="514350" indent="-514350">
              <a:buAutoNum type="arabicPeriod"/>
            </a:pPr>
            <a:r>
              <a:rPr lang="en-US" altLang="zh-CN" dirty="0"/>
              <a:t>Terms of Reference for the Regional Working Group on Mangroves, consider, amend and adopt the Terms of Reference.</a:t>
            </a:r>
          </a:p>
          <a:p>
            <a:pPr marL="514350" indent="-514350">
              <a:buAutoNum type="arabicPeriod"/>
            </a:pPr>
            <a:r>
              <a:rPr lang="en-US" altLang="zh-CN" dirty="0"/>
              <a:t>Review the SAP targets for mangrove focal area. The Secretariat presented the SAP targets on mangroves and the objectives and outputs of the SCS SAP project</a:t>
            </a:r>
          </a:p>
          <a:p>
            <a:pPr marL="514350" indent="-514350">
              <a:buAutoNum type="arabicPeriod"/>
            </a:pPr>
            <a:r>
              <a:rPr lang="en-US" altLang="zh-CN" dirty="0"/>
              <a:t>Evaluation of SAP Implementations of the Mangrove Focal Area During 2008-2021. The Secretariat introduced document on the format of evaluation.</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4" name="Content Placeholder 8">
            <a:extLst>
              <a:ext uri="{FF2B5EF4-FFF2-40B4-BE49-F238E27FC236}">
                <a16:creationId xmlns:a16="http://schemas.microsoft.com/office/drawing/2014/main" xmlns="" id="{F08FE6D8-5D2D-BB49-B948-971C21A11ECA}"/>
              </a:ext>
            </a:extLst>
          </p:cNvPr>
          <p:cNvPicPr>
            <a:picLocks noChangeAspect="1"/>
          </p:cNvPicPr>
          <p:nvPr/>
        </p:nvPicPr>
        <p:blipFill rotWithShape="1">
          <a:blip r:embed="rId3">
            <a:alphaModFix amt="70000"/>
          </a:blip>
          <a:srcRect l="9850" r="68409"/>
          <a:stretch/>
        </p:blipFill>
        <p:spPr>
          <a:xfrm>
            <a:off x="345991" y="341983"/>
            <a:ext cx="1902939" cy="5834980"/>
          </a:xfrm>
          <a:prstGeom prst="rect">
            <a:avLst/>
          </a:prstGeom>
        </p:spPr>
      </p:pic>
    </p:spTree>
    <p:extLst>
      <p:ext uri="{BB962C8B-B14F-4D97-AF65-F5344CB8AC3E}">
        <p14:creationId xmlns:p14="http://schemas.microsoft.com/office/powerpoint/2010/main" val="892345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ngrove template " id="{A3331D61-135C-6643-91BA-DDB159DB34EC}" vid="{2E33E1A9-4963-FA48-8B02-FFC8F4411AE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836</TotalTime>
  <Words>1109</Words>
  <Application>Microsoft Office PowerPoint</Application>
  <PresentationFormat>Widescreen</PresentationFormat>
  <Paragraphs>95</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Times New Roman</vt:lpstr>
      <vt:lpstr>等线</vt:lpstr>
      <vt:lpstr>Office Theme</vt:lpstr>
      <vt:lpstr>PowerPoint Presentation</vt:lpstr>
      <vt:lpstr>Presentation Outline</vt:lpstr>
      <vt:lpstr>Introduction</vt:lpstr>
      <vt:lpstr>Introduction</vt:lpstr>
      <vt:lpstr>Introduction</vt:lpstr>
      <vt:lpstr>Introduction</vt:lpstr>
      <vt:lpstr>Introduction</vt:lpstr>
      <vt:lpstr>Introduction</vt:lpstr>
      <vt:lpstr>Key Discussions and Agreements</vt:lpstr>
      <vt:lpstr>Key Discussions and Agreements</vt:lpstr>
      <vt:lpstr>Issues and Challenges</vt:lpstr>
      <vt:lpstr>Recommendations and Next Steps</vt:lpstr>
      <vt:lpstr>Recommendations and Next Steps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Chanikan Vibulsuk</dc:creator>
  <cp:lastModifiedBy>Molina Reynaldo</cp:lastModifiedBy>
  <cp:revision>40</cp:revision>
  <dcterms:created xsi:type="dcterms:W3CDTF">2021-11-12T03:51:41Z</dcterms:created>
  <dcterms:modified xsi:type="dcterms:W3CDTF">2022-09-30T01:22:29Z</dcterms:modified>
</cp:coreProperties>
</file>