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97CA494-506D-4583-B340-8865DEC22993}">
  <a:tblStyle styleId="{997CA494-506D-4583-B340-8865DEC2299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E453F63-C9E0-41AC-A662-E3CD89B5B056}"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68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9695054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8917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64c2b80a73_4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1.2.2. Masinloc (ENIPAS,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	ENTRMPA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1.2.3. Management tools</a:t>
            </a:r>
            <a:endParaRPr/>
          </a:p>
          <a:p>
            <a:pPr marL="457200" lvl="0" indent="-298450" algn="l" rtl="0">
              <a:lnSpc>
                <a:spcPct val="100000"/>
              </a:lnSpc>
              <a:spcBef>
                <a:spcPts val="0"/>
              </a:spcBef>
              <a:spcAft>
                <a:spcPts val="0"/>
              </a:spcAft>
              <a:buSzPts val="1100"/>
              <a:buChar char="-"/>
            </a:pPr>
            <a:r>
              <a:rPr lang="en-US"/>
              <a:t>check PAMP for zoning</a:t>
            </a:r>
            <a:endParaRPr/>
          </a:p>
          <a:p>
            <a:pPr marL="457200" lvl="0" indent="-298450" algn="l" rtl="0">
              <a:lnSpc>
                <a:spcPct val="100000"/>
              </a:lnSpc>
              <a:spcBef>
                <a:spcPts val="0"/>
              </a:spcBef>
              <a:spcAft>
                <a:spcPts val="0"/>
              </a:spcAft>
              <a:buSzPts val="1100"/>
              <a:buChar char="-"/>
            </a:pPr>
            <a:r>
              <a:rPr lang="en-US"/>
              <a:t>MEAT, METT, check seasonal closures (PGENRO for Batangas) </a:t>
            </a:r>
            <a:endParaRPr/>
          </a:p>
          <a:p>
            <a:pPr marL="0" lvl="0" indent="0" algn="l" rtl="0">
              <a:lnSpc>
                <a:spcPct val="100000"/>
              </a:lnSpc>
              <a:spcBef>
                <a:spcPts val="0"/>
              </a:spcBef>
              <a:spcAft>
                <a:spcPts val="0"/>
              </a:spcAft>
              <a:buNone/>
            </a:pPr>
            <a:endParaRPr/>
          </a:p>
        </p:txBody>
      </p:sp>
      <p:sp>
        <p:nvSpPr>
          <p:cNvPr id="149" name="Google Shape;149;g164c2b80a73_4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45214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1.2.2. Masinloc (ENIPAS,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	ENTRMPA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1.2.3. Management tools</a:t>
            </a:r>
            <a:endParaRPr/>
          </a:p>
          <a:p>
            <a:pPr marL="457200" lvl="0" indent="-298450" algn="l" rtl="0">
              <a:lnSpc>
                <a:spcPct val="100000"/>
              </a:lnSpc>
              <a:spcBef>
                <a:spcPts val="0"/>
              </a:spcBef>
              <a:spcAft>
                <a:spcPts val="0"/>
              </a:spcAft>
              <a:buSzPts val="1100"/>
              <a:buChar char="-"/>
            </a:pPr>
            <a:r>
              <a:rPr lang="en-US"/>
              <a:t>check PAMP for zoning</a:t>
            </a:r>
            <a:endParaRPr/>
          </a:p>
          <a:p>
            <a:pPr marL="457200" lvl="0" indent="-298450" algn="l" rtl="0">
              <a:lnSpc>
                <a:spcPct val="100000"/>
              </a:lnSpc>
              <a:spcBef>
                <a:spcPts val="0"/>
              </a:spcBef>
              <a:spcAft>
                <a:spcPts val="0"/>
              </a:spcAft>
              <a:buSzPts val="1100"/>
              <a:buChar char="-"/>
            </a:pPr>
            <a:r>
              <a:rPr lang="en-US"/>
              <a:t>MEAT, METT, check seasonal closures (PGENRO for Batangas) </a:t>
            </a:r>
            <a:endParaRPr/>
          </a:p>
          <a:p>
            <a:pPr marL="0" lvl="0" indent="0" algn="l" rtl="0">
              <a:lnSpc>
                <a:spcPct val="100000"/>
              </a:lnSpc>
              <a:spcBef>
                <a:spcPts val="0"/>
              </a:spcBef>
              <a:spcAft>
                <a:spcPts val="0"/>
              </a:spcAft>
              <a:buSzPts val="1100"/>
              <a:buNone/>
            </a:pPr>
            <a:endParaRPr/>
          </a:p>
        </p:txBody>
      </p:sp>
      <p:sp>
        <p:nvSpPr>
          <p:cNvPr id="158" name="Google Shape;15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16045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El Nido = Greenfins: 2020- 2021 (2 years) = </a:t>
            </a:r>
            <a:r>
              <a:rPr lang="en-US" b="1">
                <a:solidFill>
                  <a:schemeClr val="dk1"/>
                </a:solidFill>
              </a:rPr>
              <a:t>520,000</a:t>
            </a: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CRM Personnel (Diving) : 12 trained divers* 30,000 = </a:t>
            </a:r>
            <a:r>
              <a:rPr lang="en-US" b="1">
                <a:solidFill>
                  <a:schemeClr val="dk1"/>
                </a:solidFill>
              </a:rPr>
              <a:t>360,000</a:t>
            </a:r>
            <a:r>
              <a:rPr lang="en-US">
                <a:solidFill>
                  <a:schemeClr val="dk1"/>
                </a:solidFill>
              </a:rPr>
              <a:t> (Open-water)</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2  trained divers *30,000 = </a:t>
            </a:r>
            <a:r>
              <a:rPr lang="en-US" b="1">
                <a:solidFill>
                  <a:schemeClr val="dk1"/>
                </a:solidFill>
              </a:rPr>
              <a:t>60,000 </a:t>
            </a:r>
            <a:r>
              <a:rPr lang="en-US">
                <a:solidFill>
                  <a:schemeClr val="dk1"/>
                </a:solidFill>
              </a:rPr>
              <a:t> (advance)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Cap Building on Coral Reef Assessment and Monitoring = </a:t>
            </a:r>
            <a:r>
              <a:rPr lang="en-US" b="1">
                <a:solidFill>
                  <a:schemeClr val="dk1"/>
                </a:solidFill>
              </a:rPr>
              <a:t>25,000</a:t>
            </a:r>
            <a:endParaRPr b="1">
              <a:solidFill>
                <a:schemeClr val="dk1"/>
              </a:solidFill>
            </a:endParaRPr>
          </a:p>
          <a:p>
            <a:pPr marL="0" lvl="0" indent="0" algn="l" rtl="0">
              <a:lnSpc>
                <a:spcPct val="100000"/>
              </a:lnSpc>
              <a:spcBef>
                <a:spcPts val="0"/>
              </a:spcBef>
              <a:spcAft>
                <a:spcPts val="0"/>
              </a:spcAft>
              <a:buSzPts val="1100"/>
              <a:buNone/>
            </a:pPr>
            <a:r>
              <a:rPr lang="en-US">
                <a:solidFill>
                  <a:schemeClr val="dk1"/>
                </a:solidFill>
              </a:rPr>
              <a:t>	Diving Gears: </a:t>
            </a:r>
            <a:r>
              <a:rPr lang="en-US" b="1">
                <a:solidFill>
                  <a:schemeClr val="dk1"/>
                </a:solidFill>
              </a:rPr>
              <a:t>300,000 </a:t>
            </a: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	</a:t>
            </a:r>
            <a:r>
              <a:rPr lang="en-US">
                <a:solidFill>
                  <a:schemeClr val="dk1"/>
                </a:solidFill>
              </a:rPr>
              <a:t>IPAF: 2015-2021 = 103,564.50+57,873+165,357+3,645,180.35+40,464,015.00+10,165,920.00+3,550,441.83=</a:t>
            </a:r>
            <a:r>
              <a:rPr lang="en-US" b="1">
                <a:solidFill>
                  <a:schemeClr val="dk1"/>
                </a:solidFill>
              </a:rPr>
              <a:t>Php 58,150.351.70</a:t>
            </a:r>
            <a:endParaRPr b="1">
              <a:solidFill>
                <a:schemeClr val="dk1"/>
              </a:solidFill>
            </a:endParaRPr>
          </a:p>
          <a:p>
            <a:pPr marL="0" lvl="0" indent="457200" algn="l" rtl="0">
              <a:lnSpc>
                <a:spcPct val="100000"/>
              </a:lnSpc>
              <a:spcBef>
                <a:spcPts val="0"/>
              </a:spcBef>
              <a:spcAft>
                <a:spcPts val="0"/>
              </a:spcAft>
              <a:buSzPts val="1100"/>
              <a:buNone/>
            </a:pPr>
            <a:r>
              <a:rPr lang="en-US">
                <a:solidFill>
                  <a:schemeClr val="dk1"/>
                </a:solidFill>
              </a:rPr>
              <a:t>Boat: </a:t>
            </a:r>
            <a:r>
              <a:rPr lang="en-US" b="1">
                <a:solidFill>
                  <a:schemeClr val="dk1"/>
                </a:solidFill>
              </a:rPr>
              <a:t>300,000 </a:t>
            </a:r>
            <a:r>
              <a:rPr lang="en-US">
                <a:solidFill>
                  <a:schemeClr val="dk1"/>
                </a:solidFill>
              </a:rPr>
              <a:t>(2018)</a:t>
            </a:r>
            <a:endParaRPr>
              <a:solidFill>
                <a:schemeClr val="dk1"/>
              </a:solidFill>
            </a:endParaRPr>
          </a:p>
          <a:p>
            <a:pPr marL="0" lvl="0" indent="457200" algn="l" rtl="0">
              <a:lnSpc>
                <a:spcPct val="100000"/>
              </a:lnSpc>
              <a:spcBef>
                <a:spcPts val="0"/>
              </a:spcBef>
              <a:spcAft>
                <a:spcPts val="0"/>
              </a:spcAft>
              <a:buClr>
                <a:schemeClr val="dk1"/>
              </a:buClr>
              <a:buSzPts val="1100"/>
              <a:buFont typeface="Arial"/>
              <a:buNone/>
            </a:pPr>
            <a:r>
              <a:rPr lang="en-US">
                <a:solidFill>
                  <a:schemeClr val="dk1"/>
                </a:solidFill>
              </a:rPr>
              <a:t>Boat Maintenance (2018-2021)= 50,000/year * 4= </a:t>
            </a:r>
            <a:r>
              <a:rPr lang="en-US" b="1">
                <a:solidFill>
                  <a:schemeClr val="dk1"/>
                </a:solidFill>
              </a:rPr>
              <a:t>200,000</a:t>
            </a:r>
            <a:endParaRPr b="1">
              <a:solidFill>
                <a:schemeClr val="dk1"/>
              </a:solidFill>
            </a:endParaRPr>
          </a:p>
          <a:p>
            <a:pPr marL="0" lvl="0" indent="457200" algn="l" rtl="0">
              <a:lnSpc>
                <a:spcPct val="100000"/>
              </a:lnSpc>
              <a:spcBef>
                <a:spcPts val="0"/>
              </a:spcBef>
              <a:spcAft>
                <a:spcPts val="0"/>
              </a:spcAft>
              <a:buClr>
                <a:schemeClr val="dk1"/>
              </a:buClr>
              <a:buSzPts val="1100"/>
              <a:buFont typeface="Arial"/>
              <a:buNone/>
            </a:pPr>
            <a:r>
              <a:rPr lang="en-US">
                <a:solidFill>
                  <a:schemeClr val="dk1"/>
                </a:solidFill>
              </a:rPr>
              <a:t>PAMO Maintenance and Repair =</a:t>
            </a:r>
            <a:r>
              <a:rPr lang="en-US" b="1">
                <a:solidFill>
                  <a:schemeClr val="dk1"/>
                </a:solidFill>
              </a:rPr>
              <a:t> 4,900,000 </a:t>
            </a:r>
            <a:endParaRPr b="1">
              <a:solidFill>
                <a:schemeClr val="dk1"/>
              </a:solidFill>
            </a:endParaRPr>
          </a:p>
          <a:p>
            <a:pPr marL="0" lvl="0" indent="457200" algn="l" rtl="0">
              <a:lnSpc>
                <a:spcPct val="100000"/>
              </a:lnSpc>
              <a:spcBef>
                <a:spcPts val="0"/>
              </a:spcBef>
              <a:spcAft>
                <a:spcPts val="0"/>
              </a:spcAft>
              <a:buClr>
                <a:schemeClr val="dk1"/>
              </a:buClr>
              <a:buSzPts val="1100"/>
              <a:buFont typeface="Arial"/>
              <a:buNone/>
            </a:pPr>
            <a:endParaRPr b="1">
              <a:solidFill>
                <a:schemeClr val="dk1"/>
              </a:solidFill>
            </a:endParaRPr>
          </a:p>
          <a:p>
            <a:pPr marL="0" lvl="0" indent="457200" algn="l" rtl="0">
              <a:lnSpc>
                <a:spcPct val="100000"/>
              </a:lnSpc>
              <a:spcBef>
                <a:spcPts val="0"/>
              </a:spcBef>
              <a:spcAft>
                <a:spcPts val="0"/>
              </a:spcAft>
              <a:buClr>
                <a:schemeClr val="dk1"/>
              </a:buClr>
              <a:buSzPts val="11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Policy/Management Plan: </a:t>
            </a:r>
            <a:r>
              <a:rPr lang="en-US">
                <a:solidFill>
                  <a:schemeClr val="dk1"/>
                </a:solidFill>
              </a:rPr>
              <a:t>PAMP/GMP= 40,000/PAMB Meeting * 2 = 80,000 * 2 Management Plan updating ( 160,000)</a:t>
            </a:r>
            <a:endParaRPr b="1">
              <a:solidFill>
                <a:schemeClr val="dk1"/>
              </a:solidFill>
            </a:endParaRPr>
          </a:p>
          <a:p>
            <a:pPr marL="0" lvl="0" indent="0" algn="l" rtl="0">
              <a:lnSpc>
                <a:spcPct val="100000"/>
              </a:lnSpc>
              <a:spcBef>
                <a:spcPts val="0"/>
              </a:spcBef>
              <a:spcAft>
                <a:spcPts val="0"/>
              </a:spcAft>
              <a:buSzPts val="1100"/>
              <a:buNone/>
            </a:pPr>
            <a:r>
              <a:rPr lang="en-US" b="1"/>
              <a:t>Grand total: Php 65,055,351.70</a:t>
            </a:r>
            <a:endParaRPr b="1"/>
          </a:p>
          <a:p>
            <a:pPr marL="0" lvl="0" indent="0" algn="l" rtl="0">
              <a:lnSpc>
                <a:spcPct val="100000"/>
              </a:lnSpc>
              <a:spcBef>
                <a:spcPts val="0"/>
              </a:spcBef>
              <a:spcAft>
                <a:spcPts val="0"/>
              </a:spcAft>
              <a:buSzPts val="1100"/>
              <a:buNone/>
            </a:pPr>
            <a:r>
              <a:rPr lang="en-US" b="1"/>
              <a:t>USD 1,265,914.60</a:t>
            </a:r>
            <a:endParaRPr b="1"/>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r>
              <a:rPr lang="en-US" b="1"/>
              <a:t>MOBPLS (21,010,000)</a:t>
            </a:r>
            <a:endParaRPr b="1"/>
          </a:p>
          <a:p>
            <a:pPr marL="0" lvl="0" indent="0" algn="l" rtl="0">
              <a:lnSpc>
                <a:spcPct val="100000"/>
              </a:lnSpc>
              <a:spcBef>
                <a:spcPts val="0"/>
              </a:spcBef>
              <a:spcAft>
                <a:spcPts val="0"/>
              </a:spcAft>
              <a:buSzPts val="1100"/>
              <a:buNone/>
            </a:pPr>
            <a:r>
              <a:rPr lang="en-US" sz="1400">
                <a:solidFill>
                  <a:schemeClr val="dk1"/>
                </a:solidFill>
                <a:highlight>
                  <a:schemeClr val="lt1"/>
                </a:highlight>
                <a:latin typeface="Calibri"/>
                <a:ea typeface="Calibri"/>
                <a:cs typeface="Calibri"/>
                <a:sym typeface="Calibri"/>
              </a:rPr>
              <a:t>10staff (12M)</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Pamo (2.5M)</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400"/>
              <a:buNone/>
            </a:pPr>
            <a:r>
              <a:rPr lang="en-US" sz="1400">
                <a:solidFill>
                  <a:schemeClr val="dk1"/>
                </a:solidFill>
                <a:highlight>
                  <a:schemeClr val="lt1"/>
                </a:highlight>
                <a:latin typeface="Calibri"/>
                <a:ea typeface="Calibri"/>
                <a:cs typeface="Calibri"/>
                <a:sym typeface="Calibri"/>
              </a:rPr>
              <a:t>equipment (3M)</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400"/>
              <a:buNone/>
            </a:pPr>
            <a:r>
              <a:rPr lang="en-US" sz="1400">
                <a:solidFill>
                  <a:schemeClr val="dk1"/>
                </a:solidFill>
                <a:highlight>
                  <a:schemeClr val="lt1"/>
                </a:highlight>
                <a:latin typeface="Calibri"/>
                <a:ea typeface="Calibri"/>
                <a:cs typeface="Calibri"/>
                <a:sym typeface="Calibri"/>
              </a:rPr>
              <a:t>Motorcycle 2016 (100k)</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Multicab 2016 (400k) </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Compressor 600k</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diving gears with tanks 700k  </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H2o checker (400k*2)  </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400"/>
              <a:buNone/>
            </a:pPr>
            <a:r>
              <a:rPr lang="en-US" sz="1400">
                <a:solidFill>
                  <a:schemeClr val="dk1"/>
                </a:solidFill>
                <a:highlight>
                  <a:schemeClr val="lt1"/>
                </a:highlight>
                <a:latin typeface="Calibri"/>
                <a:ea typeface="Calibri"/>
                <a:cs typeface="Calibri"/>
                <a:sym typeface="Calibri"/>
              </a:rPr>
              <a:t>diving training (120k=13*20=380k) 30k, cap building 500k\</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100"/>
              <a:buNone/>
            </a:pPr>
            <a:r>
              <a:rPr lang="en-US" b="1"/>
              <a:t>IPAF</a:t>
            </a:r>
            <a:endParaRPr b="1"/>
          </a:p>
          <a:p>
            <a:pPr marL="0" lvl="0" indent="0" algn="l" rtl="0">
              <a:lnSpc>
                <a:spcPct val="100000"/>
              </a:lnSpc>
              <a:spcBef>
                <a:spcPts val="0"/>
              </a:spcBef>
              <a:spcAft>
                <a:spcPts val="0"/>
              </a:spcAft>
              <a:buSzPts val="1100"/>
              <a:buNone/>
            </a:pPr>
            <a:r>
              <a:rPr lang="en-US" b="1"/>
              <a:t>Partners may financing (cost)</a:t>
            </a:r>
            <a:endParaRPr b="1"/>
          </a:p>
        </p:txBody>
      </p:sp>
      <p:sp>
        <p:nvSpPr>
          <p:cNvPr id="167" name="Google Shape;16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93871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El Nido = Greenfins: 2020- 2021 (2 years) = </a:t>
            </a:r>
            <a:r>
              <a:rPr lang="en-US" b="1">
                <a:solidFill>
                  <a:schemeClr val="dk1"/>
                </a:solidFill>
              </a:rPr>
              <a:t>520,000</a:t>
            </a: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CRM Personnel (Diving) : 12 trained divers* 30,000 = </a:t>
            </a:r>
            <a:r>
              <a:rPr lang="en-US" b="1">
                <a:solidFill>
                  <a:schemeClr val="dk1"/>
                </a:solidFill>
              </a:rPr>
              <a:t>360,000</a:t>
            </a:r>
            <a:r>
              <a:rPr lang="en-US">
                <a:solidFill>
                  <a:schemeClr val="dk1"/>
                </a:solidFill>
              </a:rPr>
              <a:t> (Open-water)</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2  trained divers *30,000 = </a:t>
            </a:r>
            <a:r>
              <a:rPr lang="en-US" b="1">
                <a:solidFill>
                  <a:schemeClr val="dk1"/>
                </a:solidFill>
              </a:rPr>
              <a:t>60,000 </a:t>
            </a:r>
            <a:r>
              <a:rPr lang="en-US">
                <a:solidFill>
                  <a:schemeClr val="dk1"/>
                </a:solidFill>
              </a:rPr>
              <a:t> (advance)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Cap Building on Coral Reef Assessment and Monitoring = </a:t>
            </a:r>
            <a:r>
              <a:rPr lang="en-US" b="1">
                <a:solidFill>
                  <a:schemeClr val="dk1"/>
                </a:solidFill>
              </a:rPr>
              <a:t>25,000</a:t>
            </a:r>
            <a:endParaRPr b="1">
              <a:solidFill>
                <a:schemeClr val="dk1"/>
              </a:solidFill>
            </a:endParaRPr>
          </a:p>
          <a:p>
            <a:pPr marL="0" lvl="0" indent="0" algn="l" rtl="0">
              <a:lnSpc>
                <a:spcPct val="100000"/>
              </a:lnSpc>
              <a:spcBef>
                <a:spcPts val="0"/>
              </a:spcBef>
              <a:spcAft>
                <a:spcPts val="0"/>
              </a:spcAft>
              <a:buSzPts val="1100"/>
              <a:buNone/>
            </a:pPr>
            <a:r>
              <a:rPr lang="en-US">
                <a:solidFill>
                  <a:schemeClr val="dk1"/>
                </a:solidFill>
              </a:rPr>
              <a:t>	Diving Gears: </a:t>
            </a:r>
            <a:r>
              <a:rPr lang="en-US" b="1">
                <a:solidFill>
                  <a:schemeClr val="dk1"/>
                </a:solidFill>
              </a:rPr>
              <a:t>300,000 </a:t>
            </a: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	</a:t>
            </a:r>
            <a:r>
              <a:rPr lang="en-US">
                <a:solidFill>
                  <a:schemeClr val="dk1"/>
                </a:solidFill>
              </a:rPr>
              <a:t>IPAF: 2015-2021 = 103,564.50+57,873+165,357+3,645,180.35+40,464,015.00+10,165,920.00+3,550,441.83=</a:t>
            </a:r>
            <a:r>
              <a:rPr lang="en-US" b="1">
                <a:solidFill>
                  <a:schemeClr val="dk1"/>
                </a:solidFill>
              </a:rPr>
              <a:t>Php 58,150.351.70</a:t>
            </a:r>
            <a:endParaRPr b="1">
              <a:solidFill>
                <a:schemeClr val="dk1"/>
              </a:solidFill>
            </a:endParaRPr>
          </a:p>
          <a:p>
            <a:pPr marL="0" lvl="0" indent="457200" algn="l" rtl="0">
              <a:lnSpc>
                <a:spcPct val="100000"/>
              </a:lnSpc>
              <a:spcBef>
                <a:spcPts val="0"/>
              </a:spcBef>
              <a:spcAft>
                <a:spcPts val="0"/>
              </a:spcAft>
              <a:buSzPts val="1100"/>
              <a:buNone/>
            </a:pPr>
            <a:r>
              <a:rPr lang="en-US">
                <a:solidFill>
                  <a:schemeClr val="dk1"/>
                </a:solidFill>
              </a:rPr>
              <a:t>Boat: </a:t>
            </a:r>
            <a:r>
              <a:rPr lang="en-US" b="1">
                <a:solidFill>
                  <a:schemeClr val="dk1"/>
                </a:solidFill>
              </a:rPr>
              <a:t>300,000 </a:t>
            </a:r>
            <a:r>
              <a:rPr lang="en-US">
                <a:solidFill>
                  <a:schemeClr val="dk1"/>
                </a:solidFill>
              </a:rPr>
              <a:t>(2018)</a:t>
            </a:r>
            <a:endParaRPr>
              <a:solidFill>
                <a:schemeClr val="dk1"/>
              </a:solidFill>
            </a:endParaRPr>
          </a:p>
          <a:p>
            <a:pPr marL="0" lvl="0" indent="457200" algn="l" rtl="0">
              <a:lnSpc>
                <a:spcPct val="100000"/>
              </a:lnSpc>
              <a:spcBef>
                <a:spcPts val="0"/>
              </a:spcBef>
              <a:spcAft>
                <a:spcPts val="0"/>
              </a:spcAft>
              <a:buClr>
                <a:schemeClr val="dk1"/>
              </a:buClr>
              <a:buSzPts val="1100"/>
              <a:buFont typeface="Arial"/>
              <a:buNone/>
            </a:pPr>
            <a:r>
              <a:rPr lang="en-US">
                <a:solidFill>
                  <a:schemeClr val="dk1"/>
                </a:solidFill>
              </a:rPr>
              <a:t>Boat Maintenance (2018-2021)= 50,000/year * 4= </a:t>
            </a:r>
            <a:r>
              <a:rPr lang="en-US" b="1">
                <a:solidFill>
                  <a:schemeClr val="dk1"/>
                </a:solidFill>
              </a:rPr>
              <a:t>200,000</a:t>
            </a:r>
            <a:endParaRPr b="1">
              <a:solidFill>
                <a:schemeClr val="dk1"/>
              </a:solidFill>
            </a:endParaRPr>
          </a:p>
          <a:p>
            <a:pPr marL="0" lvl="0" indent="457200" algn="l" rtl="0">
              <a:lnSpc>
                <a:spcPct val="100000"/>
              </a:lnSpc>
              <a:spcBef>
                <a:spcPts val="0"/>
              </a:spcBef>
              <a:spcAft>
                <a:spcPts val="0"/>
              </a:spcAft>
              <a:buClr>
                <a:schemeClr val="dk1"/>
              </a:buClr>
              <a:buSzPts val="1100"/>
              <a:buFont typeface="Arial"/>
              <a:buNone/>
            </a:pPr>
            <a:r>
              <a:rPr lang="en-US">
                <a:solidFill>
                  <a:schemeClr val="dk1"/>
                </a:solidFill>
              </a:rPr>
              <a:t>PAMO Maintenance and Repair =</a:t>
            </a:r>
            <a:r>
              <a:rPr lang="en-US" b="1">
                <a:solidFill>
                  <a:schemeClr val="dk1"/>
                </a:solidFill>
              </a:rPr>
              <a:t> 4,900,000 </a:t>
            </a:r>
            <a:endParaRPr b="1">
              <a:solidFill>
                <a:schemeClr val="dk1"/>
              </a:solidFill>
            </a:endParaRPr>
          </a:p>
          <a:p>
            <a:pPr marL="0" lvl="0" indent="457200" algn="l" rtl="0">
              <a:lnSpc>
                <a:spcPct val="100000"/>
              </a:lnSpc>
              <a:spcBef>
                <a:spcPts val="0"/>
              </a:spcBef>
              <a:spcAft>
                <a:spcPts val="0"/>
              </a:spcAft>
              <a:buClr>
                <a:schemeClr val="dk1"/>
              </a:buClr>
              <a:buSzPts val="1100"/>
              <a:buFont typeface="Arial"/>
              <a:buNone/>
            </a:pPr>
            <a:endParaRPr b="1">
              <a:solidFill>
                <a:schemeClr val="dk1"/>
              </a:solidFill>
            </a:endParaRPr>
          </a:p>
          <a:p>
            <a:pPr marL="0" lvl="0" indent="457200" algn="l" rtl="0">
              <a:lnSpc>
                <a:spcPct val="100000"/>
              </a:lnSpc>
              <a:spcBef>
                <a:spcPts val="0"/>
              </a:spcBef>
              <a:spcAft>
                <a:spcPts val="0"/>
              </a:spcAft>
              <a:buClr>
                <a:schemeClr val="dk1"/>
              </a:buClr>
              <a:buSzPts val="11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Policy/Management Plan: </a:t>
            </a:r>
            <a:r>
              <a:rPr lang="en-US">
                <a:solidFill>
                  <a:schemeClr val="dk1"/>
                </a:solidFill>
              </a:rPr>
              <a:t>PAMP/GMP= 40,000/PAMB Meeting * 2 = 80,000 * 2 Management Plan updating ( 160,000)</a:t>
            </a:r>
            <a:endParaRPr b="1">
              <a:solidFill>
                <a:schemeClr val="dk1"/>
              </a:solidFill>
            </a:endParaRPr>
          </a:p>
          <a:p>
            <a:pPr marL="0" lvl="0" indent="0" algn="l" rtl="0">
              <a:lnSpc>
                <a:spcPct val="100000"/>
              </a:lnSpc>
              <a:spcBef>
                <a:spcPts val="0"/>
              </a:spcBef>
              <a:spcAft>
                <a:spcPts val="0"/>
              </a:spcAft>
              <a:buSzPts val="1100"/>
              <a:buNone/>
            </a:pPr>
            <a:r>
              <a:rPr lang="en-US" b="1"/>
              <a:t>Grand total: Php 65,055,351.70</a:t>
            </a:r>
            <a:endParaRPr b="1"/>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r>
              <a:rPr lang="en-US" b="1"/>
              <a:t>MOBPLS</a:t>
            </a:r>
            <a:br>
              <a:rPr lang="en-US" b="1"/>
            </a:br>
            <a:r>
              <a:rPr lang="en-US" sz="1400">
                <a:solidFill>
                  <a:schemeClr val="dk1"/>
                </a:solidFill>
                <a:highlight>
                  <a:schemeClr val="lt1"/>
                </a:highlight>
                <a:latin typeface="Calibri"/>
                <a:ea typeface="Calibri"/>
                <a:cs typeface="Calibri"/>
                <a:sym typeface="Calibri"/>
              </a:rPr>
              <a:t>10staff (12M)</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Pamo (2.5M)</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400"/>
              <a:buNone/>
            </a:pPr>
            <a:r>
              <a:rPr lang="en-US" sz="1400">
                <a:solidFill>
                  <a:schemeClr val="dk1"/>
                </a:solidFill>
                <a:highlight>
                  <a:schemeClr val="lt1"/>
                </a:highlight>
                <a:latin typeface="Calibri"/>
                <a:ea typeface="Calibri"/>
                <a:cs typeface="Calibri"/>
                <a:sym typeface="Calibri"/>
              </a:rPr>
              <a:t>equipment (3M)</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400"/>
              <a:buNone/>
            </a:pPr>
            <a:r>
              <a:rPr lang="en-US" sz="1400">
                <a:solidFill>
                  <a:schemeClr val="dk1"/>
                </a:solidFill>
                <a:highlight>
                  <a:schemeClr val="lt1"/>
                </a:highlight>
                <a:latin typeface="Calibri"/>
                <a:ea typeface="Calibri"/>
                <a:cs typeface="Calibri"/>
                <a:sym typeface="Calibri"/>
              </a:rPr>
              <a:t>Motorcycle 2016 (100k)</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Multicab 2016 (400k) </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Compressor 600k</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diving gears with tanks 700k  </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H2o checker (400k*2)  </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400"/>
              <a:buNone/>
            </a:pPr>
            <a:r>
              <a:rPr lang="en-US" sz="1400">
                <a:solidFill>
                  <a:schemeClr val="dk1"/>
                </a:solidFill>
                <a:highlight>
                  <a:schemeClr val="lt1"/>
                </a:highlight>
                <a:latin typeface="Calibri"/>
                <a:ea typeface="Calibri"/>
                <a:cs typeface="Calibri"/>
                <a:sym typeface="Calibri"/>
              </a:rPr>
              <a:t>diving training (120k=13*20=380k) 30k, cap building 500k</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400"/>
              <a:buNone/>
            </a:pPr>
            <a:r>
              <a:rPr lang="en-US" sz="1400">
                <a:solidFill>
                  <a:schemeClr val="dk1"/>
                </a:solidFill>
                <a:highlight>
                  <a:schemeClr val="lt1"/>
                </a:highlight>
                <a:latin typeface="Calibri"/>
                <a:ea typeface="Calibri"/>
                <a:cs typeface="Calibri"/>
                <a:sym typeface="Calibri"/>
              </a:rPr>
              <a:t>= 20,980,000.00</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400"/>
              <a:buNone/>
            </a:pP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SzPts val="1100"/>
              <a:buNone/>
            </a:pPr>
            <a:r>
              <a:rPr lang="en-US" b="1"/>
              <a:t>IPAF</a:t>
            </a:r>
            <a:endParaRPr b="1"/>
          </a:p>
          <a:p>
            <a:pPr marL="0" lvl="0" indent="0" algn="l" rtl="0">
              <a:lnSpc>
                <a:spcPct val="100000"/>
              </a:lnSpc>
              <a:spcBef>
                <a:spcPts val="0"/>
              </a:spcBef>
              <a:spcAft>
                <a:spcPts val="0"/>
              </a:spcAft>
              <a:buSzPts val="1100"/>
              <a:buNone/>
            </a:pPr>
            <a:r>
              <a:rPr lang="en-US" b="1"/>
              <a:t>Partners may financing (cost)</a:t>
            </a:r>
            <a:endParaRPr b="1"/>
          </a:p>
        </p:txBody>
      </p:sp>
      <p:sp>
        <p:nvSpPr>
          <p:cNvPr id="173" name="Google Shape;173;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76601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El Nido: PA Management Plan </a:t>
            </a:r>
            <a:r>
              <a:rPr lang="en-US">
                <a:solidFill>
                  <a:schemeClr val="dk1"/>
                </a:solidFill>
              </a:rPr>
              <a:t>40,000/PAMB Meeting * 2 = 80,000 * 2 Management Plan updating= </a:t>
            </a:r>
            <a:r>
              <a:rPr lang="en-US" b="1">
                <a:solidFill>
                  <a:schemeClr val="dk1"/>
                </a:solidFill>
              </a:rPr>
              <a:t>Php 160,000.00</a:t>
            </a:r>
            <a:endParaRPr b="1"/>
          </a:p>
          <a:p>
            <a:pPr marL="0" lvl="0" indent="0" algn="l" rtl="0">
              <a:lnSpc>
                <a:spcPct val="100000"/>
              </a:lnSpc>
              <a:spcBef>
                <a:spcPts val="0"/>
              </a:spcBef>
              <a:spcAft>
                <a:spcPts val="0"/>
              </a:spcAft>
              <a:buSzPts val="1100"/>
              <a:buNone/>
            </a:pPr>
            <a:r>
              <a:rPr lang="en-US"/>
              <a:t>COTS extraction (2021)= Fuel 20,000*2=40,000/month *12=</a:t>
            </a:r>
            <a:r>
              <a:rPr lang="en-US" b="1"/>
              <a:t>Php 480, 000.00</a:t>
            </a:r>
            <a:endParaRPr b="1"/>
          </a:p>
          <a:p>
            <a:pPr marL="0" lvl="0" indent="0" algn="l" rtl="0">
              <a:lnSpc>
                <a:spcPct val="100000"/>
              </a:lnSpc>
              <a:spcBef>
                <a:spcPts val="0"/>
              </a:spcBef>
              <a:spcAft>
                <a:spcPts val="0"/>
              </a:spcAft>
              <a:buSzPts val="1100"/>
              <a:buNone/>
            </a:pPr>
            <a:r>
              <a:rPr lang="en-US"/>
              <a:t>Pontoon= </a:t>
            </a:r>
            <a:r>
              <a:rPr lang="en-US" b="1"/>
              <a:t>Php 1,600,000.00</a:t>
            </a:r>
            <a:endParaRPr b="1"/>
          </a:p>
          <a:p>
            <a:pPr marL="0" lvl="0" indent="0" algn="l" rtl="0">
              <a:lnSpc>
                <a:spcPct val="100000"/>
              </a:lnSpc>
              <a:spcBef>
                <a:spcPts val="0"/>
              </a:spcBef>
              <a:spcAft>
                <a:spcPts val="0"/>
              </a:spcAft>
              <a:buSzPts val="1100"/>
              <a:buNone/>
            </a:pPr>
            <a:r>
              <a:rPr lang="en-US"/>
              <a:t>15 pcs Mooring Buoy (2020-2021)=1,600,000+980,000=</a:t>
            </a:r>
            <a:r>
              <a:rPr lang="en-US" b="1"/>
              <a:t>Php 2,580,000.00</a:t>
            </a:r>
            <a:endParaRPr b="1"/>
          </a:p>
          <a:p>
            <a:pPr marL="0" lvl="0" indent="0" algn="l" rtl="0">
              <a:lnSpc>
                <a:spcPct val="100000"/>
              </a:lnSpc>
              <a:spcBef>
                <a:spcPts val="0"/>
              </a:spcBef>
              <a:spcAft>
                <a:spcPts val="0"/>
              </a:spcAft>
              <a:buSzPts val="1100"/>
              <a:buNone/>
            </a:pPr>
            <a:r>
              <a:rPr lang="en-US" b="1"/>
              <a:t>Grand total: Php 4,820,000.00</a:t>
            </a:r>
            <a:endParaRPr b="1"/>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r>
              <a:rPr lang="en-US" b="1"/>
              <a:t>1.2.4 </a:t>
            </a:r>
            <a:r>
              <a:rPr lang="en-US">
                <a:solidFill>
                  <a:schemeClr val="dk1"/>
                </a:solidFill>
              </a:rPr>
              <a:t>Car Cap = 5,500,000</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BMS = 250,000*8 = 2,000,000 (2013)</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MEAT = 100,000</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METT= 45,000</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MOBPLS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Giant clam (700 clams) 700k (1M)</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ARs (300k)</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sz="1400">
                <a:solidFill>
                  <a:schemeClr val="dk1"/>
                </a:solidFill>
                <a:highlight>
                  <a:schemeClr val="lt1"/>
                </a:highlight>
                <a:latin typeface="Calibri"/>
                <a:ea typeface="Calibri"/>
                <a:cs typeface="Calibri"/>
                <a:sym typeface="Calibri"/>
              </a:rPr>
              <a:t>Meetings PAMB (150k per year since 2010)=  1.65M</a:t>
            </a:r>
            <a:endParaRPr sz="1400">
              <a:solidFill>
                <a:schemeClr val="dk1"/>
              </a:solidFill>
              <a:highlight>
                <a:schemeClr val="lt1"/>
              </a:highlight>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MEAT/METT (2 meetings) 100k =200k</a:t>
            </a: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BAMS (4 years * 400k) 1.6M</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BMS (4 years * 80k) =</a:t>
            </a:r>
            <a:endParaRPr b="1"/>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endParaRPr b="1"/>
          </a:p>
        </p:txBody>
      </p:sp>
      <p:sp>
        <p:nvSpPr>
          <p:cNvPr id="180" name="Google Shape;180;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5765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400">
                <a:solidFill>
                  <a:srgbClr val="FF0000"/>
                </a:solidFill>
                <a:latin typeface="Calibri"/>
                <a:ea typeface="Calibri"/>
                <a:cs typeface="Calibri"/>
                <a:sym typeface="Calibri"/>
              </a:rPr>
              <a:t>513.2 ha of seagrass within El Nido-Taytay Managed Resource Protected Area was declared as part of the NIPAS thru the Presidential Proclamation 132, s 1998)</a:t>
            </a:r>
            <a:endParaRPr sz="1400">
              <a:solidFill>
                <a:srgbClr val="FF0000"/>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187" name="Google Shape;18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99413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6" name="Google Shape;19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00848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4" name="Google Shape;204;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93291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PAMP/GMP= 40,000/PAMB Meeting * 2 = 80,000 * 2 Management Plan updating ( 160,000)</a:t>
            </a:r>
            <a:endParaRPr/>
          </a:p>
          <a:p>
            <a:pPr marL="0" lvl="0" indent="0" algn="l" rtl="0">
              <a:lnSpc>
                <a:spcPct val="100000"/>
              </a:lnSpc>
              <a:spcBef>
                <a:spcPts val="0"/>
              </a:spcBef>
              <a:spcAft>
                <a:spcPts val="0"/>
              </a:spcAft>
              <a:buSzPts val="1100"/>
              <a:buNone/>
            </a:pPr>
            <a:r>
              <a:rPr lang="en-US"/>
              <a:t>USAID Protect Wildlife and MFC = approximately 1 Million </a:t>
            </a:r>
            <a:endParaRPr/>
          </a:p>
        </p:txBody>
      </p:sp>
      <p:sp>
        <p:nvSpPr>
          <p:cNvPr id="212" name="Google Shape;212;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43124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Car Cap = 5,500,000</a:t>
            </a:r>
            <a:endParaRPr/>
          </a:p>
          <a:p>
            <a:pPr marL="0" lvl="0" indent="0" algn="l" rtl="0">
              <a:lnSpc>
                <a:spcPct val="100000"/>
              </a:lnSpc>
              <a:spcBef>
                <a:spcPts val="0"/>
              </a:spcBef>
              <a:spcAft>
                <a:spcPts val="0"/>
              </a:spcAft>
              <a:buSzPts val="1100"/>
              <a:buNone/>
            </a:pPr>
            <a:r>
              <a:rPr lang="en-US"/>
              <a:t>BMS = 250,000*8 = 2,000,000 (2013)</a:t>
            </a:r>
            <a:endParaRPr/>
          </a:p>
          <a:p>
            <a:pPr marL="0" lvl="0" indent="0" algn="l" rtl="0">
              <a:lnSpc>
                <a:spcPct val="100000"/>
              </a:lnSpc>
              <a:spcBef>
                <a:spcPts val="0"/>
              </a:spcBef>
              <a:spcAft>
                <a:spcPts val="0"/>
              </a:spcAft>
              <a:buSzPts val="1100"/>
              <a:buNone/>
            </a:pPr>
            <a:r>
              <a:rPr lang="en-US"/>
              <a:t>MEAT = 100,000</a:t>
            </a:r>
            <a:endParaRPr/>
          </a:p>
          <a:p>
            <a:pPr marL="0" lvl="0" indent="0" algn="l" rtl="0">
              <a:lnSpc>
                <a:spcPct val="100000"/>
              </a:lnSpc>
              <a:spcBef>
                <a:spcPts val="0"/>
              </a:spcBef>
              <a:spcAft>
                <a:spcPts val="0"/>
              </a:spcAft>
              <a:buSzPts val="1100"/>
              <a:buNone/>
            </a:pPr>
            <a:r>
              <a:rPr lang="en-US"/>
              <a:t>METT= 45,000</a:t>
            </a:r>
            <a:endParaRPr/>
          </a:p>
        </p:txBody>
      </p:sp>
      <p:sp>
        <p:nvSpPr>
          <p:cNvPr id="218" name="Google Shape;21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06524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996724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a:t>
            </a:r>
            <a:r>
              <a:rPr lang="en-US" sz="1400">
                <a:solidFill>
                  <a:schemeClr val="dk1"/>
                </a:solidFill>
                <a:latin typeface="Calibri"/>
                <a:ea typeface="Calibri"/>
                <a:cs typeface="Calibri"/>
                <a:sym typeface="Calibri"/>
              </a:rPr>
              <a:t>MPPMNGPL - Mts. Palay-Palay Mataas na Gulod Protected Landscape Management Plan</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400">
                <a:solidFill>
                  <a:schemeClr val="dk1"/>
                </a:solidFill>
                <a:latin typeface="Calibri"/>
                <a:ea typeface="Calibri"/>
                <a:cs typeface="Calibri"/>
                <a:sym typeface="Calibri"/>
              </a:rPr>
              <a:t>MBSDMP - Manila Bay Sustainable Development Master Plan</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400">
                <a:solidFill>
                  <a:schemeClr val="dk1"/>
                </a:solidFill>
                <a:latin typeface="Calibri"/>
                <a:ea typeface="Calibri"/>
                <a:cs typeface="Calibri"/>
                <a:sym typeface="Calibri"/>
              </a:rPr>
              <a:t>BWNP- Balanga Wetland and Nature Park</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400">
                <a:solidFill>
                  <a:schemeClr val="dk1"/>
                </a:solidFill>
                <a:latin typeface="Calibri"/>
                <a:ea typeface="Calibri"/>
                <a:cs typeface="Calibri"/>
                <a:sym typeface="Calibri"/>
              </a:rPr>
              <a:t>Sasmuan (3667 ha) + LPPWP (181)= approx 3848 ha. </a:t>
            </a:r>
            <a:endParaRPr sz="1400">
              <a:solidFill>
                <a:schemeClr val="dk1"/>
              </a:solidFill>
              <a:latin typeface="Calibri"/>
              <a:ea typeface="Calibri"/>
              <a:cs typeface="Calibri"/>
              <a:sym typeface="Calibri"/>
            </a:endParaRPr>
          </a:p>
        </p:txBody>
      </p:sp>
      <p:sp>
        <p:nvSpPr>
          <p:cNvPr id="224" name="Google Shape;22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73653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*Note. National guidelines for monitoring wetlands are also in place (BMB Technical</a:t>
            </a:r>
            <a:endParaRPr/>
          </a:p>
          <a:p>
            <a:pPr marL="0" lvl="0" indent="0" algn="l" rtl="0">
              <a:lnSpc>
                <a:spcPct val="100000"/>
              </a:lnSpc>
              <a:spcBef>
                <a:spcPts val="0"/>
              </a:spcBef>
              <a:spcAft>
                <a:spcPts val="0"/>
              </a:spcAft>
              <a:buClr>
                <a:schemeClr val="dk1"/>
              </a:buClr>
              <a:buSzPts val="1100"/>
              <a:buFont typeface="Arial"/>
              <a:buNone/>
            </a:pPr>
            <a:r>
              <a:rPr lang="en-US"/>
              <a:t>Bulletin No. 2019-06: Inland Wetlands and Terrestrial Caves: Technical Guide on</a:t>
            </a:r>
            <a:endParaRPr/>
          </a:p>
          <a:p>
            <a:pPr marL="0" lvl="0" indent="0" algn="l" rtl="0">
              <a:lnSpc>
                <a:spcPct val="100000"/>
              </a:lnSpc>
              <a:spcBef>
                <a:spcPts val="0"/>
              </a:spcBef>
              <a:spcAft>
                <a:spcPts val="0"/>
              </a:spcAft>
              <a:buClr>
                <a:schemeClr val="dk1"/>
              </a:buClr>
              <a:buSzPts val="1100"/>
              <a:buFont typeface="Arial"/>
              <a:buNone/>
            </a:pPr>
            <a:r>
              <a:rPr lang="en-US"/>
              <a:t>Biodiversity Assessment and Monitoring System; and BMB Technical Bulletin No. 2019-04:</a:t>
            </a:r>
            <a:endParaRPr/>
          </a:p>
          <a:p>
            <a:pPr marL="0" lvl="0" indent="0" algn="l" rtl="0">
              <a:lnSpc>
                <a:spcPct val="100000"/>
              </a:lnSpc>
              <a:spcBef>
                <a:spcPts val="0"/>
              </a:spcBef>
              <a:spcAft>
                <a:spcPts val="0"/>
              </a:spcAft>
              <a:buClr>
                <a:schemeClr val="dk1"/>
              </a:buClr>
              <a:buSzPts val="1100"/>
              <a:buFont typeface="Arial"/>
              <a:buNone/>
            </a:pPr>
            <a:r>
              <a:rPr lang="en-US"/>
              <a:t>Technical Guide on Biodiversity Assessment and Monitoring System for Coastal and Marine</a:t>
            </a:r>
            <a:endParaRPr/>
          </a:p>
          <a:p>
            <a:pPr marL="0" lvl="0" indent="0" algn="l" rtl="0">
              <a:lnSpc>
                <a:spcPct val="100000"/>
              </a:lnSpc>
              <a:spcBef>
                <a:spcPts val="0"/>
              </a:spcBef>
              <a:spcAft>
                <a:spcPts val="0"/>
              </a:spcAft>
              <a:buClr>
                <a:schemeClr val="dk1"/>
              </a:buClr>
              <a:buSzPts val="1100"/>
              <a:buFont typeface="Arial"/>
              <a:buNone/>
            </a:pPr>
            <a:r>
              <a:rPr lang="en-US"/>
              <a:t>Ecosystem).</a:t>
            </a:r>
            <a:endParaRPr/>
          </a:p>
          <a:p>
            <a:pPr marL="0" lvl="0" indent="0" algn="l" rtl="0">
              <a:lnSpc>
                <a:spcPct val="100000"/>
              </a:lnSpc>
              <a:spcBef>
                <a:spcPts val="0"/>
              </a:spcBef>
              <a:spcAft>
                <a:spcPts val="0"/>
              </a:spcAft>
              <a:buSzPts val="1100"/>
              <a:buNone/>
            </a:pPr>
            <a:endParaRPr/>
          </a:p>
        </p:txBody>
      </p:sp>
      <p:sp>
        <p:nvSpPr>
          <p:cNvPr id="232" name="Google Shape;232;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136996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1" name="Google Shape;241;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666261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Seaborne patrolling: 2008 -2021(14 years) = 3 Forest Rangers (14,000) *3 *12 = 504,000 *14 = 7,056,000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LAWIN: 2017 - 2021 (5 years) = 14,000 *2 *12 = 336,000* 5= 1,680,000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 BMS: 2014-2021 (8 years)= 250,000 * 8 = 2,000,000</a:t>
            </a:r>
            <a:endParaRPr/>
          </a:p>
        </p:txBody>
      </p:sp>
      <p:sp>
        <p:nvSpPr>
          <p:cNvPr id="247" name="Google Shape;24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598544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643ad064e9_6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1643ad064e9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65364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9" name="Google Shape;259;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563669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6" name="Google Shape;266;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059157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3" name="Google Shape;273;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692272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0" name="Google Shape;280;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46155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646a37cc4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9" name="Google Shape;99;g1646a37cc4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95973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6" name="Google Shape;10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7283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NGP sites actual hectarage via enrichment planting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ECAN </a:t>
            </a:r>
            <a:endParaRPr/>
          </a:p>
        </p:txBody>
      </p:sp>
      <p:sp>
        <p:nvSpPr>
          <p:cNvPr id="113" name="Google Shape;11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75227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NGP sites actual hectarage via enrichment planting</a:t>
            </a:r>
            <a:endParaRPr/>
          </a:p>
        </p:txBody>
      </p:sp>
      <p:sp>
        <p:nvSpPr>
          <p:cNvPr id="121" name="Google Shape;12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12357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Actual funding support, other projects which can be accounted as cofinancing</a:t>
            </a:r>
            <a:endParaRPr/>
          </a:p>
          <a:p>
            <a:pPr marL="0" lvl="0" indent="0" algn="l" rtl="0">
              <a:lnSpc>
                <a:spcPct val="100000"/>
              </a:lnSpc>
              <a:spcBef>
                <a:spcPts val="0"/>
              </a:spcBef>
              <a:spcAft>
                <a:spcPts val="0"/>
              </a:spcAft>
              <a:buSzPts val="1100"/>
              <a:buNone/>
            </a:pPr>
            <a:endParaRPr/>
          </a:p>
          <a:p>
            <a:pPr marL="285750" lvl="0" indent="-285750" algn="l" rtl="0">
              <a:lnSpc>
                <a:spcPct val="100000"/>
              </a:lnSpc>
              <a:spcBef>
                <a:spcPts val="0"/>
              </a:spcBef>
              <a:spcAft>
                <a:spcPts val="0"/>
              </a:spcAft>
              <a:buClr>
                <a:schemeClr val="dk1"/>
              </a:buClr>
              <a:buSzPts val="1400"/>
              <a:buChar char="•"/>
            </a:pPr>
            <a:r>
              <a:rPr lang="en-US" sz="1400">
                <a:solidFill>
                  <a:schemeClr val="dk1"/>
                </a:solidFill>
                <a:latin typeface="Calibri"/>
                <a:ea typeface="Calibri"/>
                <a:cs typeface="Calibri"/>
                <a:sym typeface="Calibri"/>
              </a:rPr>
              <a:t>Fieldwork for ECAN Plan - 30,000 * 6 days = 180,000.00 </a:t>
            </a:r>
            <a:endParaRPr sz="1400">
              <a:solidFill>
                <a:schemeClr val="dk1"/>
              </a:solidFill>
              <a:latin typeface="Calibri"/>
              <a:ea typeface="Calibri"/>
              <a:cs typeface="Calibri"/>
              <a:sym typeface="Calibri"/>
            </a:endParaRPr>
          </a:p>
          <a:p>
            <a:pPr marL="285750" lvl="0" indent="-285750" algn="l" rtl="0">
              <a:lnSpc>
                <a:spcPct val="100000"/>
              </a:lnSpc>
              <a:spcBef>
                <a:spcPts val="0"/>
              </a:spcBef>
              <a:spcAft>
                <a:spcPts val="0"/>
              </a:spcAft>
              <a:buClr>
                <a:schemeClr val="dk1"/>
              </a:buClr>
              <a:buSzPts val="1400"/>
              <a:buChar char="•"/>
            </a:pPr>
            <a:r>
              <a:rPr lang="en-US" sz="1400">
                <a:solidFill>
                  <a:schemeClr val="dk1"/>
                </a:solidFill>
                <a:latin typeface="Calibri"/>
                <a:ea typeface="Calibri"/>
                <a:cs typeface="Calibri"/>
                <a:sym typeface="Calibri"/>
              </a:rPr>
              <a:t>Salary - 40,000 * 6 = 240,000.00</a:t>
            </a:r>
            <a:endParaRPr sz="1400">
              <a:solidFill>
                <a:schemeClr val="dk1"/>
              </a:solidFill>
              <a:latin typeface="Calibri"/>
              <a:ea typeface="Calibri"/>
              <a:cs typeface="Calibri"/>
              <a:sym typeface="Calibri"/>
            </a:endParaRPr>
          </a:p>
          <a:p>
            <a:pPr marL="285750" lvl="0" indent="-285750" algn="l" rtl="0">
              <a:lnSpc>
                <a:spcPct val="100000"/>
              </a:lnSpc>
              <a:spcBef>
                <a:spcPts val="0"/>
              </a:spcBef>
              <a:spcAft>
                <a:spcPts val="0"/>
              </a:spcAft>
              <a:buClr>
                <a:schemeClr val="dk1"/>
              </a:buClr>
              <a:buSzPts val="1400"/>
              <a:buChar char="•"/>
            </a:pPr>
            <a:r>
              <a:rPr lang="en-US" sz="1400">
                <a:solidFill>
                  <a:schemeClr val="dk1"/>
                </a:solidFill>
                <a:latin typeface="Calibri"/>
                <a:ea typeface="Calibri"/>
                <a:cs typeface="Calibri"/>
                <a:sym typeface="Calibri"/>
              </a:rPr>
              <a:t>Meetings/workshops = 80,000.00</a:t>
            </a:r>
            <a:endParaRPr sz="1400">
              <a:solidFill>
                <a:schemeClr val="dk1"/>
              </a:solidFill>
              <a:latin typeface="Calibri"/>
              <a:ea typeface="Calibri"/>
              <a:cs typeface="Calibri"/>
              <a:sym typeface="Calibri"/>
            </a:endParaRPr>
          </a:p>
          <a:p>
            <a:pPr marL="285750" lvl="0" indent="-285750" algn="l" rtl="0">
              <a:lnSpc>
                <a:spcPct val="100000"/>
              </a:lnSpc>
              <a:spcBef>
                <a:spcPts val="0"/>
              </a:spcBef>
              <a:spcAft>
                <a:spcPts val="0"/>
              </a:spcAft>
              <a:buClr>
                <a:schemeClr val="dk1"/>
              </a:buClr>
              <a:buSzPts val="1400"/>
              <a:buChar char="•"/>
            </a:pPr>
            <a:r>
              <a:rPr lang="en-US" sz="1400">
                <a:solidFill>
                  <a:schemeClr val="dk1"/>
                </a:solidFill>
                <a:latin typeface="Calibri"/>
                <a:ea typeface="Calibri"/>
                <a:cs typeface="Calibri"/>
                <a:sym typeface="Calibri"/>
              </a:rPr>
              <a:t>TOTAL:</a:t>
            </a:r>
            <a:r>
              <a:rPr lang="en-US" sz="1400">
                <a:solidFill>
                  <a:schemeClr val="dk1"/>
                </a:solidFill>
                <a:highlight>
                  <a:srgbClr val="70AD47"/>
                </a:highlight>
                <a:latin typeface="Calibri"/>
                <a:ea typeface="Calibri"/>
                <a:cs typeface="Calibri"/>
                <a:sym typeface="Calibri"/>
              </a:rPr>
              <a:t> 500,000.00</a:t>
            </a:r>
            <a:endParaRPr sz="1400">
              <a:solidFill>
                <a:schemeClr val="dk1"/>
              </a:solidFill>
              <a:highlight>
                <a:srgbClr val="70AD47"/>
              </a:highlight>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highlight>
                <a:srgbClr val="70AD47"/>
              </a:highlight>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PCSDS:Enforcement - 20,000 k for 5 people // twice enforcement operations including logistical costs (i.e., boat and fuel) * 1.2 M </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TEV - 20,000 * 12 = 240,000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Meals and other miscellaneous expenses = </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1.5 M </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21M - 14 years</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PENRO/CENRO CORON=480,000/YR*14=6,720,000.00/2 = 3,360,000.00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CENRO ULUGAN AND QUEZON = 1,006,000*14 = 14, 084,000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San Vicente= 616,500 *14 = 8,631,000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latin typeface="Calibri"/>
              <a:ea typeface="Calibri"/>
              <a:cs typeface="Calibri"/>
              <a:sym typeface="Calibri"/>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60050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Actual funding support, other projects which can be accounted as cofinancing</a:t>
            </a:r>
            <a:endParaRPr/>
          </a:p>
          <a:p>
            <a:pPr marL="0" lvl="0" indent="0" algn="l" rtl="0">
              <a:lnSpc>
                <a:spcPct val="100000"/>
              </a:lnSpc>
              <a:spcBef>
                <a:spcPts val="0"/>
              </a:spcBef>
              <a:spcAft>
                <a:spcPts val="0"/>
              </a:spcAft>
              <a:buSzPts val="1100"/>
              <a:buNone/>
            </a:pPr>
            <a:endParaRPr/>
          </a:p>
          <a:p>
            <a:pPr marL="285750" lvl="0" indent="-285750" algn="l" rtl="0">
              <a:lnSpc>
                <a:spcPct val="100000"/>
              </a:lnSpc>
              <a:spcBef>
                <a:spcPts val="0"/>
              </a:spcBef>
              <a:spcAft>
                <a:spcPts val="0"/>
              </a:spcAft>
              <a:buClr>
                <a:schemeClr val="dk1"/>
              </a:buClr>
              <a:buSzPts val="1400"/>
              <a:buChar char="•"/>
            </a:pPr>
            <a:r>
              <a:rPr lang="en-US" sz="1400">
                <a:solidFill>
                  <a:schemeClr val="dk1"/>
                </a:solidFill>
                <a:latin typeface="Calibri"/>
                <a:ea typeface="Calibri"/>
                <a:cs typeface="Calibri"/>
                <a:sym typeface="Calibri"/>
              </a:rPr>
              <a:t>Fieldwork for ECAN Plan - 30,000 * 6 days = 180,000.00 </a:t>
            </a:r>
            <a:endParaRPr sz="1400">
              <a:solidFill>
                <a:schemeClr val="dk1"/>
              </a:solidFill>
              <a:latin typeface="Calibri"/>
              <a:ea typeface="Calibri"/>
              <a:cs typeface="Calibri"/>
              <a:sym typeface="Calibri"/>
            </a:endParaRPr>
          </a:p>
          <a:p>
            <a:pPr marL="285750" lvl="0" indent="-285750" algn="l" rtl="0">
              <a:lnSpc>
                <a:spcPct val="100000"/>
              </a:lnSpc>
              <a:spcBef>
                <a:spcPts val="0"/>
              </a:spcBef>
              <a:spcAft>
                <a:spcPts val="0"/>
              </a:spcAft>
              <a:buClr>
                <a:schemeClr val="dk1"/>
              </a:buClr>
              <a:buSzPts val="1400"/>
              <a:buChar char="•"/>
            </a:pPr>
            <a:r>
              <a:rPr lang="en-US" sz="1400">
                <a:solidFill>
                  <a:schemeClr val="dk1"/>
                </a:solidFill>
                <a:latin typeface="Calibri"/>
                <a:ea typeface="Calibri"/>
                <a:cs typeface="Calibri"/>
                <a:sym typeface="Calibri"/>
              </a:rPr>
              <a:t>Salary - 40,000 * 6 = 240,000.00</a:t>
            </a:r>
            <a:endParaRPr sz="1400">
              <a:solidFill>
                <a:schemeClr val="dk1"/>
              </a:solidFill>
              <a:latin typeface="Calibri"/>
              <a:ea typeface="Calibri"/>
              <a:cs typeface="Calibri"/>
              <a:sym typeface="Calibri"/>
            </a:endParaRPr>
          </a:p>
          <a:p>
            <a:pPr marL="285750" lvl="0" indent="-285750" algn="l" rtl="0">
              <a:lnSpc>
                <a:spcPct val="100000"/>
              </a:lnSpc>
              <a:spcBef>
                <a:spcPts val="0"/>
              </a:spcBef>
              <a:spcAft>
                <a:spcPts val="0"/>
              </a:spcAft>
              <a:buClr>
                <a:schemeClr val="dk1"/>
              </a:buClr>
              <a:buSzPts val="1400"/>
              <a:buChar char="•"/>
            </a:pPr>
            <a:r>
              <a:rPr lang="en-US" sz="1400">
                <a:solidFill>
                  <a:schemeClr val="dk1"/>
                </a:solidFill>
                <a:latin typeface="Calibri"/>
                <a:ea typeface="Calibri"/>
                <a:cs typeface="Calibri"/>
                <a:sym typeface="Calibri"/>
              </a:rPr>
              <a:t>Meetings/workshops = 80,000.00</a:t>
            </a:r>
            <a:endParaRPr sz="1400">
              <a:solidFill>
                <a:schemeClr val="dk1"/>
              </a:solidFill>
              <a:latin typeface="Calibri"/>
              <a:ea typeface="Calibri"/>
              <a:cs typeface="Calibri"/>
              <a:sym typeface="Calibri"/>
            </a:endParaRPr>
          </a:p>
          <a:p>
            <a:pPr marL="285750" lvl="0" indent="-285750" algn="l" rtl="0">
              <a:lnSpc>
                <a:spcPct val="100000"/>
              </a:lnSpc>
              <a:spcBef>
                <a:spcPts val="0"/>
              </a:spcBef>
              <a:spcAft>
                <a:spcPts val="0"/>
              </a:spcAft>
              <a:buClr>
                <a:schemeClr val="dk1"/>
              </a:buClr>
              <a:buSzPts val="1400"/>
              <a:buChar char="•"/>
            </a:pPr>
            <a:r>
              <a:rPr lang="en-US" sz="1400">
                <a:solidFill>
                  <a:schemeClr val="dk1"/>
                </a:solidFill>
                <a:latin typeface="Calibri"/>
                <a:ea typeface="Calibri"/>
                <a:cs typeface="Calibri"/>
                <a:sym typeface="Calibri"/>
              </a:rPr>
              <a:t>TOTAL:</a:t>
            </a:r>
            <a:r>
              <a:rPr lang="en-US" sz="1400">
                <a:solidFill>
                  <a:schemeClr val="dk1"/>
                </a:solidFill>
                <a:highlight>
                  <a:srgbClr val="70AD47"/>
                </a:highlight>
                <a:latin typeface="Calibri"/>
                <a:ea typeface="Calibri"/>
                <a:cs typeface="Calibri"/>
                <a:sym typeface="Calibri"/>
              </a:rPr>
              <a:t> 500,000.00</a:t>
            </a:r>
            <a:endParaRPr sz="1400">
              <a:solidFill>
                <a:schemeClr val="dk1"/>
              </a:solidFill>
              <a:highlight>
                <a:srgbClr val="70AD47"/>
              </a:highlight>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highlight>
                <a:srgbClr val="70AD47"/>
              </a:highlight>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PCSDS:Enforcement - 20,000 k for 5 people // twice enforcement operations including logistical costs (i.e., boat and fuel) * 1.2 M </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TEV - 20,000 * 12 = 240,000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Meals and other miscellaneous expenses = </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1.5 M </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21M - 14 years</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PENRO/CENRO CORON=480,000/YR*14=6,720,000.00/2 = 3,360,000.00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CENRO ULUGAN AND QUEZON = 1,006,000*14 = 14, 084,000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n-US" sz="1400">
                <a:solidFill>
                  <a:schemeClr val="dk1"/>
                </a:solidFill>
                <a:latin typeface="Calibri"/>
                <a:ea typeface="Calibri"/>
                <a:cs typeface="Calibri"/>
                <a:sym typeface="Calibri"/>
              </a:rPr>
              <a:t>San Vicente= 616,500 *14 = 8,631,000</a:t>
            </a: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sz="1400">
              <a:solidFill>
                <a:schemeClr val="dk1"/>
              </a:solidFill>
              <a:latin typeface="Calibri"/>
              <a:ea typeface="Calibri"/>
              <a:cs typeface="Calibri"/>
              <a:sym typeface="Calibri"/>
            </a:endParaRPr>
          </a:p>
        </p:txBody>
      </p:sp>
      <p:sp>
        <p:nvSpPr>
          <p:cNvPr id="136" name="Google Shape;13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03797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Field validate, the data submitted and reflected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Ulugan: 1,344,000 (Brgy Bahile) (70 ha)  + 141,000 (Brgy. Buenavista) (30 ha) + 1,395,000 (Brgy. Tagabenit) (80 ha) = 2,880,000</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Clr>
                <a:schemeClr val="dk1"/>
              </a:buClr>
              <a:buSzPts val="1100"/>
              <a:buFont typeface="Arial"/>
              <a:buNone/>
            </a:pPr>
            <a:r>
              <a:rPr lang="en-US" sz="1400">
                <a:solidFill>
                  <a:schemeClr val="dk1"/>
                </a:solidFill>
                <a:latin typeface="Calibri"/>
                <a:ea typeface="Calibri"/>
                <a:cs typeface="Calibri"/>
                <a:sym typeface="Calibri"/>
              </a:rPr>
              <a:t>CENRO ROXAS  (SAN VICENTE) = 4,000,000</a:t>
            </a:r>
            <a:endParaRPr/>
          </a:p>
        </p:txBody>
      </p:sp>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33527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a:spLocks noGrp="1"/>
          </p:cNvSpPr>
          <p:nvPr>
            <p:ph type="pic" idx="2"/>
          </p:nvPr>
        </p:nvSpPr>
        <p:spPr>
          <a:xfrm>
            <a:off x="5183188" y="987425"/>
            <a:ext cx="6172200" cy="4873625"/>
          </a:xfrm>
          <a:prstGeom prst="rect">
            <a:avLst/>
          </a:prstGeom>
          <a:noFill/>
          <a:ln>
            <a:noFill/>
          </a:ln>
        </p:spPr>
      </p:sp>
      <p:sp>
        <p:nvSpPr>
          <p:cNvPr id="64" name="Google Shape;64;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www.officialgazette.gov.ph/downloads/2018/06jun/20180622-RA-11038-RRD.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3"/>
          <p:cNvPicPr preferRelativeResize="0"/>
          <p:nvPr/>
        </p:nvPicPr>
        <p:blipFill rotWithShape="1">
          <a:blip r:embed="rId3">
            <a:alphaModFix/>
          </a:blip>
          <a:srcRect t="10912" b="27598"/>
          <a:stretch/>
        </p:blipFill>
        <p:spPr>
          <a:xfrm>
            <a:off x="407624" y="505134"/>
            <a:ext cx="11314323" cy="5215161"/>
          </a:xfrm>
          <a:prstGeom prst="rect">
            <a:avLst/>
          </a:prstGeom>
          <a:noFill/>
          <a:ln>
            <a:noFill/>
          </a:ln>
        </p:spPr>
      </p:pic>
      <p:sp>
        <p:nvSpPr>
          <p:cNvPr id="85" name="Google Shape;85;p13"/>
          <p:cNvSpPr txBox="1"/>
          <p:nvPr/>
        </p:nvSpPr>
        <p:spPr>
          <a:xfrm>
            <a:off x="2034060" y="644542"/>
            <a:ext cx="9687887"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lt1"/>
                </a:solidFill>
                <a:latin typeface="Twentieth Century"/>
                <a:ea typeface="Twentieth Century"/>
                <a:cs typeface="Twentieth Century"/>
                <a:sym typeface="Twentieth Century"/>
              </a:rPr>
              <a:t>Implementing the Strategic Action Programme for THE SOUTH CHINA SEA AND GULF OF THAILAND (SCS SAP) Project</a:t>
            </a:r>
            <a:endParaRPr sz="1400" b="0" i="0" u="none" strike="noStrike" cap="none">
              <a:solidFill>
                <a:srgbClr val="000000"/>
              </a:solidFill>
              <a:latin typeface="Arial"/>
              <a:ea typeface="Arial"/>
              <a:cs typeface="Arial"/>
              <a:sym typeface="Arial"/>
            </a:endParaRPr>
          </a:p>
        </p:txBody>
      </p:sp>
      <p:pic>
        <p:nvPicPr>
          <p:cNvPr id="86" name="Google Shape;86;p13"/>
          <p:cNvPicPr preferRelativeResize="0"/>
          <p:nvPr/>
        </p:nvPicPr>
        <p:blipFill rotWithShape="1">
          <a:blip r:embed="rId4">
            <a:alphaModFix/>
          </a:blip>
          <a:srcRect/>
          <a:stretch/>
        </p:blipFill>
        <p:spPr>
          <a:xfrm>
            <a:off x="943971" y="560572"/>
            <a:ext cx="1090089" cy="717355"/>
          </a:xfrm>
          <a:prstGeom prst="rect">
            <a:avLst/>
          </a:prstGeom>
          <a:noFill/>
          <a:ln>
            <a:noFill/>
          </a:ln>
        </p:spPr>
      </p:pic>
      <p:sp>
        <p:nvSpPr>
          <p:cNvPr id="87" name="Google Shape;87;p13"/>
          <p:cNvSpPr txBox="1"/>
          <p:nvPr/>
        </p:nvSpPr>
        <p:spPr>
          <a:xfrm>
            <a:off x="1318354" y="2008894"/>
            <a:ext cx="9492861" cy="207609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Clr>
                <a:srgbClr val="000000"/>
              </a:buClr>
              <a:buSzPts val="1000"/>
              <a:buFont typeface="Arial"/>
              <a:buNone/>
            </a:pPr>
            <a:endParaRPr sz="1000" b="1" i="0" u="none" strike="noStrike" cap="none">
              <a:solidFill>
                <a:srgbClr val="FFFFFF"/>
              </a:solidFill>
              <a:latin typeface="Twentieth Century"/>
              <a:ea typeface="Twentieth Century"/>
              <a:cs typeface="Twentieth Century"/>
              <a:sym typeface="Twentieth Century"/>
            </a:endParaRPr>
          </a:p>
          <a:p>
            <a:pPr marL="0" marR="0" lvl="0" indent="0" algn="ctr" rtl="0">
              <a:lnSpc>
                <a:spcPct val="107000"/>
              </a:lnSpc>
              <a:spcBef>
                <a:spcPts val="0"/>
              </a:spcBef>
              <a:spcAft>
                <a:spcPts val="0"/>
              </a:spcAft>
              <a:buClr>
                <a:srgbClr val="000000"/>
              </a:buClr>
              <a:buSzPts val="1800"/>
              <a:buFont typeface="Arial"/>
              <a:buNone/>
            </a:pPr>
            <a:r>
              <a:rPr lang="en-US" sz="1800" b="1" i="0" u="none" strike="noStrike" cap="none">
                <a:solidFill>
                  <a:srgbClr val="FFFFFF"/>
                </a:solidFill>
                <a:latin typeface="Twentieth Century"/>
                <a:ea typeface="Twentieth Century"/>
                <a:cs typeface="Twentieth Century"/>
                <a:sym typeface="Twentieth Century"/>
              </a:rPr>
              <a:t>First Meeting of the Regional Scientific and Technical Committee (RSTC) </a:t>
            </a:r>
            <a:endParaRPr sz="1400" b="0" i="0" u="none" strike="noStrike" cap="none">
              <a:solidFill>
                <a:srgbClr val="000000"/>
              </a:solidFill>
              <a:latin typeface="Arial"/>
              <a:ea typeface="Arial"/>
              <a:cs typeface="Arial"/>
              <a:sym typeface="Arial"/>
            </a:endParaRPr>
          </a:p>
          <a:p>
            <a:pPr marL="0" marR="0" lvl="0" indent="0" algn="ctr" rtl="0">
              <a:lnSpc>
                <a:spcPct val="107000"/>
              </a:lnSpc>
              <a:spcBef>
                <a:spcPts val="0"/>
              </a:spcBef>
              <a:spcAft>
                <a:spcPts val="0"/>
              </a:spcAft>
              <a:buClr>
                <a:srgbClr val="000000"/>
              </a:buClr>
              <a:buSzPts val="1800"/>
              <a:buFont typeface="Arial"/>
              <a:buNone/>
            </a:pPr>
            <a:r>
              <a:rPr lang="en-US" sz="1800" b="1" i="0" u="none" strike="noStrike" cap="none">
                <a:solidFill>
                  <a:srgbClr val="FFFFFF"/>
                </a:solidFill>
                <a:latin typeface="Twentieth Century"/>
                <a:ea typeface="Twentieth Century"/>
                <a:cs typeface="Twentieth Century"/>
                <a:sym typeface="Twentieth Century"/>
              </a:rPr>
              <a:t>of the SCS SAP Project </a:t>
            </a:r>
            <a:endParaRPr sz="1800" b="0" i="0" u="none" strike="noStrike" cap="none">
              <a:solidFill>
                <a:schemeClr val="dk1"/>
              </a:solidFill>
              <a:latin typeface="Calibri"/>
              <a:ea typeface="Calibri"/>
              <a:cs typeface="Calibri"/>
              <a:sym typeface="Calibri"/>
            </a:endParaRPr>
          </a:p>
          <a:p>
            <a:pPr marL="0" marR="0" lvl="0" indent="0" algn="ctr" rtl="0">
              <a:lnSpc>
                <a:spcPct val="107000"/>
              </a:lnSpc>
              <a:spcBef>
                <a:spcPts val="600"/>
              </a:spcBef>
              <a:spcAft>
                <a:spcPts val="0"/>
              </a:spcAft>
              <a:buClr>
                <a:srgbClr val="000000"/>
              </a:buClr>
              <a:buSzPts val="1400"/>
              <a:buFont typeface="Arial"/>
              <a:buNone/>
            </a:pPr>
            <a:r>
              <a:rPr lang="en-US" sz="1400" b="0" i="0" u="none" strike="noStrike" cap="none">
                <a:solidFill>
                  <a:srgbClr val="FFFFFF"/>
                </a:solidFill>
                <a:latin typeface="Twentieth Century"/>
                <a:ea typeface="Twentieth Century"/>
                <a:cs typeface="Twentieth Century"/>
                <a:sym typeface="Twentieth Century"/>
              </a:rPr>
              <a:t>17-19 October 2022, Bangkok, Thailand</a:t>
            </a:r>
            <a:endParaRPr sz="1400" b="0" i="0" u="none" strike="noStrike" cap="none">
              <a:solidFill>
                <a:srgbClr val="000000"/>
              </a:solidFill>
              <a:latin typeface="Arial"/>
              <a:ea typeface="Arial"/>
              <a:cs typeface="Arial"/>
              <a:sym typeface="Arial"/>
            </a:endParaRPr>
          </a:p>
          <a:p>
            <a:pPr marL="0" marR="0" lvl="0" indent="0" algn="ctr" rtl="0">
              <a:lnSpc>
                <a:spcPct val="107000"/>
              </a:lnSpc>
              <a:spcBef>
                <a:spcPts val="600"/>
              </a:spcBef>
              <a:spcAft>
                <a:spcPts val="0"/>
              </a:spcAft>
              <a:buClr>
                <a:srgbClr val="000000"/>
              </a:buClr>
              <a:buSzPts val="1000"/>
              <a:buFont typeface="Arial"/>
              <a:buNone/>
            </a:pPr>
            <a:endParaRPr sz="1000" b="0" i="0" u="none" strike="noStrike" cap="none">
              <a:solidFill>
                <a:srgbClr val="FFFFFF"/>
              </a:solidFill>
              <a:latin typeface="Twentieth Century"/>
              <a:ea typeface="Twentieth Century"/>
              <a:cs typeface="Twentieth Century"/>
              <a:sym typeface="Twentieth Century"/>
            </a:endParaRPr>
          </a:p>
          <a:p>
            <a:pPr marL="0" marR="0" lvl="0" indent="0" algn="ctr" rtl="0">
              <a:lnSpc>
                <a:spcPct val="107000"/>
              </a:lnSpc>
              <a:spcBef>
                <a:spcPts val="600"/>
              </a:spcBef>
              <a:spcAft>
                <a:spcPts val="0"/>
              </a:spcAft>
              <a:buClr>
                <a:srgbClr val="000000"/>
              </a:buClr>
              <a:buSzPts val="2400"/>
              <a:buFont typeface="Arial"/>
              <a:buNone/>
            </a:pPr>
            <a:r>
              <a:rPr lang="en-US" sz="2400" b="1" i="0" u="none" strike="noStrike" cap="none">
                <a:solidFill>
                  <a:srgbClr val="FFFFFF"/>
                </a:solidFill>
                <a:latin typeface="Twentieth Century"/>
                <a:ea typeface="Twentieth Century"/>
                <a:cs typeface="Twentieth Century"/>
                <a:sym typeface="Twentieth Century"/>
              </a:rPr>
              <a:t>SAP IMPLEMENTATION ACHIEVEMENTS 2008-2021 </a:t>
            </a:r>
            <a:endParaRPr sz="1400" b="0" i="0" u="none" strike="noStrike" cap="none">
              <a:solidFill>
                <a:srgbClr val="000000"/>
              </a:solidFill>
              <a:latin typeface="Arial"/>
              <a:ea typeface="Arial"/>
              <a:cs typeface="Arial"/>
              <a:sym typeface="Arial"/>
            </a:endParaRPr>
          </a:p>
          <a:p>
            <a:pPr marL="0" marR="0" lvl="0" indent="0" algn="ctr" rtl="0">
              <a:lnSpc>
                <a:spcPct val="107000"/>
              </a:lnSpc>
              <a:spcBef>
                <a:spcPts val="600"/>
              </a:spcBef>
              <a:spcAft>
                <a:spcPts val="0"/>
              </a:spcAft>
              <a:buClr>
                <a:srgbClr val="000000"/>
              </a:buClr>
              <a:buSzPts val="1000"/>
              <a:buFont typeface="Arial"/>
              <a:buNone/>
            </a:pPr>
            <a:endParaRPr sz="1000" b="0" i="0" u="none" strike="noStrike" cap="none">
              <a:solidFill>
                <a:srgbClr val="FFFFFF"/>
              </a:solidFill>
              <a:latin typeface="Twentieth Century"/>
              <a:ea typeface="Twentieth Century"/>
              <a:cs typeface="Twentieth Century"/>
              <a:sym typeface="Twentieth Century"/>
            </a:endParaRPr>
          </a:p>
          <a:p>
            <a:pPr marL="0" marR="0" lvl="0" indent="0" algn="ctr" rtl="0">
              <a:lnSpc>
                <a:spcPct val="107000"/>
              </a:lnSpc>
              <a:spcBef>
                <a:spcPts val="60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pic>
        <p:nvPicPr>
          <p:cNvPr id="88" name="Google Shape;88;p13"/>
          <p:cNvPicPr preferRelativeResize="0"/>
          <p:nvPr/>
        </p:nvPicPr>
        <p:blipFill rotWithShape="1">
          <a:blip r:embed="rId5">
            <a:alphaModFix/>
          </a:blip>
          <a:srcRect/>
          <a:stretch/>
        </p:blipFill>
        <p:spPr>
          <a:xfrm>
            <a:off x="4186238" y="5846037"/>
            <a:ext cx="3819525" cy="630555"/>
          </a:xfrm>
          <a:prstGeom prst="rect">
            <a:avLst/>
          </a:prstGeom>
          <a:noFill/>
          <a:ln>
            <a:noFill/>
          </a:ln>
        </p:spPr>
      </p:pic>
      <p:sp>
        <p:nvSpPr>
          <p:cNvPr id="89" name="Google Shape;89;p13"/>
          <p:cNvSpPr txBox="1"/>
          <p:nvPr/>
        </p:nvSpPr>
        <p:spPr>
          <a:xfrm>
            <a:off x="2777695" y="4450334"/>
            <a:ext cx="6636609" cy="116502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Clr>
                <a:srgbClr val="000000"/>
              </a:buClr>
              <a:buSzPts val="2800"/>
              <a:buFont typeface="Arial"/>
              <a:buNone/>
            </a:pPr>
            <a:r>
              <a:rPr lang="en-US" sz="2800" b="1" i="0" u="none" strike="noStrike" cap="none">
                <a:solidFill>
                  <a:srgbClr val="FFFFFF"/>
                </a:solidFill>
                <a:latin typeface="Twentieth Century"/>
                <a:ea typeface="Twentieth Century"/>
                <a:cs typeface="Twentieth Century"/>
                <a:sym typeface="Twentieth Century"/>
              </a:rPr>
              <a:t>[Philippines]</a:t>
            </a:r>
            <a:endParaRPr sz="1400" b="0" i="0" u="none" strike="noStrike" cap="none">
              <a:solidFill>
                <a:srgbClr val="000000"/>
              </a:solidFill>
              <a:latin typeface="Arial"/>
              <a:ea typeface="Arial"/>
              <a:cs typeface="Arial"/>
              <a:sym typeface="Arial"/>
            </a:endParaRPr>
          </a:p>
          <a:p>
            <a:pPr marL="0" marR="0" lvl="0" indent="0" algn="ctr" rtl="0">
              <a:lnSpc>
                <a:spcPct val="107000"/>
              </a:lnSpc>
              <a:spcBef>
                <a:spcPts val="0"/>
              </a:spcBef>
              <a:spcAft>
                <a:spcPts val="0"/>
              </a:spcAft>
              <a:buClr>
                <a:srgbClr val="000000"/>
              </a:buClr>
              <a:buSzPts val="1600"/>
              <a:buFont typeface="Arial"/>
              <a:buNone/>
            </a:pPr>
            <a:r>
              <a:rPr lang="en-US" sz="1600" b="1" i="0" u="none" strike="noStrike" cap="none">
                <a:solidFill>
                  <a:srgbClr val="FFFFFF"/>
                </a:solidFill>
                <a:latin typeface="Twentieth Century"/>
                <a:ea typeface="Twentieth Century"/>
                <a:cs typeface="Twentieth Century"/>
                <a:sym typeface="Twentieth Century"/>
              </a:rPr>
              <a:t>[Department of Environment and Natural Resources</a:t>
            </a:r>
            <a:endParaRPr/>
          </a:p>
          <a:p>
            <a:pPr marL="0" marR="0" lvl="0" indent="0" algn="ctr" rtl="0">
              <a:lnSpc>
                <a:spcPct val="107000"/>
              </a:lnSpc>
              <a:spcBef>
                <a:spcPts val="0"/>
              </a:spcBef>
              <a:spcAft>
                <a:spcPts val="0"/>
              </a:spcAft>
              <a:buClr>
                <a:srgbClr val="000000"/>
              </a:buClr>
              <a:buSzPts val="1600"/>
              <a:buFont typeface="Arial"/>
              <a:buNone/>
            </a:pPr>
            <a:r>
              <a:rPr lang="en-US" sz="1600" b="1" i="0" u="none" strike="noStrike" cap="none">
                <a:solidFill>
                  <a:srgbClr val="FFFFFF"/>
                </a:solidFill>
                <a:latin typeface="Twentieth Century"/>
                <a:ea typeface="Twentieth Century"/>
                <a:cs typeface="Twentieth Century"/>
                <a:sym typeface="Twentieth Century"/>
              </a:rPr>
              <a:t>Biodiversity Management Bureau]</a:t>
            </a:r>
            <a:endParaRPr sz="1400" b="0" i="0" u="none" strike="noStrike" cap="none">
              <a:solidFill>
                <a:srgbClr val="000000"/>
              </a:solidFill>
              <a:latin typeface="Arial"/>
              <a:ea typeface="Arial"/>
              <a:cs typeface="Arial"/>
              <a:sym typeface="Arial"/>
            </a:endParaRPr>
          </a:p>
          <a:p>
            <a:pPr marL="0" marR="0" lvl="0" indent="0" algn="ctr" rtl="0">
              <a:lnSpc>
                <a:spcPct val="107000"/>
              </a:lnSpc>
              <a:spcBef>
                <a:spcPts val="1800"/>
              </a:spcBef>
              <a:spcAft>
                <a:spcPts val="0"/>
              </a:spcAft>
              <a:buClr>
                <a:srgbClr val="000000"/>
              </a:buClr>
              <a:buSzPts val="1000"/>
              <a:buFont typeface="Arial"/>
              <a:buNone/>
            </a:pPr>
            <a:endParaRPr sz="1000" b="0" i="0" u="none" strike="noStrike" cap="none">
              <a:solidFill>
                <a:srgbClr val="FFFFFF"/>
              </a:solidFill>
              <a:latin typeface="Twentieth Century"/>
              <a:ea typeface="Twentieth Century"/>
              <a:cs typeface="Twentieth Century"/>
              <a:sym typeface="Twentieth Centur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2"/>
          <p:cNvSpPr txBox="1">
            <a:spLocks noGrp="1"/>
          </p:cNvSpPr>
          <p:nvPr>
            <p:ph type="title"/>
          </p:nvPr>
        </p:nvSpPr>
        <p:spPr>
          <a:xfrm>
            <a:off x="2208762" y="162422"/>
            <a:ext cx="597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rPr>
              <a:t>Evaluation of Achievements</a:t>
            </a:r>
            <a:endParaRPr sz="3400">
              <a:solidFill>
                <a:srgbClr val="0070C0"/>
              </a:solidFill>
            </a:endParaRPr>
          </a:p>
        </p:txBody>
      </p:sp>
      <p:pic>
        <p:nvPicPr>
          <p:cNvPr id="152" name="Google Shape;152;p22"/>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153" name="Google Shape;153;p22"/>
          <p:cNvSpPr txBox="1">
            <a:spLocks noGrp="1"/>
          </p:cNvSpPr>
          <p:nvPr>
            <p:ph type="body" idx="1"/>
          </p:nvPr>
        </p:nvSpPr>
        <p:spPr>
          <a:xfrm>
            <a:off x="2155500" y="710204"/>
            <a:ext cx="9910500" cy="2889000"/>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Coral Reefs SAP Targets and Summary of Achievements</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p:txBody>
      </p:sp>
      <p:graphicFrame>
        <p:nvGraphicFramePr>
          <p:cNvPr id="154" name="Google Shape;154;p22"/>
          <p:cNvGraphicFramePr/>
          <p:nvPr/>
        </p:nvGraphicFramePr>
        <p:xfrm>
          <a:off x="431476" y="1218919"/>
          <a:ext cx="3000000" cy="3000000"/>
        </p:xfrm>
        <a:graphic>
          <a:graphicData uri="http://schemas.openxmlformats.org/drawingml/2006/table">
            <a:tbl>
              <a:tblPr firstRow="1" bandRow="1">
                <a:noFill/>
                <a:tableStyleId>{1E453F63-C9E0-41AC-A662-E3CD89B5B056}</a:tableStyleId>
              </a:tblPr>
              <a:tblGrid>
                <a:gridCol w="4279750"/>
                <a:gridCol w="1967550"/>
                <a:gridCol w="1172125"/>
                <a:gridCol w="995875"/>
                <a:gridCol w="1031950"/>
                <a:gridCol w="1138575"/>
                <a:gridCol w="916600"/>
              </a:tblGrid>
              <a:tr h="327750">
                <a:tc rowSpan="2">
                  <a:txBody>
                    <a:bodyPr/>
                    <a:lstStyle/>
                    <a:p>
                      <a:pPr marL="0" marR="0" lvl="0" indent="0" algn="ctr" rtl="0">
                        <a:lnSpc>
                          <a:spcPct val="100000"/>
                        </a:lnSpc>
                        <a:spcBef>
                          <a:spcPts val="0"/>
                        </a:spcBef>
                        <a:spcAft>
                          <a:spcPts val="0"/>
                        </a:spcAft>
                        <a:buNone/>
                      </a:pPr>
                      <a:r>
                        <a:rPr lang="en-US" sz="1400" u="none" strike="noStrike" cap="none">
                          <a:latin typeface="Arial"/>
                          <a:ea typeface="Arial"/>
                          <a:cs typeface="Arial"/>
                          <a:sym typeface="Arial"/>
                        </a:rPr>
                        <a:t>Regional Outputs</a:t>
                      </a:r>
                      <a:endParaRPr sz="1400"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None/>
                      </a:pPr>
                      <a:r>
                        <a:rPr lang="en-US" sz="1400" u="none" strike="noStrike" cap="none">
                          <a:latin typeface="Arial"/>
                          <a:ea typeface="Arial"/>
                          <a:cs typeface="Arial"/>
                          <a:sym typeface="Arial"/>
                        </a:rPr>
                        <a:t>National SAP Targets/ Managed in 2008</a:t>
                      </a:r>
                      <a:endParaRPr sz="1400" u="none" strike="noStrike" cap="none">
                        <a:latin typeface="Arial"/>
                        <a:ea typeface="Arial"/>
                        <a:cs typeface="Arial"/>
                        <a:sym typeface="Arial"/>
                      </a:endParaRPr>
                    </a:p>
                    <a:p>
                      <a:pPr marL="0" marR="0" lvl="0" indent="0" algn="ctr" rtl="0">
                        <a:lnSpc>
                          <a:spcPct val="100000"/>
                        </a:lnSpc>
                        <a:spcBef>
                          <a:spcPts val="0"/>
                        </a:spcBef>
                        <a:spcAft>
                          <a:spcPts val="0"/>
                        </a:spcAft>
                        <a:buNone/>
                      </a:pPr>
                      <a:r>
                        <a:rPr lang="en-US">
                          <a:latin typeface="Arial"/>
                          <a:ea typeface="Arial"/>
                          <a:cs typeface="Arial"/>
                          <a:sym typeface="Arial"/>
                        </a:rPr>
                        <a:t>(hectare)</a:t>
                      </a:r>
                      <a:endParaRPr>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None/>
                      </a:pPr>
                      <a:r>
                        <a:rPr lang="en-US" sz="1400" u="none" strike="noStrike" cap="none">
                          <a:latin typeface="Arial"/>
                          <a:ea typeface="Arial"/>
                          <a:cs typeface="Arial"/>
                          <a:sym typeface="Arial"/>
                        </a:rPr>
                        <a:t>Summary of Achievements</a:t>
                      </a:r>
                      <a:endParaRPr sz="1400" u="none" strike="noStrike" cap="none">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None/>
                      </a:pPr>
                      <a:r>
                        <a:rPr lang="en-US" sz="1400" u="none" strike="noStrike" cap="none">
                          <a:latin typeface="Arial"/>
                          <a:ea typeface="Arial"/>
                          <a:cs typeface="Arial"/>
                          <a:sym typeface="Arial"/>
                        </a:rPr>
                        <a:t>Total</a:t>
                      </a:r>
                      <a:endParaRPr sz="1400" u="none" strike="noStrike" cap="none">
                        <a:latin typeface="Arial"/>
                        <a:ea typeface="Arial"/>
                        <a:cs typeface="Arial"/>
                        <a:sym typeface="Arial"/>
                      </a:endParaRPr>
                    </a:p>
                    <a:p>
                      <a:pPr marL="0" lvl="0" indent="0" algn="ctr" rtl="0">
                        <a:spcBef>
                          <a:spcPts val="0"/>
                        </a:spcBef>
                        <a:spcAft>
                          <a:spcPts val="0"/>
                        </a:spcAft>
                        <a:buClr>
                          <a:schemeClr val="dk1"/>
                        </a:buClr>
                        <a:buFont typeface="Arial"/>
                        <a:buNone/>
                      </a:pPr>
                      <a:r>
                        <a:rPr lang="en-US">
                          <a:latin typeface="Arial"/>
                          <a:ea typeface="Arial"/>
                          <a:cs typeface="Arial"/>
                          <a:sym typeface="Arial"/>
                        </a:rPr>
                        <a:t>(hectare)</a:t>
                      </a:r>
                      <a:endParaRPr>
                        <a:latin typeface="Arial"/>
                        <a:ea typeface="Arial"/>
                        <a:cs typeface="Arial"/>
                        <a:sym typeface="Arial"/>
                      </a:endParaRPr>
                    </a:p>
                  </a:txBody>
                  <a:tcPr marL="91450" marR="91450" marT="45725" marB="45725"/>
                </a:tc>
              </a:tr>
              <a:tr h="753600">
                <a:tc vMerge="1">
                  <a:txBody>
                    <a:bodyPr/>
                    <a:lstStyle/>
                    <a:p>
                      <a:endParaRPr lang="en-US"/>
                    </a:p>
                  </a:txBody>
                  <a:tcPr/>
                </a:tc>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1400" b="1" u="none" strike="noStrike" cap="none">
                          <a:solidFill>
                            <a:schemeClr val="lt1"/>
                          </a:solidFill>
                          <a:latin typeface="Arial"/>
                          <a:ea typeface="Arial"/>
                          <a:cs typeface="Arial"/>
                          <a:sym typeface="Arial"/>
                        </a:rPr>
                        <a:t>Masinloc</a:t>
                      </a:r>
                      <a:endParaRPr sz="140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400" b="1" u="none" strike="noStrike" cap="none">
                          <a:solidFill>
                            <a:schemeClr val="lt1"/>
                          </a:solidFill>
                          <a:latin typeface="Arial"/>
                          <a:ea typeface="Arial"/>
                          <a:cs typeface="Arial"/>
                          <a:sym typeface="Arial"/>
                        </a:rPr>
                        <a:t>Zambales</a:t>
                      </a:r>
                      <a:endParaRPr sz="1400" b="1" u="none" strike="noStrike" cap="none">
                        <a:solidFill>
                          <a:schemeClr val="lt1"/>
                        </a:solidFill>
                        <a:latin typeface="Arial"/>
                        <a:ea typeface="Arial"/>
                        <a:cs typeface="Arial"/>
                        <a:sym typeface="Arial"/>
                      </a:endParaRPr>
                    </a:p>
                    <a:p>
                      <a:pPr marL="0" lvl="0" indent="0" algn="ctr" rtl="0">
                        <a:spcBef>
                          <a:spcPts val="0"/>
                        </a:spcBef>
                        <a:spcAft>
                          <a:spcPts val="0"/>
                        </a:spcAft>
                        <a:buClr>
                          <a:schemeClr val="dk1"/>
                        </a:buClr>
                        <a:buFont typeface="Arial"/>
                        <a:buNone/>
                      </a:pPr>
                      <a:r>
                        <a:rPr lang="en-US" b="1">
                          <a:solidFill>
                            <a:schemeClr val="lt1"/>
                          </a:solidFill>
                          <a:latin typeface="Arial"/>
                          <a:ea typeface="Arial"/>
                          <a:cs typeface="Arial"/>
                          <a:sym typeface="Arial"/>
                        </a:rPr>
                        <a:t>(hectare)</a:t>
                      </a:r>
                      <a:endParaRPr b="1">
                        <a:solidFill>
                          <a:schemeClr val="lt1"/>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endParaRPr b="1">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None/>
                      </a:pPr>
                      <a:r>
                        <a:rPr lang="en-US" sz="1400" b="1" u="none" strike="noStrike" cap="none">
                          <a:solidFill>
                            <a:schemeClr val="lt1"/>
                          </a:solidFill>
                          <a:latin typeface="Arial"/>
                          <a:ea typeface="Arial"/>
                          <a:cs typeface="Arial"/>
                          <a:sym typeface="Arial"/>
                        </a:rPr>
                        <a:t>El Nido, Palawan</a:t>
                      </a:r>
                      <a:endParaRPr sz="1400" b="1" u="none" strike="noStrike" cap="none">
                        <a:solidFill>
                          <a:schemeClr val="lt1"/>
                        </a:solidFill>
                        <a:latin typeface="Arial"/>
                        <a:ea typeface="Arial"/>
                        <a:cs typeface="Arial"/>
                        <a:sym typeface="Arial"/>
                      </a:endParaRPr>
                    </a:p>
                    <a:p>
                      <a:pPr marL="0" lvl="0" indent="0" algn="ctr" rtl="0">
                        <a:spcBef>
                          <a:spcPts val="0"/>
                        </a:spcBef>
                        <a:spcAft>
                          <a:spcPts val="0"/>
                        </a:spcAft>
                        <a:buClr>
                          <a:schemeClr val="dk1"/>
                        </a:buClr>
                        <a:buFont typeface="Arial"/>
                        <a:buNone/>
                      </a:pPr>
                      <a:r>
                        <a:rPr lang="en-US" b="1">
                          <a:solidFill>
                            <a:schemeClr val="lt1"/>
                          </a:solidFill>
                          <a:latin typeface="Arial"/>
                          <a:ea typeface="Arial"/>
                          <a:cs typeface="Arial"/>
                          <a:sym typeface="Arial"/>
                        </a:rPr>
                        <a:t>(hectare)</a:t>
                      </a:r>
                      <a:endParaRPr b="1">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l" rtl="0">
                        <a:lnSpc>
                          <a:spcPct val="100000"/>
                        </a:lnSpc>
                        <a:spcBef>
                          <a:spcPts val="0"/>
                        </a:spcBef>
                        <a:spcAft>
                          <a:spcPts val="0"/>
                        </a:spcAft>
                        <a:buNone/>
                      </a:pPr>
                      <a:r>
                        <a:rPr lang="en-US" sz="1400" b="1" u="none" strike="noStrike" cap="none">
                          <a:solidFill>
                            <a:schemeClr val="lt1"/>
                          </a:solidFill>
                          <a:latin typeface="Arial"/>
                          <a:ea typeface="Arial"/>
                          <a:cs typeface="Arial"/>
                          <a:sym typeface="Arial"/>
                        </a:rPr>
                        <a:t>Bolinao/</a:t>
                      </a:r>
                      <a:endParaRPr sz="140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400" b="1" u="none" strike="noStrike" cap="none">
                          <a:solidFill>
                            <a:schemeClr val="lt1"/>
                          </a:solidFill>
                          <a:latin typeface="Arial"/>
                          <a:ea typeface="Arial"/>
                          <a:cs typeface="Arial"/>
                          <a:sym typeface="Arial"/>
                        </a:rPr>
                        <a:t>Lingayen Gulf</a:t>
                      </a:r>
                      <a:endParaRPr sz="1400" b="1" u="none" strike="noStrike" cap="none">
                        <a:solidFill>
                          <a:schemeClr val="lt1"/>
                        </a:solidFill>
                        <a:latin typeface="Arial"/>
                        <a:ea typeface="Arial"/>
                        <a:cs typeface="Arial"/>
                        <a:sym typeface="Arial"/>
                      </a:endParaRPr>
                    </a:p>
                    <a:p>
                      <a:pPr marL="0" lvl="0" indent="0" algn="ctr" rtl="0">
                        <a:spcBef>
                          <a:spcPts val="0"/>
                        </a:spcBef>
                        <a:spcAft>
                          <a:spcPts val="0"/>
                        </a:spcAft>
                        <a:buClr>
                          <a:schemeClr val="dk1"/>
                        </a:buClr>
                        <a:buFont typeface="Arial"/>
                        <a:buNone/>
                      </a:pPr>
                      <a:r>
                        <a:rPr lang="en-US" b="1">
                          <a:solidFill>
                            <a:schemeClr val="lt1"/>
                          </a:solidFill>
                          <a:latin typeface="Arial"/>
                          <a:ea typeface="Arial"/>
                          <a:cs typeface="Arial"/>
                          <a:sym typeface="Arial"/>
                        </a:rPr>
                        <a:t>(hectare)</a:t>
                      </a:r>
                      <a:endParaRPr b="1">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None/>
                      </a:pPr>
                      <a:r>
                        <a:rPr lang="en-US" sz="1400" b="1" u="none" strike="noStrike" cap="none">
                          <a:solidFill>
                            <a:schemeClr val="lt1"/>
                          </a:solidFill>
                          <a:latin typeface="Arial"/>
                          <a:ea typeface="Arial"/>
                          <a:cs typeface="Arial"/>
                          <a:sym typeface="Arial"/>
                        </a:rPr>
                        <a:t>Batangas, Maricaban Strait</a:t>
                      </a:r>
                      <a:endParaRPr sz="1400" b="1" u="none" strike="noStrike" cap="none">
                        <a:solidFill>
                          <a:schemeClr val="lt1"/>
                        </a:solidFill>
                        <a:latin typeface="Arial"/>
                        <a:ea typeface="Arial"/>
                        <a:cs typeface="Arial"/>
                        <a:sym typeface="Arial"/>
                      </a:endParaRPr>
                    </a:p>
                    <a:p>
                      <a:pPr marL="0" lvl="0" indent="0" algn="ctr" rtl="0">
                        <a:spcBef>
                          <a:spcPts val="0"/>
                        </a:spcBef>
                        <a:spcAft>
                          <a:spcPts val="0"/>
                        </a:spcAft>
                        <a:buClr>
                          <a:schemeClr val="dk1"/>
                        </a:buClr>
                        <a:buFont typeface="Arial"/>
                        <a:buNone/>
                      </a:pPr>
                      <a:r>
                        <a:rPr lang="en-US" b="1">
                          <a:solidFill>
                            <a:schemeClr val="lt1"/>
                          </a:solidFill>
                          <a:latin typeface="Arial"/>
                          <a:ea typeface="Arial"/>
                          <a:cs typeface="Arial"/>
                          <a:sym typeface="Arial"/>
                        </a:rPr>
                        <a:t>(hectare)</a:t>
                      </a:r>
                      <a:endParaRPr b="1">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802775">
                <a:tc rowSpan="2">
                  <a:txBody>
                    <a:bodyPr/>
                    <a:lstStyle/>
                    <a:p>
                      <a:pPr marL="0" lvl="0" indent="0" algn="l" rtl="0">
                        <a:spcBef>
                          <a:spcPts val="0"/>
                        </a:spcBef>
                        <a:spcAft>
                          <a:spcPts val="0"/>
                        </a:spcAft>
                        <a:buNone/>
                      </a:pPr>
                      <a:r>
                        <a:rPr lang="en-US" b="1">
                          <a:latin typeface="Arial"/>
                          <a:ea typeface="Arial"/>
                          <a:cs typeface="Arial"/>
                          <a:sym typeface="Arial"/>
                        </a:rPr>
                        <a:t>1.2.1 Management capacity (number/levels human resources, facilities and equipment, and sustainable financing mechanisms) built for 46 coral reef sites</a:t>
                      </a:r>
                      <a:endParaRPr sz="1400" b="1" u="none" strike="noStrike" cap="none">
                        <a:latin typeface="Arial"/>
                        <a:ea typeface="Arial"/>
                        <a:cs typeface="Arial"/>
                        <a:sym typeface="Arial"/>
                      </a:endParaRPr>
                    </a:p>
                  </a:txBody>
                  <a:tcPr marL="91450" marR="91450" marT="45725" marB="45725"/>
                </a:tc>
                <a:tc rowSpan="3">
                  <a:txBody>
                    <a:bodyPr/>
                    <a:lstStyle/>
                    <a:p>
                      <a:pPr marL="0" marR="0" lvl="0" indent="0" algn="ctr" rtl="0">
                        <a:lnSpc>
                          <a:spcPct val="100000"/>
                        </a:lnSpc>
                        <a:spcBef>
                          <a:spcPts val="0"/>
                        </a:spcBef>
                        <a:spcAft>
                          <a:spcPts val="0"/>
                        </a:spcAft>
                        <a:buNone/>
                      </a:pPr>
                      <a:r>
                        <a:rPr lang="en-US" sz="1400" u="none" strike="noStrike" cap="none">
                          <a:latin typeface="Arial"/>
                          <a:ea typeface="Arial"/>
                          <a:cs typeface="Arial"/>
                          <a:sym typeface="Arial"/>
                        </a:rPr>
                        <a:t>12,500/ </a:t>
                      </a:r>
                      <a:r>
                        <a:rPr lang="en-US" sz="1400" i="0" u="none" strike="noStrike" cap="none">
                          <a:solidFill>
                            <a:schemeClr val="dk1"/>
                          </a:solidFill>
                          <a:latin typeface="Arial"/>
                          <a:ea typeface="Arial"/>
                          <a:cs typeface="Arial"/>
                          <a:sym typeface="Arial"/>
                        </a:rPr>
                        <a:t>2,390</a:t>
                      </a:r>
                      <a:endParaRPr sz="1400" b="1" u="none" strike="noStrike" cap="none">
                        <a:latin typeface="Arial"/>
                        <a:ea typeface="Arial"/>
                        <a:cs typeface="Arial"/>
                        <a:sym typeface="Arial"/>
                      </a:endParaRPr>
                    </a:p>
                  </a:txBody>
                  <a:tcPr marL="91450" marR="91450" marT="45725" marB="45725" anchor="ctr"/>
                </a:tc>
                <a:tc>
                  <a:txBody>
                    <a:bodyPr/>
                    <a:lstStyle/>
                    <a:p>
                      <a:pPr marL="0" lvl="0" indent="0" algn="l" rtl="0">
                        <a:spcBef>
                          <a:spcPts val="0"/>
                        </a:spcBef>
                        <a:spcAft>
                          <a:spcPts val="0"/>
                        </a:spcAft>
                        <a:buNone/>
                      </a:pPr>
                      <a:r>
                        <a:rPr lang="en-US" b="1">
                          <a:latin typeface="Arial"/>
                          <a:ea typeface="Arial"/>
                          <a:cs typeface="Arial"/>
                          <a:sym typeface="Arial"/>
                        </a:rPr>
                        <a:t>1499.5</a:t>
                      </a:r>
                      <a:endParaRPr b="1">
                        <a:latin typeface="Arial"/>
                        <a:ea typeface="Arial"/>
                        <a:cs typeface="Arial"/>
                        <a:sym typeface="Arial"/>
                      </a:endParaRPr>
                    </a:p>
                    <a:p>
                      <a:pPr marL="0" lvl="0" indent="0" algn="l" rtl="0">
                        <a:spcBef>
                          <a:spcPts val="0"/>
                        </a:spcBef>
                        <a:spcAft>
                          <a:spcPts val="0"/>
                        </a:spcAft>
                        <a:buNone/>
                      </a:pPr>
                      <a:endParaRPr b="1">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US" sz="1000">
                          <a:latin typeface="Arial"/>
                          <a:ea typeface="Arial"/>
                          <a:cs typeface="Arial"/>
                          <a:sym typeface="Arial"/>
                        </a:rPr>
                        <a:t>(SAPA)</a:t>
                      </a:r>
                      <a:endParaRPr sz="1000">
                        <a:latin typeface="Arial"/>
                        <a:ea typeface="Arial"/>
                        <a:cs typeface="Arial"/>
                        <a:sym typeface="Arial"/>
                      </a:endParaRPr>
                    </a:p>
                  </a:txBody>
                  <a:tcPr marL="91450" marR="91450" marT="45725" marB="45725"/>
                </a:tc>
                <a:tc>
                  <a:txBody>
                    <a:bodyPr/>
                    <a:lstStyle/>
                    <a:p>
                      <a:pPr marL="0" lvl="0" indent="0" algn="l" rtl="0">
                        <a:spcBef>
                          <a:spcPts val="0"/>
                        </a:spcBef>
                        <a:spcAft>
                          <a:spcPts val="0"/>
                        </a:spcAft>
                        <a:buClr>
                          <a:schemeClr val="dk1"/>
                        </a:buClr>
                        <a:buSzPts val="1100"/>
                        <a:buFont typeface="Arial"/>
                        <a:buNone/>
                      </a:pPr>
                      <a:r>
                        <a:rPr lang="en-US" sz="1200" b="1">
                          <a:latin typeface="Arial"/>
                          <a:ea typeface="Arial"/>
                          <a:cs typeface="Arial"/>
                          <a:sym typeface="Arial"/>
                        </a:rPr>
                        <a:t>3116.61</a:t>
                      </a:r>
                      <a:endParaRPr sz="1200" b="1">
                        <a:latin typeface="Arial"/>
                        <a:ea typeface="Arial"/>
                        <a:cs typeface="Arial"/>
                        <a:sym typeface="Arial"/>
                      </a:endParaRPr>
                    </a:p>
                    <a:p>
                      <a:pPr marL="0" lvl="0" indent="0" algn="l" rtl="0">
                        <a:spcBef>
                          <a:spcPts val="0"/>
                        </a:spcBef>
                        <a:spcAft>
                          <a:spcPts val="0"/>
                        </a:spcAft>
                        <a:buClr>
                          <a:schemeClr val="dk1"/>
                        </a:buClr>
                        <a:buSzPts val="1100"/>
                        <a:buFont typeface="Arial"/>
                        <a:buNone/>
                      </a:pPr>
                      <a:endParaRPr sz="1200" b="1">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US" sz="1000">
                          <a:latin typeface="Arial"/>
                          <a:ea typeface="Arial"/>
                          <a:cs typeface="Arial"/>
                          <a:sym typeface="Arial"/>
                        </a:rPr>
                        <a:t>RA 11038 </a:t>
                      </a:r>
                      <a:endParaRPr sz="1000">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US" sz="1000">
                          <a:latin typeface="Arial"/>
                          <a:ea typeface="Arial"/>
                          <a:cs typeface="Arial"/>
                          <a:sym typeface="Arial"/>
                        </a:rPr>
                        <a:t>Management Plan</a:t>
                      </a:r>
                      <a:endParaRPr sz="1000">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chemeClr val="dk1"/>
                          </a:solidFill>
                          <a:latin typeface="Arial"/>
                          <a:ea typeface="Arial"/>
                          <a:cs typeface="Arial"/>
                          <a:sym typeface="Arial"/>
                        </a:rPr>
                        <a:t>90.742 </a:t>
                      </a:r>
                      <a:endParaRPr sz="1400" b="1" i="0" u="none" strike="noStrike" cap="none">
                        <a:solidFill>
                          <a:schemeClr val="dk1"/>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endParaRPr sz="1200">
                        <a:solidFill>
                          <a:srgbClr val="FF0000"/>
                        </a:solidFill>
                        <a:highlight>
                          <a:srgbClr val="FFFFFF"/>
                        </a:highlight>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r>
                        <a:rPr lang="en-US" b="1">
                          <a:latin typeface="Arial"/>
                          <a:ea typeface="Arial"/>
                          <a:cs typeface="Arial"/>
                          <a:sym typeface="Arial"/>
                        </a:rPr>
                        <a:t>113.71</a:t>
                      </a:r>
                      <a:endParaRPr b="1">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US" sz="1000">
                          <a:latin typeface="Arial"/>
                          <a:ea typeface="Arial"/>
                          <a:cs typeface="Arial"/>
                          <a:sym typeface="Arial"/>
                        </a:rPr>
                        <a:t>Bantay Dagat; Outrigerred patrol boats; Monitoring equipment</a:t>
                      </a:r>
                      <a:endParaRPr sz="1000">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en-US" b="1">
                          <a:latin typeface="Arial"/>
                          <a:ea typeface="Arial"/>
                          <a:cs typeface="Arial"/>
                          <a:sym typeface="Arial"/>
                        </a:rPr>
                        <a:t>4,820.56</a:t>
                      </a:r>
                      <a:endParaRPr sz="1400" b="1" u="none" strike="noStrike" cap="none">
                        <a:latin typeface="Arial"/>
                        <a:ea typeface="Arial"/>
                        <a:cs typeface="Arial"/>
                        <a:sym typeface="Arial"/>
                      </a:endParaRPr>
                    </a:p>
                  </a:txBody>
                  <a:tcPr marL="91450" marR="91450" marT="45725" marB="45725"/>
                </a:tc>
              </a:tr>
              <a:tr h="133350">
                <a:tc vMerge="1">
                  <a:txBody>
                    <a:bodyPr/>
                    <a:lstStyle/>
                    <a:p>
                      <a:endParaRPr lang="en-US"/>
                    </a:p>
                  </a:txBody>
                  <a:tcPr/>
                </a:tc>
                <a:tc vMerge="1">
                  <a:txBody>
                    <a:bodyPr/>
                    <a:lstStyle/>
                    <a:p>
                      <a:endParaRPr lang="en-US"/>
                    </a:p>
                  </a:txBody>
                  <a:tcPr/>
                </a:tc>
                <a:tc rowSpan="2">
                  <a:txBody>
                    <a:bodyPr/>
                    <a:lstStyle/>
                    <a:p>
                      <a:pPr marL="0" lvl="0" indent="0" algn="l" rtl="0">
                        <a:spcBef>
                          <a:spcPts val="0"/>
                        </a:spcBef>
                        <a:spcAft>
                          <a:spcPts val="0"/>
                        </a:spcAft>
                        <a:buNone/>
                      </a:pPr>
                      <a:r>
                        <a:rPr lang="en-US" b="1">
                          <a:latin typeface="Arial"/>
                          <a:ea typeface="Arial"/>
                          <a:cs typeface="Arial"/>
                          <a:sym typeface="Arial"/>
                        </a:rPr>
                        <a:t>1499.5</a:t>
                      </a:r>
                      <a:endParaRPr b="1">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(MEAT, METT, BAMS CME) </a:t>
                      </a:r>
                      <a:endParaRPr sz="1000">
                        <a:latin typeface="Arial"/>
                        <a:ea typeface="Arial"/>
                        <a:cs typeface="Arial"/>
                        <a:sym typeface="Arial"/>
                      </a:endParaRPr>
                    </a:p>
                    <a:p>
                      <a:pPr marL="0" lvl="0" indent="0" algn="l" rtl="0">
                        <a:spcBef>
                          <a:spcPts val="0"/>
                        </a:spcBef>
                        <a:spcAft>
                          <a:spcPts val="0"/>
                        </a:spcAft>
                        <a:buNone/>
                      </a:pPr>
                      <a:endParaRPr sz="1200">
                        <a:latin typeface="Arial"/>
                        <a:ea typeface="Arial"/>
                        <a:cs typeface="Arial"/>
                        <a:sym typeface="Arial"/>
                      </a:endParaRPr>
                    </a:p>
                  </a:txBody>
                  <a:tcPr marL="91450" marR="91450" marT="45725" marB="45725"/>
                </a:tc>
                <a:tc rowSpan="2">
                  <a:txBody>
                    <a:bodyPr/>
                    <a:lstStyle/>
                    <a:p>
                      <a:pPr marL="0" lvl="0" indent="0" algn="l" rtl="0">
                        <a:spcBef>
                          <a:spcPts val="0"/>
                        </a:spcBef>
                        <a:spcAft>
                          <a:spcPts val="0"/>
                        </a:spcAft>
                        <a:buClr>
                          <a:schemeClr val="dk1"/>
                        </a:buClr>
                        <a:buSzPts val="1100"/>
                        <a:buFont typeface="Arial"/>
                        <a:buNone/>
                      </a:pPr>
                      <a:r>
                        <a:rPr lang="en-US" b="1">
                          <a:latin typeface="Arial"/>
                          <a:ea typeface="Arial"/>
                          <a:cs typeface="Arial"/>
                          <a:sym typeface="Arial"/>
                        </a:rPr>
                        <a:t>3116.61</a:t>
                      </a:r>
                      <a:endParaRPr b="1">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US" sz="1000">
                          <a:latin typeface="Arial"/>
                          <a:ea typeface="Arial"/>
                          <a:cs typeface="Arial"/>
                          <a:sym typeface="Arial"/>
                        </a:rPr>
                        <a:t>METT, BAMS, BMS</a:t>
                      </a:r>
                      <a:endParaRPr sz="1000">
                        <a:latin typeface="Arial"/>
                        <a:ea typeface="Arial"/>
                        <a:cs typeface="Arial"/>
                        <a:sym typeface="Arial"/>
                      </a:endParaRPr>
                    </a:p>
                  </a:txBody>
                  <a:tcPr marL="91450" marR="91450" marT="45725" marB="45725"/>
                </a:tc>
                <a:tc rowSpan="2">
                  <a:txBody>
                    <a:bodyPr/>
                    <a:lstStyle/>
                    <a:p>
                      <a:pPr marL="0" lvl="0" indent="0" algn="l" rtl="0">
                        <a:spcBef>
                          <a:spcPts val="0"/>
                        </a:spcBef>
                        <a:spcAft>
                          <a:spcPts val="0"/>
                        </a:spcAft>
                        <a:buClr>
                          <a:schemeClr val="dk1"/>
                        </a:buClr>
                        <a:buSzPts val="1400"/>
                        <a:buFont typeface="Arial"/>
                        <a:buNone/>
                      </a:pPr>
                      <a:r>
                        <a:rPr lang="en-US" b="1">
                          <a:latin typeface="Arial"/>
                          <a:ea typeface="Arial"/>
                          <a:cs typeface="Arial"/>
                          <a:sym typeface="Arial"/>
                        </a:rPr>
                        <a:t>90.742 </a:t>
                      </a:r>
                      <a:endParaRPr b="1">
                        <a:highlight>
                          <a:srgbClr val="FF0000"/>
                        </a:highlight>
                        <a:latin typeface="Arial"/>
                        <a:ea typeface="Arial"/>
                        <a:cs typeface="Arial"/>
                        <a:sym typeface="Arial"/>
                      </a:endParaRPr>
                    </a:p>
                  </a:txBody>
                  <a:tcPr marL="91450" marR="91450" marT="45725" marB="45725"/>
                </a:tc>
                <a:tc rowSpan="2">
                  <a:txBody>
                    <a:bodyPr/>
                    <a:lstStyle/>
                    <a:p>
                      <a:pPr marL="0" lvl="0" indent="0" algn="l" rtl="0">
                        <a:spcBef>
                          <a:spcPts val="0"/>
                        </a:spcBef>
                        <a:spcAft>
                          <a:spcPts val="0"/>
                        </a:spcAft>
                        <a:buClr>
                          <a:schemeClr val="dk1"/>
                        </a:buClr>
                        <a:buSzPts val="1100"/>
                        <a:buFont typeface="Arial"/>
                        <a:buNone/>
                      </a:pPr>
                      <a:r>
                        <a:rPr lang="en-US" b="1">
                          <a:latin typeface="Arial"/>
                          <a:ea typeface="Arial"/>
                          <a:cs typeface="Arial"/>
                          <a:sym typeface="Arial"/>
                        </a:rPr>
                        <a:t>113.71</a:t>
                      </a:r>
                      <a:endParaRPr b="1">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CRM Code, Verde Island Passage Framework</a:t>
                      </a:r>
                      <a:endParaRPr sz="1000">
                        <a:latin typeface="Arial"/>
                        <a:ea typeface="Arial"/>
                        <a:cs typeface="Arial"/>
                        <a:sym typeface="Arial"/>
                      </a:endParaRPr>
                    </a:p>
                  </a:txBody>
                  <a:tcPr marL="91450" marR="91450" marT="45725" marB="45725"/>
                </a:tc>
                <a:tc rowSpan="2">
                  <a:txBody>
                    <a:bodyPr/>
                    <a:lstStyle/>
                    <a:p>
                      <a:pPr marL="0" marR="0" lvl="0" indent="0" algn="l" rtl="0">
                        <a:lnSpc>
                          <a:spcPct val="100000"/>
                        </a:lnSpc>
                        <a:spcBef>
                          <a:spcPts val="0"/>
                        </a:spcBef>
                        <a:spcAft>
                          <a:spcPts val="0"/>
                        </a:spcAft>
                        <a:buNone/>
                      </a:pPr>
                      <a:r>
                        <a:rPr lang="en-US" b="1">
                          <a:latin typeface="Arial"/>
                          <a:ea typeface="Arial"/>
                          <a:cs typeface="Arial"/>
                          <a:sym typeface="Arial"/>
                        </a:rPr>
                        <a:t>4,820.56</a:t>
                      </a:r>
                      <a:endParaRPr sz="1400" b="1" u="none" strike="noStrike" cap="none">
                        <a:latin typeface="Arial"/>
                        <a:ea typeface="Arial"/>
                        <a:cs typeface="Arial"/>
                        <a:sym typeface="Arial"/>
                      </a:endParaRPr>
                    </a:p>
                  </a:txBody>
                  <a:tcPr marL="91450" marR="91450" marT="45725" marB="45725"/>
                </a:tc>
              </a:tr>
              <a:tr h="909100">
                <a:tc>
                  <a:txBody>
                    <a:bodyPr/>
                    <a:lstStyle/>
                    <a:p>
                      <a:pPr marL="0" lvl="0" indent="0" algn="l" rtl="0">
                        <a:spcBef>
                          <a:spcPts val="0"/>
                        </a:spcBef>
                        <a:spcAft>
                          <a:spcPts val="0"/>
                        </a:spcAft>
                        <a:buNone/>
                      </a:pPr>
                      <a:r>
                        <a:rPr lang="en-US" b="1">
                          <a:latin typeface="Arial"/>
                          <a:ea typeface="Arial"/>
                          <a:cs typeface="Arial"/>
                          <a:sym typeface="Arial"/>
                        </a:rPr>
                        <a:t>1.2.2 Management approaches and policy, legal and institutional reforms (integrated, community-based, multiple use) improved at 46 coral reef sites</a:t>
                      </a:r>
                      <a:endParaRPr sz="1400" b="1" u="none" strike="noStrike" cap="none">
                        <a:solidFill>
                          <a:srgbClr val="FF0000"/>
                        </a:solidFill>
                        <a:latin typeface="Arial"/>
                        <a:ea typeface="Arial"/>
                        <a:cs typeface="Arial"/>
                        <a:sym typeface="Arial"/>
                      </a:endParaRPr>
                    </a:p>
                  </a:txBody>
                  <a:tcPr marL="91450" marR="91450" marT="45725" marB="45725"/>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sp>
        <p:nvSpPr>
          <p:cNvPr id="155" name="Google Shape;155;p22"/>
          <p:cNvSpPr txBox="1"/>
          <p:nvPr/>
        </p:nvSpPr>
        <p:spPr>
          <a:xfrm>
            <a:off x="2049137" y="6378308"/>
            <a:ext cx="9990600" cy="4617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200" b="1" i="1" u="none" strike="noStrike" cap="none">
                <a:solidFill>
                  <a:srgbClr val="000000"/>
                </a:solidFill>
                <a:latin typeface="Arial"/>
                <a:ea typeface="Arial"/>
                <a:cs typeface="Arial"/>
                <a:sym typeface="Arial"/>
              </a:rPr>
              <a:t>SAPA: </a:t>
            </a:r>
            <a:r>
              <a:rPr lang="en-US" sz="1200" b="0" i="0" u="none" strike="noStrike" cap="none">
                <a:solidFill>
                  <a:srgbClr val="000000"/>
                </a:solidFill>
                <a:latin typeface="Arial"/>
                <a:ea typeface="Arial"/>
                <a:cs typeface="Arial"/>
                <a:sym typeface="Arial"/>
              </a:rPr>
              <a:t>Special Use Agreement in Protected Areas</a:t>
            </a:r>
            <a:r>
              <a:rPr lang="en-US" sz="1200" b="1" i="1" u="none" strike="noStrike" cap="none">
                <a:solidFill>
                  <a:srgbClr val="000000"/>
                </a:solidFill>
                <a:latin typeface="Arial"/>
                <a:ea typeface="Arial"/>
                <a:cs typeface="Arial"/>
                <a:sym typeface="Arial"/>
              </a:rPr>
              <a:t>; MEAT: </a:t>
            </a:r>
            <a:r>
              <a:rPr lang="en-US" sz="1200" b="0" i="0" u="none" strike="noStrike" cap="none">
                <a:solidFill>
                  <a:srgbClr val="000000"/>
                </a:solidFill>
                <a:latin typeface="Arial"/>
                <a:ea typeface="Arial"/>
                <a:cs typeface="Arial"/>
                <a:sym typeface="Arial"/>
              </a:rPr>
              <a:t>Management Effectiveness Assessment Tool </a:t>
            </a:r>
            <a:r>
              <a:rPr lang="en-US" sz="1200" b="1" i="1" u="none" strike="noStrike" cap="none">
                <a:solidFill>
                  <a:srgbClr val="000000"/>
                </a:solidFill>
                <a:latin typeface="Arial"/>
                <a:ea typeface="Arial"/>
                <a:cs typeface="Arial"/>
                <a:sym typeface="Arial"/>
              </a:rPr>
              <a:t>METT: </a:t>
            </a:r>
            <a:r>
              <a:rPr lang="en-US" sz="1200" b="0" i="0" u="none" strike="noStrike" cap="none">
                <a:solidFill>
                  <a:srgbClr val="000000"/>
                </a:solidFill>
                <a:latin typeface="Arial"/>
                <a:ea typeface="Arial"/>
                <a:cs typeface="Arial"/>
                <a:sym typeface="Arial"/>
              </a:rPr>
              <a:t>Management Effectiveness Tracking Tool</a:t>
            </a:r>
            <a:r>
              <a:rPr lang="en-US" sz="1200" b="1" i="1" u="none" strike="noStrike" cap="none">
                <a:solidFill>
                  <a:srgbClr val="000000"/>
                </a:solidFill>
                <a:latin typeface="Arial"/>
                <a:ea typeface="Arial"/>
                <a:cs typeface="Arial"/>
                <a:sym typeface="Arial"/>
              </a:rPr>
              <a:t> BAMS: </a:t>
            </a:r>
            <a:r>
              <a:rPr lang="en-US" sz="1200" b="0" i="0" u="none" strike="noStrike" cap="none">
                <a:solidFill>
                  <a:srgbClr val="000000"/>
                </a:solidFill>
                <a:latin typeface="Arial"/>
                <a:ea typeface="Arial"/>
                <a:cs typeface="Arial"/>
                <a:sym typeface="Arial"/>
              </a:rPr>
              <a:t>Biodiversity Assessment and Monitoring System  </a:t>
            </a:r>
            <a:r>
              <a:rPr lang="en-US" sz="1200" b="1" i="1" u="none" strike="noStrike" cap="none">
                <a:solidFill>
                  <a:srgbClr val="000000"/>
                </a:solidFill>
                <a:latin typeface="Arial"/>
                <a:ea typeface="Arial"/>
                <a:cs typeface="Arial"/>
                <a:sym typeface="Arial"/>
              </a:rPr>
              <a:t>BMS: </a:t>
            </a:r>
            <a:r>
              <a:rPr lang="en-US" sz="1200" b="0" i="0" u="none" strike="noStrike" cap="none">
                <a:solidFill>
                  <a:srgbClr val="000000"/>
                </a:solidFill>
                <a:latin typeface="Arial"/>
                <a:ea typeface="Arial"/>
                <a:cs typeface="Arial"/>
                <a:sym typeface="Arial"/>
              </a:rPr>
              <a:t>Biodiversity Monitoring System</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3"/>
          <p:cNvSpPr txBox="1">
            <a:spLocks noGrp="1"/>
          </p:cNvSpPr>
          <p:nvPr>
            <p:ph type="title"/>
          </p:nvPr>
        </p:nvSpPr>
        <p:spPr>
          <a:xfrm>
            <a:off x="2155500" y="73053"/>
            <a:ext cx="597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rPr>
              <a:t>Evaluation of Achievements</a:t>
            </a:r>
            <a:endParaRPr sz="3400">
              <a:solidFill>
                <a:srgbClr val="0070C0"/>
              </a:solidFill>
            </a:endParaRPr>
          </a:p>
        </p:txBody>
      </p:sp>
      <p:pic>
        <p:nvPicPr>
          <p:cNvPr id="161" name="Google Shape;161;p23"/>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162" name="Google Shape;162;p23"/>
          <p:cNvSpPr txBox="1">
            <a:spLocks noGrp="1"/>
          </p:cNvSpPr>
          <p:nvPr>
            <p:ph type="body" idx="1"/>
          </p:nvPr>
        </p:nvSpPr>
        <p:spPr>
          <a:xfrm>
            <a:off x="2049137" y="540000"/>
            <a:ext cx="9910500" cy="2889000"/>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Coral Reefs SAP Targets and Summary of Achievements</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p:txBody>
      </p:sp>
      <p:graphicFrame>
        <p:nvGraphicFramePr>
          <p:cNvPr id="163" name="Google Shape;163;p23"/>
          <p:cNvGraphicFramePr/>
          <p:nvPr/>
        </p:nvGraphicFramePr>
        <p:xfrm>
          <a:off x="723568" y="1018206"/>
          <a:ext cx="3000000" cy="3000000"/>
        </p:xfrm>
        <a:graphic>
          <a:graphicData uri="http://schemas.openxmlformats.org/drawingml/2006/table">
            <a:tbl>
              <a:tblPr firstRow="1" bandRow="1">
                <a:noFill/>
                <a:tableStyleId>{1E453F63-C9E0-41AC-A662-E3CD89B5B056}</a:tableStyleId>
              </a:tblPr>
              <a:tblGrid>
                <a:gridCol w="3838525"/>
                <a:gridCol w="1248950"/>
                <a:gridCol w="1285600"/>
                <a:gridCol w="1298425"/>
                <a:gridCol w="1052650"/>
                <a:gridCol w="1269275"/>
                <a:gridCol w="1242650"/>
              </a:tblGrid>
              <a:tr h="327750">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National SAP Targets/ Managed in 2008</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b="0" u="none" strike="noStrike" cap="none">
                          <a:solidFill>
                            <a:schemeClr val="lt1"/>
                          </a:solidFill>
                          <a:latin typeface="Arial"/>
                          <a:ea typeface="Arial"/>
                          <a:cs typeface="Arial"/>
                          <a:sym typeface="Arial"/>
                        </a:rPr>
                        <a:t>(Hectare)</a:t>
                      </a:r>
                      <a:endParaRPr>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Summary of Achievements</a:t>
                      </a:r>
                      <a:endParaRPr sz="1400" u="none" strike="noStrike" cap="none"/>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(hectare)</a:t>
                      </a:r>
                      <a:endParaRPr u="none" strike="noStrike" cap="none">
                        <a:latin typeface="Arial"/>
                        <a:ea typeface="Arial"/>
                        <a:cs typeface="Arial"/>
                        <a:sym typeface="Arial"/>
                      </a:endParaRPr>
                    </a:p>
                  </a:txBody>
                  <a:tcPr marL="91450" marR="91450" marT="45725" marB="45725"/>
                </a:tc>
              </a:tr>
              <a:tr h="753600">
                <a:tc vMerge="1">
                  <a:txBody>
                    <a:bodyPr/>
                    <a:lstStyle/>
                    <a:p>
                      <a:endParaRPr lang="en-US"/>
                    </a:p>
                  </a:txBody>
                  <a:tcPr/>
                </a:tc>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Masinloc</a:t>
                      </a:r>
                      <a:endParaRPr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Zambales</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(Hectare)</a:t>
                      </a:r>
                      <a:endParaRPr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b="1"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El Nido, Palawan</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(Hectare)</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Bolinao/</a:t>
                      </a:r>
                      <a:endParaRPr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Lingayen Gulf</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(Hectare)</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Batangas, Maricaban Strait</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(Hectare)</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802775">
                <a:tc rowSpan="2">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1.2.3 Management tools (licensing and permit systems, seasonal closures, zoning) developed and utilized to address key threats at priority sites</a:t>
                      </a:r>
                      <a:endParaRPr b="1" u="none" strike="noStrike" cap="none">
                        <a:latin typeface="Arial"/>
                        <a:ea typeface="Arial"/>
                        <a:cs typeface="Arial"/>
                        <a:sym typeface="Arial"/>
                      </a:endParaRPr>
                    </a:p>
                  </a:txBody>
                  <a:tcPr marL="91450" marR="91450" marT="45725" marB="45725"/>
                </a:tc>
                <a:tc rowSpan="3">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12,500/ </a:t>
                      </a:r>
                      <a:r>
                        <a:rPr lang="en-US" i="0" u="none" strike="noStrike" cap="none">
                          <a:solidFill>
                            <a:schemeClr val="dk1"/>
                          </a:solidFill>
                          <a:latin typeface="Arial"/>
                          <a:ea typeface="Arial"/>
                          <a:cs typeface="Arial"/>
                          <a:sym typeface="Arial"/>
                        </a:rPr>
                        <a:t>2,390</a:t>
                      </a:r>
                      <a:endParaRPr b="1" u="none" strike="noStrike" cap="none">
                        <a:latin typeface="Arial"/>
                        <a:ea typeface="Arial"/>
                        <a:cs typeface="Arial"/>
                        <a:sym typeface="Arial"/>
                      </a:endParaRPr>
                    </a:p>
                  </a:txBody>
                  <a:tcPr marL="91450" marR="91450" marT="45725" marB="45725" anchor="ctr"/>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1499.5</a:t>
                      </a:r>
                      <a:r>
                        <a:rPr lang="en-US" u="none" strike="noStrike" cap="none">
                          <a:latin typeface="Arial"/>
                          <a:ea typeface="Arial"/>
                          <a:cs typeface="Arial"/>
                          <a:sym typeface="Arial"/>
                        </a:rPr>
                        <a:t/>
                      </a:r>
                      <a:br>
                        <a:rPr lang="en-US" u="none" strike="noStrike" cap="none">
                          <a:latin typeface="Arial"/>
                          <a:ea typeface="Arial"/>
                          <a:cs typeface="Arial"/>
                          <a:sym typeface="Arial"/>
                        </a:rPr>
                      </a:b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(SAPA)</a:t>
                      </a:r>
                      <a:endParaRPr sz="10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100"/>
                        <a:buFont typeface="Arial"/>
                        <a:buNone/>
                      </a:pPr>
                      <a:r>
                        <a:rPr lang="en-US" b="1" u="none" strike="noStrike" cap="none">
                          <a:latin typeface="Arial"/>
                          <a:ea typeface="Arial"/>
                          <a:cs typeface="Arial"/>
                          <a:sym typeface="Arial"/>
                        </a:rPr>
                        <a:t>3116.61</a:t>
                      </a:r>
                      <a:endParaRPr b="1">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RA 11038 </a:t>
                      </a: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Management Plan</a:t>
                      </a:r>
                      <a:endParaRPr sz="10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90.742 </a:t>
                      </a:r>
                      <a:endParaRPr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u="none" strike="noStrike" cap="none">
                        <a:solidFill>
                          <a:srgbClr val="FF0000"/>
                        </a:solidFill>
                        <a:highlight>
                          <a:srgbClr val="FFFFFF"/>
                        </a:highlight>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113.71</a:t>
                      </a:r>
                      <a:endParaRPr b="1">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(Seasonal closures; Water use zoning; MPA network)</a:t>
                      </a: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4,821</a:t>
                      </a:r>
                      <a:endParaRPr b="1" u="none" strike="noStrike" cap="none">
                        <a:latin typeface="Arial"/>
                        <a:ea typeface="Arial"/>
                        <a:cs typeface="Arial"/>
                        <a:sym typeface="Arial"/>
                      </a:endParaRPr>
                    </a:p>
                  </a:txBody>
                  <a:tcPr marL="91450" marR="91450" marT="45725" marB="45725"/>
                </a:tc>
              </a:tr>
              <a:tr h="133350">
                <a:tc vMerge="1">
                  <a:txBody>
                    <a:bodyPr/>
                    <a:lstStyle/>
                    <a:p>
                      <a:endParaRPr lang="en-US"/>
                    </a:p>
                  </a:txBody>
                  <a:tcPr/>
                </a:tc>
                <a:tc v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1499.5</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(MEAT, METT, BAMS CME) </a:t>
                      </a: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u="none" strike="noStrike" cap="none">
                        <a:latin typeface="Arial"/>
                        <a:ea typeface="Arial"/>
                        <a:cs typeface="Arial"/>
                        <a:sym typeface="Arial"/>
                      </a:endParaRPr>
                    </a:p>
                  </a:txBody>
                  <a:tcPr marL="91450" marR="91450" marT="45725" marB="45725"/>
                </a:tc>
                <a:tc rowSpan="2">
                  <a:txBody>
                    <a:bodyPr/>
                    <a:lstStyle/>
                    <a:p>
                      <a:pPr marL="0" marR="0" lvl="0" indent="0" algn="l" rtl="0">
                        <a:lnSpc>
                          <a:spcPct val="100000"/>
                        </a:lnSpc>
                        <a:spcBef>
                          <a:spcPts val="0"/>
                        </a:spcBef>
                        <a:spcAft>
                          <a:spcPts val="0"/>
                        </a:spcAft>
                        <a:buClr>
                          <a:schemeClr val="dk1"/>
                        </a:buClr>
                        <a:buSzPts val="1100"/>
                        <a:buFont typeface="Arial"/>
                        <a:buNone/>
                      </a:pPr>
                      <a:r>
                        <a:rPr lang="en-US" b="1" u="none" strike="noStrike" cap="none">
                          <a:latin typeface="Arial"/>
                          <a:ea typeface="Arial"/>
                          <a:cs typeface="Arial"/>
                          <a:sym typeface="Arial"/>
                        </a:rPr>
                        <a:t>3116.61</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a:latin typeface="Arial"/>
                          <a:ea typeface="Arial"/>
                          <a:cs typeface="Arial"/>
                          <a:sym typeface="Arial"/>
                        </a:rPr>
                        <a:t>(</a:t>
                      </a:r>
                      <a:r>
                        <a:rPr lang="en-US" sz="1000" u="none" strike="noStrike" cap="none">
                          <a:latin typeface="Arial"/>
                          <a:ea typeface="Arial"/>
                          <a:cs typeface="Arial"/>
                          <a:sym typeface="Arial"/>
                        </a:rPr>
                        <a:t>METT, BAMS, BMS)</a:t>
                      </a:r>
                      <a:endParaRPr sz="1000" u="none" strike="noStrike" cap="none">
                        <a:latin typeface="Arial"/>
                        <a:ea typeface="Arial"/>
                        <a:cs typeface="Arial"/>
                        <a:sym typeface="Arial"/>
                      </a:endParaRPr>
                    </a:p>
                  </a:txBody>
                  <a:tcPr marL="91450" marR="91450" marT="45725" marB="45725"/>
                </a:tc>
                <a:tc rowSpan="2">
                  <a:txBody>
                    <a:bodyPr/>
                    <a:lstStyle/>
                    <a:p>
                      <a:pPr marL="0" lvl="0" indent="0" algn="l" rtl="0">
                        <a:spcBef>
                          <a:spcPts val="0"/>
                        </a:spcBef>
                        <a:spcAft>
                          <a:spcPts val="0"/>
                        </a:spcAft>
                        <a:buClr>
                          <a:schemeClr val="dk1"/>
                        </a:buClr>
                        <a:buSzPts val="1400"/>
                        <a:buFont typeface="Arial"/>
                        <a:buNone/>
                      </a:pPr>
                      <a:r>
                        <a:rPr lang="en-US" b="1">
                          <a:latin typeface="Arial"/>
                          <a:ea typeface="Arial"/>
                          <a:cs typeface="Arial"/>
                          <a:sym typeface="Arial"/>
                        </a:rPr>
                        <a:t>90.742 </a:t>
                      </a:r>
                      <a:endParaRPr b="1" u="none" strike="noStrike" cap="none">
                        <a:highlight>
                          <a:srgbClr val="FF0000"/>
                        </a:highlight>
                        <a:latin typeface="Arial"/>
                        <a:ea typeface="Arial"/>
                        <a:cs typeface="Arial"/>
                        <a:sym typeface="Arial"/>
                      </a:endParaRPr>
                    </a:p>
                  </a:txBody>
                  <a:tcPr marL="91450" marR="91450" marT="45725" marB="45725"/>
                </a:tc>
                <a:tc rowSpan="2">
                  <a:txBody>
                    <a:bodyPr/>
                    <a:lstStyle/>
                    <a:p>
                      <a:pPr marL="0" marR="0" lvl="0" indent="0" algn="l" rtl="0">
                        <a:lnSpc>
                          <a:spcPct val="100000"/>
                        </a:lnSpc>
                        <a:spcBef>
                          <a:spcPts val="0"/>
                        </a:spcBef>
                        <a:spcAft>
                          <a:spcPts val="0"/>
                        </a:spcAft>
                        <a:buClr>
                          <a:schemeClr val="dk1"/>
                        </a:buClr>
                        <a:buSzPts val="1100"/>
                        <a:buFont typeface="Arial"/>
                        <a:buNone/>
                      </a:pPr>
                      <a:r>
                        <a:rPr lang="en-US" b="1" u="none" strike="noStrike" cap="none">
                          <a:latin typeface="Arial"/>
                          <a:ea typeface="Arial"/>
                          <a:cs typeface="Arial"/>
                          <a:sym typeface="Arial"/>
                        </a:rPr>
                        <a:t>113.71</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(MEAT; Regular patrol and monitoring by Bantay Dagat)</a:t>
                      </a:r>
                      <a:endParaRPr sz="1000" u="none" strike="noStrike" cap="none">
                        <a:latin typeface="Arial"/>
                        <a:ea typeface="Arial"/>
                        <a:cs typeface="Arial"/>
                        <a:sym typeface="Arial"/>
                      </a:endParaRPr>
                    </a:p>
                  </a:txBody>
                  <a:tcPr marL="91450" marR="91450" marT="45725" marB="45725"/>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4,730</a:t>
                      </a:r>
                      <a:endParaRPr b="1" u="none" strike="noStrike" cap="none">
                        <a:latin typeface="Arial"/>
                        <a:ea typeface="Arial"/>
                        <a:cs typeface="Arial"/>
                        <a:sym typeface="Arial"/>
                      </a:endParaRPr>
                    </a:p>
                  </a:txBody>
                  <a:tcPr marL="91450" marR="91450" marT="45725" marB="45725"/>
                </a:tc>
              </a:tr>
              <a:tr h="909100">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1.2.4 Established mechanism for monitoring management, ecological and socio-economic indicators at 46 sites </a:t>
                      </a:r>
                      <a:endParaRPr b="1" u="none" strike="noStrike" cap="none">
                        <a:solidFill>
                          <a:srgbClr val="FF0000"/>
                        </a:solidFill>
                        <a:latin typeface="Arial"/>
                        <a:ea typeface="Arial"/>
                        <a:cs typeface="Arial"/>
                        <a:sym typeface="Arial"/>
                      </a:endParaRPr>
                    </a:p>
                  </a:txBody>
                  <a:tcPr marL="91450" marR="91450" marT="45725" marB="45725"/>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84725">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TOTAL</a:t>
                      </a:r>
                      <a:endParaRPr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12,500/ 2,390</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r>
            </a:tbl>
          </a:graphicData>
        </a:graphic>
      </p:graphicFrame>
      <p:sp>
        <p:nvSpPr>
          <p:cNvPr id="164" name="Google Shape;164;p23"/>
          <p:cNvSpPr txBox="1"/>
          <p:nvPr/>
        </p:nvSpPr>
        <p:spPr>
          <a:xfrm>
            <a:off x="2049137" y="6378308"/>
            <a:ext cx="9990463"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200" b="1" i="1" u="none" strike="noStrike" cap="none">
                <a:solidFill>
                  <a:srgbClr val="000000"/>
                </a:solidFill>
                <a:latin typeface="Arial"/>
                <a:ea typeface="Arial"/>
                <a:cs typeface="Arial"/>
                <a:sym typeface="Arial"/>
              </a:rPr>
              <a:t>SAPA: </a:t>
            </a:r>
            <a:r>
              <a:rPr lang="en-US" sz="1200" b="0" i="0" u="none" strike="noStrike" cap="none">
                <a:solidFill>
                  <a:srgbClr val="000000"/>
                </a:solidFill>
                <a:latin typeface="Arial"/>
                <a:ea typeface="Arial"/>
                <a:cs typeface="Arial"/>
                <a:sym typeface="Arial"/>
              </a:rPr>
              <a:t>Special Use Agreement in Protected Areas</a:t>
            </a:r>
            <a:r>
              <a:rPr lang="en-US" sz="1200" b="1" i="1" u="none" strike="noStrike" cap="none">
                <a:solidFill>
                  <a:srgbClr val="000000"/>
                </a:solidFill>
                <a:latin typeface="Arial"/>
                <a:ea typeface="Arial"/>
                <a:cs typeface="Arial"/>
                <a:sym typeface="Arial"/>
              </a:rPr>
              <a:t>; MEAT: </a:t>
            </a:r>
            <a:r>
              <a:rPr lang="en-US" sz="1200" b="0" i="0" u="none" strike="noStrike" cap="none">
                <a:solidFill>
                  <a:srgbClr val="000000"/>
                </a:solidFill>
                <a:latin typeface="Arial"/>
                <a:ea typeface="Arial"/>
                <a:cs typeface="Arial"/>
                <a:sym typeface="Arial"/>
              </a:rPr>
              <a:t>Management Effectiveness Assessment Tool </a:t>
            </a:r>
            <a:r>
              <a:rPr lang="en-US" sz="1200" b="1" i="1" u="none" strike="noStrike" cap="none">
                <a:solidFill>
                  <a:srgbClr val="000000"/>
                </a:solidFill>
                <a:latin typeface="Arial"/>
                <a:ea typeface="Arial"/>
                <a:cs typeface="Arial"/>
                <a:sym typeface="Arial"/>
              </a:rPr>
              <a:t>METT: </a:t>
            </a:r>
            <a:r>
              <a:rPr lang="en-US" sz="1200" b="0" i="0" u="none" strike="noStrike" cap="none">
                <a:solidFill>
                  <a:srgbClr val="000000"/>
                </a:solidFill>
                <a:latin typeface="Arial"/>
                <a:ea typeface="Arial"/>
                <a:cs typeface="Arial"/>
                <a:sym typeface="Arial"/>
              </a:rPr>
              <a:t>Management Effectiveness Tracking Tool</a:t>
            </a:r>
            <a:r>
              <a:rPr lang="en-US" sz="1200" b="1" i="1" u="none" strike="noStrike" cap="none">
                <a:solidFill>
                  <a:srgbClr val="000000"/>
                </a:solidFill>
                <a:latin typeface="Arial"/>
                <a:ea typeface="Arial"/>
                <a:cs typeface="Arial"/>
                <a:sym typeface="Arial"/>
              </a:rPr>
              <a:t> BAMS: </a:t>
            </a:r>
            <a:r>
              <a:rPr lang="en-US" sz="1200" b="0" i="0" u="none" strike="noStrike" cap="none">
                <a:solidFill>
                  <a:srgbClr val="000000"/>
                </a:solidFill>
                <a:latin typeface="Arial"/>
                <a:ea typeface="Arial"/>
                <a:cs typeface="Arial"/>
                <a:sym typeface="Arial"/>
              </a:rPr>
              <a:t>Biodiversity Assessment and Monitoring System  </a:t>
            </a:r>
            <a:r>
              <a:rPr lang="en-US" sz="1200" b="1" i="1" u="none" strike="noStrike" cap="none">
                <a:solidFill>
                  <a:srgbClr val="000000"/>
                </a:solidFill>
                <a:latin typeface="Arial"/>
                <a:ea typeface="Arial"/>
                <a:cs typeface="Arial"/>
                <a:sym typeface="Arial"/>
              </a:rPr>
              <a:t>BMS: </a:t>
            </a:r>
            <a:r>
              <a:rPr lang="en-US" sz="1200" b="0" i="0" u="none" strike="noStrike" cap="none">
                <a:solidFill>
                  <a:srgbClr val="000000"/>
                </a:solidFill>
                <a:latin typeface="Arial"/>
                <a:ea typeface="Arial"/>
                <a:cs typeface="Arial"/>
                <a:sym typeface="Arial"/>
              </a:rPr>
              <a:t>Biodiversity Monitoring System</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Google Shape;169;p24"/>
          <p:cNvPicPr preferRelativeResize="0"/>
          <p:nvPr/>
        </p:nvPicPr>
        <p:blipFill rotWithShape="1">
          <a:blip r:embed="rId3">
            <a:alphaModFix/>
          </a:blip>
          <a:srcRect/>
          <a:stretch/>
        </p:blipFill>
        <p:spPr>
          <a:xfrm>
            <a:off x="0" y="1568"/>
            <a:ext cx="2049137" cy="6858001"/>
          </a:xfrm>
          <a:prstGeom prst="rect">
            <a:avLst/>
          </a:prstGeom>
          <a:noFill/>
          <a:ln>
            <a:noFill/>
          </a:ln>
        </p:spPr>
      </p:pic>
      <p:graphicFrame>
        <p:nvGraphicFramePr>
          <p:cNvPr id="170" name="Google Shape;170;p24"/>
          <p:cNvGraphicFramePr/>
          <p:nvPr/>
        </p:nvGraphicFramePr>
        <p:xfrm>
          <a:off x="926123" y="497938"/>
          <a:ext cx="3000000" cy="3000000"/>
        </p:xfrm>
        <a:graphic>
          <a:graphicData uri="http://schemas.openxmlformats.org/drawingml/2006/table">
            <a:tbl>
              <a:tblPr firstRow="1" bandRow="1">
                <a:noFill/>
                <a:tableStyleId>{1E453F63-C9E0-41AC-A662-E3CD89B5B056}</a:tableStyleId>
              </a:tblPr>
              <a:tblGrid>
                <a:gridCol w="2731475"/>
                <a:gridCol w="1828800"/>
                <a:gridCol w="1500550"/>
                <a:gridCol w="1464075"/>
                <a:gridCol w="2193525"/>
                <a:gridCol w="1280000"/>
              </a:tblGrid>
              <a:tr h="381575">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2000"/>
                        <a:buFont typeface="Arial"/>
                        <a:buNone/>
                      </a:pPr>
                      <a:r>
                        <a:rPr lang="en-US" u="none" strike="noStrike" cap="none">
                          <a:latin typeface="Arial"/>
                          <a:ea typeface="Arial"/>
                          <a:cs typeface="Arial"/>
                          <a:sym typeface="Arial"/>
                        </a:rPr>
                        <a:t>Summary of Co-financing, Projects, and Partners</a:t>
                      </a:r>
                      <a:endParaRPr u="none" strike="noStrike" cap="none">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lvl="0" indent="0" algn="l" rtl="0">
                        <a:spcBef>
                          <a:spcPts val="0"/>
                        </a:spcBef>
                        <a:spcAft>
                          <a:spcPts val="0"/>
                        </a:spcAft>
                        <a:buNone/>
                      </a:pPr>
                      <a:r>
                        <a:rPr lang="en-US" b="1">
                          <a:solidFill>
                            <a:schemeClr val="lt1"/>
                          </a:solidFill>
                        </a:rPr>
                        <a:t>Total</a:t>
                      </a:r>
                      <a:endParaRPr b="1">
                        <a:solidFill>
                          <a:schemeClr val="lt1"/>
                        </a:solidFill>
                      </a:endParaRPr>
                    </a:p>
                    <a:p>
                      <a:pPr marL="0" lvl="0" indent="0" algn="l" rtl="0">
                        <a:spcBef>
                          <a:spcPts val="0"/>
                        </a:spcBef>
                        <a:spcAft>
                          <a:spcPts val="0"/>
                        </a:spcAft>
                        <a:buNone/>
                      </a:pPr>
                      <a:endParaRPr/>
                    </a:p>
                    <a:p>
                      <a:pPr marL="0" lvl="0" indent="0" algn="l" rtl="0">
                        <a:spcBef>
                          <a:spcPts val="0"/>
                        </a:spcBef>
                        <a:spcAft>
                          <a:spcPts val="0"/>
                        </a:spcAft>
                        <a:buNone/>
                      </a:pPr>
                      <a:r>
                        <a:rPr lang="en-US"/>
                        <a:t>(Philippine Peso)</a:t>
                      </a:r>
                      <a:endParaRPr/>
                    </a:p>
                  </a:txBody>
                  <a:tcPr marL="91450" marR="91450" marT="45725" marB="45725"/>
                </a:tc>
              </a:tr>
              <a:tr h="29965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Masinloc</a:t>
                      </a:r>
                      <a:endParaRPr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Zambales</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El Nido, Palawan</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Bolinao/</a:t>
                      </a:r>
                      <a:endParaRPr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Lingayen Gulf</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Batangas, Maricaban Strait</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299650">
                <a:tc>
                  <a:txBody>
                    <a:bodyPr/>
                    <a:lstStyle/>
                    <a:p>
                      <a:pPr marL="0" marR="0" lvl="0" indent="0" algn="ctr" rtl="0">
                        <a:lnSpc>
                          <a:spcPct val="100000"/>
                        </a:lnSpc>
                        <a:spcBef>
                          <a:spcPts val="0"/>
                        </a:spcBef>
                        <a:spcAft>
                          <a:spcPts val="0"/>
                        </a:spcAft>
                        <a:buNone/>
                      </a:pP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None/>
                      </a:pPr>
                      <a:r>
                        <a:rPr lang="en-US" b="1">
                          <a:solidFill>
                            <a:schemeClr val="lt1"/>
                          </a:solidFill>
                          <a:latin typeface="Arial"/>
                          <a:ea typeface="Arial"/>
                          <a:cs typeface="Arial"/>
                          <a:sym typeface="Arial"/>
                        </a:rPr>
                        <a:t>Philippines Peso</a:t>
                      </a:r>
                      <a:endParaRPr b="1" u="none" strike="noStrike" cap="none">
                        <a:solidFill>
                          <a:schemeClr val="lt1"/>
                        </a:solidFill>
                        <a:latin typeface="Arial"/>
                        <a:ea typeface="Arial"/>
                        <a:cs typeface="Arial"/>
                        <a:sym typeface="Arial"/>
                      </a:endParaRPr>
                    </a:p>
                  </a:txBody>
                  <a:tcPr marL="91450" marR="91450" marT="45725" marB="45725">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r>
              <a:tr h="293525">
                <a:tc rowSpan="2">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1.2.1 Management capacity (number/levels human resources, facilities and equipment, and sustainable financing mechanisms) built for 46 coral reef sites</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b="1">
                          <a:latin typeface="Arial"/>
                          <a:ea typeface="Arial"/>
                          <a:cs typeface="Arial"/>
                          <a:sym typeface="Arial"/>
                        </a:rPr>
                        <a:t>21,010,000.00</a:t>
                      </a:r>
                      <a:endParaRPr b="1"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Clr>
                          <a:schemeClr val="dk1"/>
                        </a:buClr>
                        <a:buSzPts val="1100"/>
                        <a:buFont typeface="Arial"/>
                        <a:buNone/>
                      </a:pPr>
                      <a:r>
                        <a:rPr lang="en-US" b="1">
                          <a:latin typeface="Arial"/>
                          <a:ea typeface="Arial"/>
                          <a:cs typeface="Arial"/>
                          <a:sym typeface="Arial"/>
                        </a:rPr>
                        <a:t>65,055,351.70</a:t>
                      </a: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86,065,351</a:t>
                      </a:r>
                      <a:endParaRPr b="1" u="none" strike="noStrike" cap="none">
                        <a:latin typeface="Arial"/>
                        <a:ea typeface="Arial"/>
                        <a:cs typeface="Arial"/>
                        <a:sym typeface="Arial"/>
                      </a:endParaRPr>
                    </a:p>
                  </a:txBody>
                  <a:tcPr marL="91450" marR="91450" marT="45725" marB="45725"/>
                </a:tc>
              </a:tr>
              <a:tr h="1398275">
                <a:tc vMerge="1">
                  <a:txBody>
                    <a:bodyPr/>
                    <a:lstStyle/>
                    <a:p>
                      <a:endParaRPr lang="en-US"/>
                    </a:p>
                  </a:txBody>
                  <a:tcPr/>
                </a:tc>
                <a:tc>
                  <a:txBody>
                    <a:bodyPr/>
                    <a:lstStyle/>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(Operational cost</a:t>
                      </a:r>
                      <a:r>
                        <a:rPr lang="en-US">
                          <a:latin typeface="Arial"/>
                          <a:ea typeface="Arial"/>
                          <a:cs typeface="Arial"/>
                          <a:sym typeface="Arial"/>
                        </a:rPr>
                        <a:t> for the </a:t>
                      </a:r>
                      <a:r>
                        <a:rPr lang="en-US" u="none" strike="noStrike" cap="none">
                          <a:latin typeface="Arial"/>
                          <a:ea typeface="Arial"/>
                          <a:cs typeface="Arial"/>
                          <a:sym typeface="Arial"/>
                        </a:rPr>
                        <a:t>Protected Area Management Office</a:t>
                      </a:r>
                      <a:r>
                        <a:rPr lang="en-US">
                          <a:latin typeface="Arial"/>
                          <a:ea typeface="Arial"/>
                          <a:cs typeface="Arial"/>
                          <a:sym typeface="Arial"/>
                        </a:rPr>
                        <a:t> including the maintenance of the equipment</a:t>
                      </a:r>
                      <a:endParaRPr>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highlight>
                          <a:srgbClr val="FF0000"/>
                        </a:highlight>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Development Partner: Funding for meetings and other activities, training)</a:t>
                      </a:r>
                      <a:endParaRPr>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100"/>
                        <a:buFont typeface="Arial"/>
                        <a:buNone/>
                      </a:pPr>
                      <a:r>
                        <a:rPr lang="en-US" u="none" strike="noStrike" cap="none">
                          <a:latin typeface="Arial"/>
                          <a:ea typeface="Arial"/>
                          <a:cs typeface="Arial"/>
                          <a:sym typeface="Arial"/>
                        </a:rPr>
                        <a:t>Greenfins Implementation; Diving; Cap Building on Coral Reef Assessment; IPAF, Boat Patrol </a:t>
                      </a: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100"/>
                        <a:buFont typeface="Arial"/>
                        <a:buNone/>
                      </a:pPr>
                      <a:r>
                        <a:rPr lang="en-US" u="none" strike="noStrike" cap="none">
                          <a:latin typeface="Arial"/>
                          <a:ea typeface="Arial"/>
                          <a:cs typeface="Arial"/>
                          <a:sym typeface="Arial"/>
                        </a:rPr>
                        <a:t>Bantay dagat (30) training and deputization (PHP 300,000); outrigered patrol boats (5 Mabini PHP 680,000; 2 Tingloy PHP 400,000);SCUBA diving certification for bantay dagat (PHP 180,000); Bantay Dagat Headquarters (Mabini and Tingloy) PHP 400,000; Monitoring Equipment (e.g., Diving Equipment, Cellphones, Radios, Uniforms, Lights etc.) (PHP 300,000)</a:t>
                      </a:r>
                      <a:endParaRPr u="none" strike="noStrike" cap="none">
                        <a:latin typeface="Arial"/>
                        <a:ea typeface="Arial"/>
                        <a:cs typeface="Arial"/>
                        <a:sym typeface="Arial"/>
                      </a:endParaRPr>
                    </a:p>
                  </a:txBody>
                  <a:tcPr marL="91450" marR="91450" marT="45725" marB="45725"/>
                </a:tc>
                <a:tc vMerge="1">
                  <a:txBody>
                    <a:bodyPr/>
                    <a:lstStyle/>
                    <a:p>
                      <a:endParaRPr lang="en-US"/>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pic>
        <p:nvPicPr>
          <p:cNvPr id="175" name="Google Shape;175;p25"/>
          <p:cNvPicPr preferRelativeResize="0"/>
          <p:nvPr/>
        </p:nvPicPr>
        <p:blipFill rotWithShape="1">
          <a:blip r:embed="rId3">
            <a:alphaModFix/>
          </a:blip>
          <a:srcRect/>
          <a:stretch/>
        </p:blipFill>
        <p:spPr>
          <a:xfrm>
            <a:off x="0" y="1568"/>
            <a:ext cx="2049137" cy="6858001"/>
          </a:xfrm>
          <a:prstGeom prst="rect">
            <a:avLst/>
          </a:prstGeom>
          <a:noFill/>
          <a:ln>
            <a:noFill/>
          </a:ln>
        </p:spPr>
      </p:pic>
      <p:graphicFrame>
        <p:nvGraphicFramePr>
          <p:cNvPr id="176" name="Google Shape;176;p25"/>
          <p:cNvGraphicFramePr/>
          <p:nvPr/>
        </p:nvGraphicFramePr>
        <p:xfrm>
          <a:off x="703385" y="357260"/>
          <a:ext cx="3000000" cy="3000000"/>
        </p:xfrm>
        <a:graphic>
          <a:graphicData uri="http://schemas.openxmlformats.org/drawingml/2006/table">
            <a:tbl>
              <a:tblPr firstRow="1" bandRow="1">
                <a:noFill/>
                <a:tableStyleId>{1E453F63-C9E0-41AC-A662-E3CD89B5B056}</a:tableStyleId>
              </a:tblPr>
              <a:tblGrid>
                <a:gridCol w="2731475"/>
                <a:gridCol w="1828800"/>
                <a:gridCol w="1500550"/>
                <a:gridCol w="1817075"/>
                <a:gridCol w="1840525"/>
                <a:gridCol w="1280000"/>
              </a:tblGrid>
              <a:tr h="381575">
                <a:tc rowSpan="2">
                  <a:txBody>
                    <a:bodyPr/>
                    <a:lstStyle/>
                    <a:p>
                      <a:pPr marL="0" marR="0" lvl="0" indent="0" algn="ctr" rtl="0">
                        <a:lnSpc>
                          <a:spcPct val="100000"/>
                        </a:lnSpc>
                        <a:spcBef>
                          <a:spcPts val="0"/>
                        </a:spcBef>
                        <a:spcAft>
                          <a:spcPts val="0"/>
                        </a:spcAft>
                        <a:buClr>
                          <a:srgbClr val="000000"/>
                        </a:buClr>
                        <a:buSzPts val="1400"/>
                        <a:buFont typeface="Arial"/>
                        <a:buNone/>
                      </a:pPr>
                      <a:r>
                        <a:rPr lang="en-US" b="0" u="none" strike="noStrike" cap="none">
                          <a:latin typeface="Arial"/>
                          <a:ea typeface="Arial"/>
                          <a:cs typeface="Arial"/>
                          <a:sym typeface="Arial"/>
                        </a:rPr>
                        <a:t>Regional Outputs</a:t>
                      </a:r>
                      <a:endParaRPr b="0"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2000"/>
                        <a:buFont typeface="Arial"/>
                        <a:buNone/>
                      </a:pPr>
                      <a:r>
                        <a:rPr lang="en-US" b="0" u="none" strike="noStrike" cap="none">
                          <a:latin typeface="Arial"/>
                          <a:ea typeface="Arial"/>
                          <a:cs typeface="Arial"/>
                          <a:sym typeface="Arial"/>
                        </a:rPr>
                        <a:t>Summary of Co-financing, Projects, and Partners</a:t>
                      </a:r>
                      <a:endParaRPr b="0" u="none" strike="noStrike" cap="none">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b="0" u="none" strike="noStrike" cap="none">
                          <a:latin typeface="Arial"/>
                          <a:ea typeface="Arial"/>
                          <a:cs typeface="Arial"/>
                          <a:sym typeface="Arial"/>
                        </a:rPr>
                        <a:t>Total</a:t>
                      </a:r>
                      <a:endParaRPr b="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b="0">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b="0">
                          <a:latin typeface="Arial"/>
                          <a:ea typeface="Arial"/>
                          <a:cs typeface="Arial"/>
                          <a:sym typeface="Arial"/>
                        </a:rPr>
                        <a:t>(Philippines Peso)</a:t>
                      </a:r>
                      <a:endParaRPr b="0">
                        <a:latin typeface="Arial"/>
                        <a:ea typeface="Arial"/>
                        <a:cs typeface="Arial"/>
                        <a:sym typeface="Arial"/>
                      </a:endParaRPr>
                    </a:p>
                  </a:txBody>
                  <a:tcPr marL="91450" marR="91450" marT="45725" marB="45725"/>
                </a:tc>
              </a:tr>
              <a:tr h="293525">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Masinloc</a:t>
                      </a:r>
                      <a:endParaRPr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Zambales</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El Nido, Palawan</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Bolinao/</a:t>
                      </a:r>
                      <a:endParaRPr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Lingayen Gulf</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Batangas, Maricaban Strait</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293525">
                <a:tc>
                  <a:txBody>
                    <a:bodyPr/>
                    <a:lstStyle/>
                    <a:p>
                      <a:pPr marL="0" marR="0" lvl="0" indent="0" algn="ctr" rtl="0">
                        <a:lnSpc>
                          <a:spcPct val="100000"/>
                        </a:lnSpc>
                        <a:spcBef>
                          <a:spcPts val="0"/>
                        </a:spcBef>
                        <a:spcAft>
                          <a:spcPts val="0"/>
                        </a:spcAft>
                        <a:buNone/>
                      </a:pPr>
                      <a:endParaRPr b="0"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None/>
                      </a:pPr>
                      <a:r>
                        <a:rPr lang="en-US">
                          <a:solidFill>
                            <a:schemeClr val="lt1"/>
                          </a:solidFill>
                          <a:latin typeface="Arial"/>
                          <a:ea typeface="Arial"/>
                          <a:cs typeface="Arial"/>
                          <a:sym typeface="Arial"/>
                        </a:rPr>
                        <a:t>Philippine Peso</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lnSpc>
                          <a:spcPct val="100000"/>
                        </a:lnSpc>
                        <a:spcBef>
                          <a:spcPts val="0"/>
                        </a:spcBef>
                        <a:spcAft>
                          <a:spcPts val="0"/>
                        </a:spcAft>
                        <a:buNone/>
                      </a:pPr>
                      <a:endParaRPr b="0" u="none" strike="noStrike" cap="none">
                        <a:latin typeface="Arial"/>
                        <a:ea typeface="Arial"/>
                        <a:cs typeface="Arial"/>
                        <a:sym typeface="Arial"/>
                      </a:endParaRPr>
                    </a:p>
                  </a:txBody>
                  <a:tcPr marL="91450" marR="91450" marT="45725" marB="45725"/>
                </a:tc>
              </a:tr>
              <a:tr h="293525">
                <a:tc rowSpan="2">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1.2.2 Management approaches and policy, legal and institutional reforms (integrated, community-based, multiple use) improved at 46 coral reef sites</a:t>
                      </a:r>
                      <a:endParaRPr b="1"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Clr>
                          <a:schemeClr val="dk1"/>
                        </a:buClr>
                        <a:buSzPts val="1400"/>
                        <a:buFont typeface="Arial"/>
                        <a:buNone/>
                      </a:pPr>
                      <a:r>
                        <a:rPr lang="en-US" b="1">
                          <a:latin typeface="Arial"/>
                          <a:ea typeface="Arial"/>
                          <a:cs typeface="Arial"/>
                          <a:sym typeface="Arial"/>
                        </a:rPr>
                        <a:t>20,980,000.00</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160,000</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21,140,000</a:t>
                      </a:r>
                      <a:endParaRPr b="1" u="none" strike="noStrike" cap="none">
                        <a:latin typeface="Arial"/>
                        <a:ea typeface="Arial"/>
                        <a:cs typeface="Arial"/>
                        <a:sym typeface="Arial"/>
                      </a:endParaRPr>
                    </a:p>
                  </a:txBody>
                  <a:tcPr marL="91450" marR="91450" marT="45725" marB="45725"/>
                </a:tc>
              </a:tr>
              <a:tr h="1398275">
                <a:tc vMerge="1">
                  <a:txBody>
                    <a:bodyPr/>
                    <a:lstStyle/>
                    <a:p>
                      <a:endParaRPr lang="en-US"/>
                    </a:p>
                  </a:txBody>
                  <a:tcPr/>
                </a:tc>
                <a:tc>
                  <a:txBody>
                    <a:bodyPr/>
                    <a:lstStyle/>
                    <a:p>
                      <a:pPr marL="285750" marR="0" lvl="0" indent="-273050" algn="l" rtl="0">
                        <a:lnSpc>
                          <a:spcPct val="100000"/>
                        </a:lnSpc>
                        <a:spcBef>
                          <a:spcPts val="0"/>
                        </a:spcBef>
                        <a:spcAft>
                          <a:spcPts val="0"/>
                        </a:spcAft>
                        <a:buClr>
                          <a:srgbClr val="000000"/>
                        </a:buClr>
                        <a:buSzPts val="1200"/>
                        <a:buChar char="•"/>
                      </a:pPr>
                      <a:r>
                        <a:rPr lang="en-US" sz="1200" i="0" u="none" strike="noStrike" cap="none">
                          <a:solidFill>
                            <a:schemeClr val="dk1"/>
                          </a:solidFill>
                          <a:latin typeface="Arial"/>
                          <a:ea typeface="Arial"/>
                          <a:cs typeface="Arial"/>
                          <a:sym typeface="Arial"/>
                        </a:rPr>
                        <a:t>Integrated Coastal Resources Management Program (ICRMP);</a:t>
                      </a:r>
                      <a:endParaRPr sz="1200"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i="0" u="none" strike="noStrike" cap="none">
                        <a:solidFill>
                          <a:schemeClr val="dk1"/>
                        </a:solidFill>
                        <a:latin typeface="Arial"/>
                        <a:ea typeface="Arial"/>
                        <a:cs typeface="Arial"/>
                        <a:sym typeface="Arial"/>
                      </a:endParaRPr>
                    </a:p>
                    <a:p>
                      <a:pPr marL="285750" marR="0" lvl="0" indent="-196850" algn="l" rtl="0">
                        <a:lnSpc>
                          <a:spcPct val="100000"/>
                        </a:lnSpc>
                        <a:spcBef>
                          <a:spcPts val="0"/>
                        </a:spcBef>
                        <a:spcAft>
                          <a:spcPts val="0"/>
                        </a:spcAft>
                        <a:buClr>
                          <a:srgbClr val="000000"/>
                        </a:buClr>
                        <a:buSzPts val="1400"/>
                        <a:buFont typeface="Arial"/>
                        <a:buNone/>
                      </a:pPr>
                      <a:endParaRPr i="0" u="none" strike="noStrike" cap="none">
                        <a:solidFill>
                          <a:schemeClr val="dk1"/>
                        </a:solidFill>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200" u="none" strike="noStrike" cap="none">
                          <a:latin typeface="Arial"/>
                          <a:ea typeface="Arial"/>
                          <a:cs typeface="Arial"/>
                          <a:sym typeface="Arial"/>
                        </a:rPr>
                        <a:t>GMP and PAMP</a:t>
                      </a:r>
                      <a:endParaRPr sz="12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100"/>
                        <a:buFont typeface="Arial"/>
                        <a:buNone/>
                      </a:pPr>
                      <a:r>
                        <a:rPr lang="en-US" sz="1200" u="none" strike="noStrike" cap="none">
                          <a:latin typeface="Arial"/>
                          <a:ea typeface="Arial"/>
                          <a:cs typeface="Arial"/>
                          <a:sym typeface="Arial"/>
                        </a:rPr>
                        <a:t>CRM Code; Verde Island Passage Framework</a:t>
                      </a:r>
                      <a:r>
                        <a:rPr lang="en-US" u="none" strike="noStrike" cap="none">
                          <a:latin typeface="Arial"/>
                          <a:ea typeface="Arial"/>
                          <a:cs typeface="Arial"/>
                          <a:sym typeface="Arial"/>
                        </a:rPr>
                        <a:t> </a:t>
                      </a:r>
                      <a:endParaRPr u="none" strike="noStrike" cap="none">
                        <a:latin typeface="Arial"/>
                        <a:ea typeface="Arial"/>
                        <a:cs typeface="Arial"/>
                        <a:sym typeface="Arial"/>
                      </a:endParaRPr>
                    </a:p>
                  </a:txBody>
                  <a:tcPr marL="91450" marR="91450" marT="45725" marB="45725"/>
                </a:tc>
                <a:tc vMerge="1">
                  <a:txBody>
                    <a:bodyPr/>
                    <a:lstStyle/>
                    <a:p>
                      <a:endParaRPr lang="en-US"/>
                    </a:p>
                  </a:txBody>
                  <a:tcPr/>
                </a:tc>
              </a:tr>
              <a:tr h="293525">
                <a:tc rowSpan="2">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1.2.3 Management tools (licensing and permit systems, seasonal closures, zoning) developed and utilized to address key threats at priority sites</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Php 50,000</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50,000</a:t>
                      </a:r>
                      <a:endParaRPr b="1" u="none" strike="noStrike" cap="none">
                        <a:latin typeface="Arial"/>
                        <a:ea typeface="Arial"/>
                        <a:cs typeface="Arial"/>
                        <a:sym typeface="Arial"/>
                      </a:endParaRPr>
                    </a:p>
                  </a:txBody>
                  <a:tcPr marL="91450" marR="91450" marT="45725" marB="45725"/>
                </a:tc>
              </a:tr>
              <a:tr h="1333500">
                <a:tc vMerge="1">
                  <a:txBody>
                    <a:bodyPr/>
                    <a:lstStyle/>
                    <a:p>
                      <a:endParaRPr lang="en-US"/>
                    </a:p>
                  </a:txBody>
                  <a:tcPr/>
                </a:tc>
                <a:tc>
                  <a:txBody>
                    <a:bodyPr/>
                    <a:lstStyle/>
                    <a:p>
                      <a:pPr marL="285750" marR="0" lvl="0" indent="-273050" algn="l" rtl="0">
                        <a:lnSpc>
                          <a:spcPct val="100000"/>
                        </a:lnSpc>
                        <a:spcBef>
                          <a:spcPts val="0"/>
                        </a:spcBef>
                        <a:spcAft>
                          <a:spcPts val="0"/>
                        </a:spcAft>
                        <a:buClr>
                          <a:srgbClr val="000000"/>
                        </a:buClr>
                        <a:buSzPts val="1200"/>
                        <a:buChar char="•"/>
                      </a:pPr>
                      <a:r>
                        <a:rPr lang="en-US" sz="1200" i="0" u="none" strike="noStrike" cap="none">
                          <a:solidFill>
                            <a:schemeClr val="dk1"/>
                          </a:solidFill>
                          <a:latin typeface="Arial"/>
                          <a:ea typeface="Arial"/>
                          <a:cs typeface="Arial"/>
                          <a:sym typeface="Arial"/>
                        </a:rPr>
                        <a:t>Giant Clam Seeding (</a:t>
                      </a:r>
                      <a:r>
                        <a:rPr lang="en-US" sz="1200" i="1" u="none" strike="noStrike" cap="none">
                          <a:solidFill>
                            <a:schemeClr val="dk1"/>
                          </a:solidFill>
                          <a:latin typeface="Arial"/>
                          <a:ea typeface="Arial"/>
                          <a:cs typeface="Arial"/>
                          <a:sym typeface="Arial"/>
                        </a:rPr>
                        <a:t>Tridacna gigas</a:t>
                      </a:r>
                      <a:r>
                        <a:rPr lang="en-US" sz="1200" i="0" u="none" strike="noStrike" cap="none">
                          <a:solidFill>
                            <a:schemeClr val="dk1"/>
                          </a:solidFill>
                          <a:latin typeface="Arial"/>
                          <a:ea typeface="Arial"/>
                          <a:cs typeface="Arial"/>
                          <a:sym typeface="Arial"/>
                        </a:rPr>
                        <a:t>) at Taclobo Farm MPA inside MOBPLS:LGU,UP-MSI</a:t>
                      </a:r>
                      <a:endParaRPr sz="1200" u="none" strike="noStrike" cap="none">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i="0" u="none" strike="noStrike" cap="none">
                          <a:solidFill>
                            <a:schemeClr val="dk1"/>
                          </a:solidFill>
                          <a:latin typeface="Arial"/>
                          <a:ea typeface="Arial"/>
                          <a:cs typeface="Arial"/>
                          <a:sym typeface="Arial"/>
                        </a:rPr>
                        <a:t>Installation of Artificial Coral Reef;MPPCL</a:t>
                      </a:r>
                      <a:endParaRPr sz="120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i="0" u="none" strike="noStrike" cap="none">
                        <a:solidFill>
                          <a:schemeClr val="dk1"/>
                        </a:solidFill>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100"/>
                        <a:buFont typeface="Arial"/>
                        <a:buNone/>
                      </a:pPr>
                      <a:r>
                        <a:rPr lang="en-US" sz="1200" u="none" strike="noStrike" cap="none">
                          <a:latin typeface="Arial"/>
                          <a:ea typeface="Arial"/>
                          <a:cs typeface="Arial"/>
                          <a:sym typeface="Arial"/>
                        </a:rPr>
                        <a:t>Resolution Adopting the PAMP; Presence of Buoy; SAPA; Seasonal Closure for Grouper; </a:t>
                      </a:r>
                      <a:endParaRPr sz="1200" u="none" strike="noStrike" cap="none">
                        <a:latin typeface="Arial"/>
                        <a:ea typeface="Arial"/>
                        <a:cs typeface="Arial"/>
                        <a:sym typeface="Arial"/>
                      </a:endParaRPr>
                    </a:p>
                  </a:txBody>
                  <a:tcPr marL="91450" marR="91450" marT="45725" marB="45725"/>
                </a:tc>
                <a:tc>
                  <a:txBody>
                    <a:bodyPr/>
                    <a:lstStyle/>
                    <a:p>
                      <a:pPr marL="285750" marR="0" lvl="0" indent="-273050" algn="l" rtl="0">
                        <a:lnSpc>
                          <a:spcPct val="100000"/>
                        </a:lnSpc>
                        <a:spcBef>
                          <a:spcPts val="0"/>
                        </a:spcBef>
                        <a:spcAft>
                          <a:spcPts val="0"/>
                        </a:spcAft>
                        <a:buClr>
                          <a:srgbClr val="000000"/>
                        </a:buClr>
                        <a:buSzPts val="1200"/>
                        <a:buChar char="•"/>
                      </a:pPr>
                      <a:r>
                        <a:rPr lang="en-US" sz="1200" i="0" u="none" strike="noStrike" cap="none">
                          <a:solidFill>
                            <a:schemeClr val="dk1"/>
                          </a:solidFill>
                          <a:latin typeface="Arial"/>
                          <a:ea typeface="Arial"/>
                          <a:cs typeface="Arial"/>
                          <a:sym typeface="Arial"/>
                        </a:rPr>
                        <a:t>CMEMP- Baseline resource inventory; DENR</a:t>
                      </a:r>
                      <a:endParaRPr sz="12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100"/>
                        <a:buFont typeface="Arial"/>
                        <a:buNone/>
                      </a:pPr>
                      <a:r>
                        <a:rPr lang="en-US" sz="1200" u="none" strike="noStrike" cap="none">
                          <a:latin typeface="Arial"/>
                          <a:ea typeface="Arial"/>
                          <a:cs typeface="Arial"/>
                          <a:sym typeface="Arial"/>
                        </a:rPr>
                        <a:t>Seasonal closures; Water use zoning; MPA network ($200,000)</a:t>
                      </a:r>
                      <a:endParaRPr sz="1200" u="none" strike="noStrike" cap="none">
                        <a:latin typeface="Arial"/>
                        <a:ea typeface="Arial"/>
                        <a:cs typeface="Arial"/>
                        <a:sym typeface="Arial"/>
                      </a:endParaRPr>
                    </a:p>
                  </a:txBody>
                  <a:tcPr marL="91450" marR="91450" marT="45725" marB="45725"/>
                </a:tc>
                <a:tc vMerge="1">
                  <a:txBody>
                    <a:bodyPr/>
                    <a:lstStyle/>
                    <a:p>
                      <a:endParaRPr lang="en-US"/>
                    </a:p>
                  </a:txBody>
                  <a:tcPr/>
                </a:tc>
              </a:tr>
            </a:tbl>
          </a:graphicData>
        </a:graphic>
      </p:graphicFrame>
      <p:sp>
        <p:nvSpPr>
          <p:cNvPr id="177" name="Google Shape;177;p25"/>
          <p:cNvSpPr txBox="1"/>
          <p:nvPr/>
        </p:nvSpPr>
        <p:spPr>
          <a:xfrm>
            <a:off x="2049137" y="6397916"/>
            <a:ext cx="9990600" cy="4617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200" b="1" i="1" u="none" strike="noStrike" cap="none">
                <a:solidFill>
                  <a:srgbClr val="000000"/>
                </a:solidFill>
                <a:latin typeface="Arial"/>
                <a:ea typeface="Arial"/>
                <a:cs typeface="Arial"/>
                <a:sym typeface="Arial"/>
              </a:rPr>
              <a:t>CRM: </a:t>
            </a:r>
            <a:r>
              <a:rPr lang="en-US" sz="1200" b="0" i="0" u="none" strike="noStrike" cap="none">
                <a:solidFill>
                  <a:srgbClr val="000000"/>
                </a:solidFill>
                <a:latin typeface="Arial"/>
                <a:ea typeface="Arial"/>
                <a:cs typeface="Arial"/>
                <a:sym typeface="Arial"/>
              </a:rPr>
              <a:t>Coastal Resource Management; </a:t>
            </a:r>
            <a:r>
              <a:rPr lang="en-US" sz="1200" b="1" i="0" u="none" strike="noStrike" cap="none">
                <a:solidFill>
                  <a:srgbClr val="000000"/>
                </a:solidFill>
                <a:latin typeface="Arial"/>
                <a:ea typeface="Arial"/>
                <a:cs typeface="Arial"/>
                <a:sym typeface="Arial"/>
              </a:rPr>
              <a:t>GMP: </a:t>
            </a:r>
            <a:r>
              <a:rPr lang="en-US" sz="1200" b="0" i="0" u="none" strike="noStrike" cap="none">
                <a:solidFill>
                  <a:srgbClr val="000000"/>
                </a:solidFill>
                <a:latin typeface="Arial"/>
                <a:ea typeface="Arial"/>
                <a:cs typeface="Arial"/>
                <a:sym typeface="Arial"/>
              </a:rPr>
              <a:t>General Management Plan; </a:t>
            </a:r>
            <a:r>
              <a:rPr lang="en-US" sz="1200" b="1" i="0" u="none" strike="noStrike" cap="none">
                <a:solidFill>
                  <a:srgbClr val="000000"/>
                </a:solidFill>
                <a:latin typeface="Arial"/>
                <a:ea typeface="Arial"/>
                <a:cs typeface="Arial"/>
                <a:sym typeface="Arial"/>
              </a:rPr>
              <a:t>PAMP: </a:t>
            </a:r>
            <a:r>
              <a:rPr lang="en-US" sz="1200" b="0" i="0" u="none" strike="noStrike" cap="none">
                <a:solidFill>
                  <a:srgbClr val="000000"/>
                </a:solidFill>
                <a:latin typeface="Arial"/>
                <a:ea typeface="Arial"/>
                <a:cs typeface="Arial"/>
                <a:sym typeface="Arial"/>
              </a:rPr>
              <a:t>Protected Area Management Plan; </a:t>
            </a:r>
            <a:r>
              <a:rPr lang="en-US" sz="1200" b="1" i="0" u="none" strike="noStrike" cap="none">
                <a:solidFill>
                  <a:srgbClr val="000000"/>
                </a:solidFill>
                <a:latin typeface="Arial"/>
                <a:ea typeface="Arial"/>
                <a:cs typeface="Arial"/>
                <a:sym typeface="Arial"/>
              </a:rPr>
              <a:t>LGU: </a:t>
            </a:r>
            <a:r>
              <a:rPr lang="en-US" sz="1200" b="0" i="0" u="none" strike="noStrike" cap="none">
                <a:solidFill>
                  <a:srgbClr val="000000"/>
                </a:solidFill>
                <a:latin typeface="Arial"/>
                <a:ea typeface="Arial"/>
                <a:cs typeface="Arial"/>
                <a:sym typeface="Arial"/>
              </a:rPr>
              <a:t>Local Government Unit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Google Shape;182;p26"/>
          <p:cNvPicPr preferRelativeResize="0"/>
          <p:nvPr/>
        </p:nvPicPr>
        <p:blipFill rotWithShape="1">
          <a:blip r:embed="rId3">
            <a:alphaModFix/>
          </a:blip>
          <a:srcRect/>
          <a:stretch/>
        </p:blipFill>
        <p:spPr>
          <a:xfrm>
            <a:off x="0" y="1568"/>
            <a:ext cx="2049137" cy="6858001"/>
          </a:xfrm>
          <a:prstGeom prst="rect">
            <a:avLst/>
          </a:prstGeom>
          <a:noFill/>
          <a:ln>
            <a:noFill/>
          </a:ln>
        </p:spPr>
      </p:pic>
      <p:graphicFrame>
        <p:nvGraphicFramePr>
          <p:cNvPr id="183" name="Google Shape;183;p26"/>
          <p:cNvGraphicFramePr/>
          <p:nvPr/>
        </p:nvGraphicFramePr>
        <p:xfrm>
          <a:off x="907440" y="509660"/>
          <a:ext cx="3000000" cy="3000000"/>
        </p:xfrm>
        <a:graphic>
          <a:graphicData uri="http://schemas.openxmlformats.org/drawingml/2006/table">
            <a:tbl>
              <a:tblPr firstRow="1" bandRow="1">
                <a:noFill/>
                <a:tableStyleId>{1E453F63-C9E0-41AC-A662-E3CD89B5B056}</a:tableStyleId>
              </a:tblPr>
              <a:tblGrid>
                <a:gridCol w="2728550"/>
                <a:gridCol w="1438275"/>
                <a:gridCol w="1609725"/>
                <a:gridCol w="1876425"/>
                <a:gridCol w="1942375"/>
                <a:gridCol w="1454750"/>
              </a:tblGrid>
              <a:tr h="381575">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2000"/>
                        <a:buFont typeface="Arial"/>
                        <a:buNone/>
                      </a:pPr>
                      <a:r>
                        <a:rPr lang="en-US" u="none" strike="noStrike" cap="none">
                          <a:latin typeface="Arial"/>
                          <a:ea typeface="Arial"/>
                          <a:cs typeface="Arial"/>
                          <a:sym typeface="Arial"/>
                        </a:rPr>
                        <a:t>Summary of Co-financing, Projects, and Partners</a:t>
                      </a:r>
                      <a:endParaRPr u="none" strike="noStrike" cap="none">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lvl="0" indent="0" algn="l" rtl="0">
                        <a:spcBef>
                          <a:spcPts val="0"/>
                        </a:spcBef>
                        <a:spcAft>
                          <a:spcPts val="0"/>
                        </a:spcAft>
                        <a:buNone/>
                      </a:pPr>
                      <a:r>
                        <a:rPr lang="en-US" b="1">
                          <a:solidFill>
                            <a:schemeClr val="lt1"/>
                          </a:solidFill>
                        </a:rPr>
                        <a:t>Total</a:t>
                      </a:r>
                      <a:endParaRPr b="1">
                        <a:solidFill>
                          <a:schemeClr val="lt1"/>
                        </a:solidFill>
                      </a:endParaRPr>
                    </a:p>
                    <a:p>
                      <a:pPr marL="0" lvl="0" indent="0" algn="l" rtl="0">
                        <a:spcBef>
                          <a:spcPts val="0"/>
                        </a:spcBef>
                        <a:spcAft>
                          <a:spcPts val="0"/>
                        </a:spcAft>
                        <a:buNone/>
                      </a:pPr>
                      <a:endParaRPr/>
                    </a:p>
                    <a:p>
                      <a:pPr marL="0" lvl="0" indent="0" algn="l" rtl="0">
                        <a:spcBef>
                          <a:spcPts val="0"/>
                        </a:spcBef>
                        <a:spcAft>
                          <a:spcPts val="0"/>
                        </a:spcAft>
                        <a:buNone/>
                      </a:pPr>
                      <a:r>
                        <a:rPr lang="en-US"/>
                        <a:t>Philippine Peso</a:t>
                      </a:r>
                      <a:endParaRPr/>
                    </a:p>
                  </a:txBody>
                  <a:tcPr marL="91450" marR="91450" marT="45725" marB="45725"/>
                </a:tc>
              </a:tr>
              <a:tr h="293525">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Masinloc</a:t>
                      </a:r>
                      <a:endParaRPr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Zambales</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El Nido, Palawan</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Bolinao/</a:t>
                      </a:r>
                      <a:endParaRPr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Lingayen Gulf</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Batangas, Maricaban Strait</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293525">
                <a:tc>
                  <a:txBody>
                    <a:bodyPr/>
                    <a:lstStyle/>
                    <a:p>
                      <a:pPr marL="0" marR="0" lvl="0" indent="0" algn="ctr" rtl="0">
                        <a:lnSpc>
                          <a:spcPct val="100000"/>
                        </a:lnSpc>
                        <a:spcBef>
                          <a:spcPts val="0"/>
                        </a:spcBef>
                        <a:spcAft>
                          <a:spcPts val="0"/>
                        </a:spcAft>
                        <a:buNone/>
                      </a:pP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None/>
                      </a:pPr>
                      <a:r>
                        <a:rPr lang="en-US" b="1">
                          <a:solidFill>
                            <a:schemeClr val="lt1"/>
                          </a:solidFill>
                          <a:latin typeface="Arial"/>
                          <a:ea typeface="Arial"/>
                          <a:cs typeface="Arial"/>
                          <a:sym typeface="Arial"/>
                        </a:rPr>
                        <a:t>Philippine Peso</a:t>
                      </a:r>
                      <a:endParaRPr b="1" u="none" strike="noStrike" cap="none">
                        <a:solidFill>
                          <a:schemeClr val="lt1"/>
                        </a:solidFill>
                        <a:latin typeface="Arial"/>
                        <a:ea typeface="Arial"/>
                        <a:cs typeface="Arial"/>
                        <a:sym typeface="Arial"/>
                      </a:endParaRPr>
                    </a:p>
                  </a:txBody>
                  <a:tcPr marL="91450" marR="91450" marT="45725" marB="45725">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r>
              <a:tr h="293525">
                <a:tc rowSpan="2">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1.2.4 Established mechanism for monitoring management, ecological and socio-economic indicators at 46 sites </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7,645,000.00</a:t>
                      </a:r>
                      <a:endParaRPr b="1"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7,645,000</a:t>
                      </a:r>
                      <a:endParaRPr b="1" u="none" strike="noStrike" cap="none">
                        <a:latin typeface="Arial"/>
                        <a:ea typeface="Arial"/>
                        <a:cs typeface="Arial"/>
                        <a:sym typeface="Arial"/>
                      </a:endParaRPr>
                    </a:p>
                  </a:txBody>
                  <a:tcPr marL="91450" marR="91450" marT="45725" marB="45725"/>
                </a:tc>
              </a:tr>
              <a:tr h="133350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BMS, BAMS, </a:t>
                      </a:r>
                      <a:r>
                        <a:rPr lang="en-US">
                          <a:latin typeface="Arial"/>
                          <a:ea typeface="Arial"/>
                          <a:cs typeface="Arial"/>
                          <a:sym typeface="Arial"/>
                        </a:rPr>
                        <a:t>Carrying</a:t>
                      </a:r>
                      <a:r>
                        <a:rPr lang="en-US" u="none" strike="noStrike" cap="none">
                          <a:latin typeface="Arial"/>
                          <a:ea typeface="Arial"/>
                          <a:cs typeface="Arial"/>
                          <a:sym typeface="Arial"/>
                        </a:rPr>
                        <a:t> </a:t>
                      </a:r>
                      <a:r>
                        <a:rPr lang="en-US">
                          <a:latin typeface="Arial"/>
                          <a:ea typeface="Arial"/>
                          <a:cs typeface="Arial"/>
                          <a:sym typeface="Arial"/>
                        </a:rPr>
                        <a:t>Capacity Study</a:t>
                      </a:r>
                      <a:r>
                        <a:rPr lang="en-US" u="none" strike="noStrike" cap="none">
                          <a:latin typeface="Arial"/>
                          <a:ea typeface="Arial"/>
                          <a:cs typeface="Arial"/>
                          <a:sym typeface="Arial"/>
                        </a:rPr>
                        <a:t>, METT, MEAT</a:t>
                      </a:r>
                      <a:endParaRPr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100"/>
                        <a:buFont typeface="Arial"/>
                        <a:buNone/>
                      </a:pPr>
                      <a:r>
                        <a:rPr lang="en-US" u="none" strike="noStrike" cap="none">
                          <a:latin typeface="Arial"/>
                          <a:ea typeface="Arial"/>
                          <a:cs typeface="Arial"/>
                          <a:sym typeface="Arial"/>
                        </a:rPr>
                        <a:t>MEAT; Regular patrol and monitoring by Bantay Dagat</a:t>
                      </a:r>
                      <a:endParaRPr u="none" strike="noStrike" cap="none">
                        <a:latin typeface="Arial"/>
                        <a:ea typeface="Arial"/>
                        <a:cs typeface="Arial"/>
                        <a:sym typeface="Arial"/>
                      </a:endParaRPr>
                    </a:p>
                  </a:txBody>
                  <a:tcPr marL="91450" marR="91450" marT="45725" marB="45725"/>
                </a:tc>
                <a:tc vMerge="1">
                  <a:txBody>
                    <a:bodyPr/>
                    <a:lstStyle/>
                    <a:p>
                      <a:endParaRPr lang="en-US"/>
                    </a:p>
                  </a:txBody>
                  <a:tcPr/>
                </a:tc>
              </a:tr>
            </a:tbl>
          </a:graphicData>
        </a:graphic>
      </p:graphicFrame>
      <p:sp>
        <p:nvSpPr>
          <p:cNvPr id="184" name="Google Shape;184;p26"/>
          <p:cNvSpPr txBox="1"/>
          <p:nvPr/>
        </p:nvSpPr>
        <p:spPr>
          <a:xfrm>
            <a:off x="2049137" y="6378308"/>
            <a:ext cx="9990600" cy="4617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200" b="1" i="1" u="none" strike="noStrike" cap="none">
                <a:solidFill>
                  <a:srgbClr val="000000"/>
                </a:solidFill>
                <a:latin typeface="Arial"/>
                <a:ea typeface="Arial"/>
                <a:cs typeface="Arial"/>
                <a:sym typeface="Arial"/>
              </a:rPr>
              <a:t>SAPA: </a:t>
            </a:r>
            <a:r>
              <a:rPr lang="en-US" sz="1200" b="0" i="0" u="none" strike="noStrike" cap="none">
                <a:solidFill>
                  <a:srgbClr val="000000"/>
                </a:solidFill>
                <a:latin typeface="Arial"/>
                <a:ea typeface="Arial"/>
                <a:cs typeface="Arial"/>
                <a:sym typeface="Arial"/>
              </a:rPr>
              <a:t>Special Use Agreement in Protected Areas</a:t>
            </a:r>
            <a:r>
              <a:rPr lang="en-US" sz="1200" b="1" i="1" u="none" strike="noStrike" cap="none">
                <a:solidFill>
                  <a:srgbClr val="000000"/>
                </a:solidFill>
                <a:latin typeface="Arial"/>
                <a:ea typeface="Arial"/>
                <a:cs typeface="Arial"/>
                <a:sym typeface="Arial"/>
              </a:rPr>
              <a:t>; MEAT: </a:t>
            </a:r>
            <a:r>
              <a:rPr lang="en-US" sz="1200" b="0" i="0" u="none" strike="noStrike" cap="none">
                <a:solidFill>
                  <a:srgbClr val="000000"/>
                </a:solidFill>
                <a:latin typeface="Arial"/>
                <a:ea typeface="Arial"/>
                <a:cs typeface="Arial"/>
                <a:sym typeface="Arial"/>
              </a:rPr>
              <a:t>Management Effectiveness Assessment Tool </a:t>
            </a:r>
            <a:r>
              <a:rPr lang="en-US" sz="1200" b="1" i="1" u="none" strike="noStrike" cap="none">
                <a:solidFill>
                  <a:srgbClr val="000000"/>
                </a:solidFill>
                <a:latin typeface="Arial"/>
                <a:ea typeface="Arial"/>
                <a:cs typeface="Arial"/>
                <a:sym typeface="Arial"/>
              </a:rPr>
              <a:t>METT: </a:t>
            </a:r>
            <a:r>
              <a:rPr lang="en-US" sz="1200" b="0" i="0" u="none" strike="noStrike" cap="none">
                <a:solidFill>
                  <a:srgbClr val="000000"/>
                </a:solidFill>
                <a:latin typeface="Arial"/>
                <a:ea typeface="Arial"/>
                <a:cs typeface="Arial"/>
                <a:sym typeface="Arial"/>
              </a:rPr>
              <a:t>Management Effectiveness Tracking Tool</a:t>
            </a:r>
            <a:r>
              <a:rPr lang="en-US" sz="1200" b="1" i="1" u="none" strike="noStrike" cap="none">
                <a:solidFill>
                  <a:srgbClr val="000000"/>
                </a:solidFill>
                <a:latin typeface="Arial"/>
                <a:ea typeface="Arial"/>
                <a:cs typeface="Arial"/>
                <a:sym typeface="Arial"/>
              </a:rPr>
              <a:t> BAMS: </a:t>
            </a:r>
            <a:r>
              <a:rPr lang="en-US" sz="1200" b="0" i="0" u="none" strike="noStrike" cap="none">
                <a:solidFill>
                  <a:srgbClr val="000000"/>
                </a:solidFill>
                <a:latin typeface="Arial"/>
                <a:ea typeface="Arial"/>
                <a:cs typeface="Arial"/>
                <a:sym typeface="Arial"/>
              </a:rPr>
              <a:t>Biodiversity Assessment and Monitoring System  </a:t>
            </a:r>
            <a:r>
              <a:rPr lang="en-US" sz="1200" b="1" i="1" u="none" strike="noStrike" cap="none">
                <a:solidFill>
                  <a:srgbClr val="000000"/>
                </a:solidFill>
                <a:latin typeface="Arial"/>
                <a:ea typeface="Arial"/>
                <a:cs typeface="Arial"/>
                <a:sym typeface="Arial"/>
              </a:rPr>
              <a:t>BMS: </a:t>
            </a:r>
            <a:r>
              <a:rPr lang="en-US" sz="1200" b="0" i="0" u="none" strike="noStrike" cap="none">
                <a:solidFill>
                  <a:srgbClr val="000000"/>
                </a:solidFill>
                <a:latin typeface="Arial"/>
                <a:ea typeface="Arial"/>
                <a:cs typeface="Arial"/>
                <a:sym typeface="Arial"/>
              </a:rPr>
              <a:t>Biodiversity Monitoring System</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7"/>
          <p:cNvSpPr txBox="1">
            <a:spLocks noGrp="1"/>
          </p:cNvSpPr>
          <p:nvPr>
            <p:ph type="title"/>
          </p:nvPr>
        </p:nvSpPr>
        <p:spPr>
          <a:xfrm>
            <a:off x="2132562" y="238622"/>
            <a:ext cx="597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rPr>
              <a:t>Evaluation of Achievements</a:t>
            </a:r>
            <a:endParaRPr sz="3400">
              <a:solidFill>
                <a:srgbClr val="0070C0"/>
              </a:solidFill>
            </a:endParaRPr>
          </a:p>
        </p:txBody>
      </p:sp>
      <p:pic>
        <p:nvPicPr>
          <p:cNvPr id="190" name="Google Shape;190;p27"/>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191" name="Google Shape;191;p27"/>
          <p:cNvSpPr txBox="1">
            <a:spLocks noGrp="1"/>
          </p:cNvSpPr>
          <p:nvPr>
            <p:ph type="body" idx="1"/>
          </p:nvPr>
        </p:nvSpPr>
        <p:spPr>
          <a:xfrm>
            <a:off x="2049137" y="701510"/>
            <a:ext cx="9910500" cy="476700"/>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Seagrass SAP Targets and Summary of Achievements</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p:txBody>
      </p:sp>
      <p:graphicFrame>
        <p:nvGraphicFramePr>
          <p:cNvPr id="192" name="Google Shape;192;p27"/>
          <p:cNvGraphicFramePr/>
          <p:nvPr/>
        </p:nvGraphicFramePr>
        <p:xfrm>
          <a:off x="1067448" y="1330569"/>
          <a:ext cx="3000000" cy="3000000"/>
        </p:xfrm>
        <a:graphic>
          <a:graphicData uri="http://schemas.openxmlformats.org/drawingml/2006/table">
            <a:tbl>
              <a:tblPr firstRow="1" bandRow="1">
                <a:noFill/>
                <a:tableStyleId>{1E453F63-C9E0-41AC-A662-E3CD89B5B056}</a:tableStyleId>
              </a:tblPr>
              <a:tblGrid>
                <a:gridCol w="3105675"/>
                <a:gridCol w="1133425"/>
                <a:gridCol w="1475325"/>
                <a:gridCol w="1321875"/>
                <a:gridCol w="1261825"/>
                <a:gridCol w="1281100"/>
                <a:gridCol w="1252675"/>
              </a:tblGrid>
              <a:tr h="528400">
                <a:tc rowSpan="2">
                  <a:txBody>
                    <a:bodyPr/>
                    <a:lstStyle/>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National SAP Targets (ha)</a:t>
                      </a: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Summary of Achievements</a:t>
                      </a:r>
                      <a:endParaRPr u="none" strike="noStrike" cap="none">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 (ha) </a:t>
                      </a:r>
                      <a:endParaRPr u="none" strike="noStrike" cap="none">
                        <a:latin typeface="Arial"/>
                        <a:ea typeface="Arial"/>
                        <a:cs typeface="Arial"/>
                        <a:sym typeface="Arial"/>
                      </a:endParaRPr>
                    </a:p>
                  </a:txBody>
                  <a:tcPr marL="91450" marR="91450" marT="45725" marB="45725"/>
                </a:tc>
              </a:tr>
              <a:tr h="514675">
                <a:tc vMerge="1">
                  <a:txBody>
                    <a:bodyPr/>
                    <a:lstStyle/>
                    <a:p>
                      <a:endParaRPr lang="en-US"/>
                    </a:p>
                  </a:txBody>
                  <a:tcPr/>
                </a:tc>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Cape Bolinao, Pangasinan (</a:t>
                      </a:r>
                      <a:r>
                        <a:rPr lang="en-US" b="1">
                          <a:solidFill>
                            <a:schemeClr val="lt1"/>
                          </a:solidFill>
                          <a:latin typeface="Arial"/>
                          <a:ea typeface="Arial"/>
                          <a:cs typeface="Arial"/>
                          <a:sym typeface="Arial"/>
                        </a:rPr>
                        <a:t>ha)</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Looc Lubang, Occidental Mindoro (ha</a:t>
                      </a:r>
                      <a:r>
                        <a:rPr lang="en-US" b="1">
                          <a:solidFill>
                            <a:schemeClr val="lt1"/>
                          </a:solidFill>
                          <a:latin typeface="Arial"/>
                          <a:ea typeface="Arial"/>
                          <a:cs typeface="Arial"/>
                          <a:sym typeface="Arial"/>
                        </a:rPr>
                        <a:t>)</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Masinloc, Zambales (ha)</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El Nido, Palawan (ha) </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437975">
                <a:tc>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1.3.1 Twenty one seagrass areas under sustainable management with supporting laws and regulations </a:t>
                      </a:r>
                      <a:endParaRPr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12,500</a:t>
                      </a:r>
                      <a:endParaRPr b="1" u="none" strike="noStrike" cap="none">
                        <a:latin typeface="Arial"/>
                        <a:ea typeface="Arial"/>
                        <a:cs typeface="Arial"/>
                        <a:sym typeface="Arial"/>
                      </a:endParaRPr>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60 </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BBBIDA MPAN MOA s 2018 </a:t>
                      </a:r>
                      <a:endParaRPr sz="10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1,493 </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Joint Ordinance No. 01, s 2010</a:t>
                      </a:r>
                      <a:endParaRPr sz="10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600"/>
                        <a:buFont typeface="Arial"/>
                        <a:buNone/>
                      </a:pPr>
                      <a:r>
                        <a:rPr lang="en-US" b="1" u="none" strike="noStrike" cap="none">
                          <a:latin typeface="Arial"/>
                          <a:ea typeface="Arial"/>
                          <a:cs typeface="Arial"/>
                          <a:sym typeface="Arial"/>
                        </a:rPr>
                        <a:t>813.29 </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6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RA 11038 (ENIPAS Act), s 2018</a:t>
                      </a: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000">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000">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Seasonal Closure Municipal Ordinance</a:t>
                      </a:r>
                      <a:endParaRPr sz="1000" u="none" strike="noStrike" cap="none">
                        <a:highlight>
                          <a:srgbClr val="FF0000"/>
                        </a:highlight>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513.2</a:t>
                      </a:r>
                      <a:endParaRPr b="1">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300"/>
                        <a:buFont typeface="Arial"/>
                        <a:buNone/>
                      </a:pPr>
                      <a:endParaRPr u="none" strike="noStrike" cap="none">
                        <a:solidFill>
                          <a:srgbClr val="FF0000"/>
                        </a:solidFill>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2,879.49</a:t>
                      </a:r>
                      <a:endParaRPr b="1" u="none" strike="noStrike" cap="none">
                        <a:latin typeface="Arial"/>
                        <a:ea typeface="Arial"/>
                        <a:cs typeface="Arial"/>
                        <a:sym typeface="Arial"/>
                      </a:endParaRPr>
                    </a:p>
                  </a:txBody>
                  <a:tcPr marL="91450" marR="91450" marT="45725" marB="45725"/>
                </a:tc>
              </a:tr>
            </a:tbl>
          </a:graphicData>
        </a:graphic>
      </p:graphicFrame>
      <p:sp>
        <p:nvSpPr>
          <p:cNvPr id="193" name="Google Shape;193;p27"/>
          <p:cNvSpPr txBox="1"/>
          <p:nvPr/>
        </p:nvSpPr>
        <p:spPr>
          <a:xfrm>
            <a:off x="2049137" y="6299941"/>
            <a:ext cx="9990600" cy="2769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200" b="1" i="1" u="none" strike="noStrike" cap="none">
                <a:solidFill>
                  <a:schemeClr val="dk1"/>
                </a:solidFill>
                <a:latin typeface="Arial"/>
                <a:ea typeface="Arial"/>
                <a:cs typeface="Arial"/>
                <a:sym typeface="Arial"/>
              </a:rPr>
              <a:t>BBBIDA: MPAN:</a:t>
            </a:r>
            <a:r>
              <a:rPr lang="en-US" sz="1200" i="1" u="none" strike="noStrike" cap="none">
                <a:solidFill>
                  <a:schemeClr val="dk1"/>
                </a:solidFill>
              </a:rPr>
              <a:t>Marine Protected Areas</a:t>
            </a:r>
            <a:r>
              <a:rPr lang="en-US" sz="1200" b="1" i="1" u="none" strike="noStrike" cap="none">
                <a:solidFill>
                  <a:schemeClr val="dk1"/>
                </a:solidFill>
                <a:latin typeface="Arial"/>
                <a:ea typeface="Arial"/>
                <a:cs typeface="Arial"/>
                <a:sym typeface="Arial"/>
              </a:rPr>
              <a:t>;  ENIPAS: </a:t>
            </a:r>
            <a:r>
              <a:rPr lang="en-US" sz="1200">
                <a:solidFill>
                  <a:schemeClr val="dk1"/>
                </a:solidFill>
                <a:highlight>
                  <a:srgbClr val="FFFFFF"/>
                </a:highlight>
                <a:uFill>
                  <a:noFill/>
                </a:uFil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Expanded National Integrated Protected Area Systems Act</a:t>
            </a:r>
            <a:endParaRPr sz="1200" b="0" i="0" u="none" strike="noStrike" cap="non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8"/>
          <p:cNvSpPr txBox="1">
            <a:spLocks noGrp="1"/>
          </p:cNvSpPr>
          <p:nvPr>
            <p:ph type="title"/>
          </p:nvPr>
        </p:nvSpPr>
        <p:spPr>
          <a:xfrm>
            <a:off x="2208762" y="162422"/>
            <a:ext cx="597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rPr>
              <a:t>Evaluation of Achievements</a:t>
            </a:r>
            <a:endParaRPr sz="3400">
              <a:solidFill>
                <a:srgbClr val="0070C0"/>
              </a:solidFill>
            </a:endParaRPr>
          </a:p>
        </p:txBody>
      </p:sp>
      <p:pic>
        <p:nvPicPr>
          <p:cNvPr id="199" name="Google Shape;199;p28"/>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200" name="Google Shape;200;p28"/>
          <p:cNvSpPr txBox="1">
            <a:spLocks noGrp="1"/>
          </p:cNvSpPr>
          <p:nvPr>
            <p:ph type="body" idx="1"/>
          </p:nvPr>
        </p:nvSpPr>
        <p:spPr>
          <a:xfrm>
            <a:off x="2049137" y="625310"/>
            <a:ext cx="9910500" cy="476659"/>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Seagrass SAP Targets and Summary of Achievements</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p:txBody>
      </p:sp>
      <p:graphicFrame>
        <p:nvGraphicFramePr>
          <p:cNvPr id="201" name="Google Shape;201;p28"/>
          <p:cNvGraphicFramePr/>
          <p:nvPr/>
        </p:nvGraphicFramePr>
        <p:xfrm>
          <a:off x="1188173" y="1178169"/>
          <a:ext cx="3000000" cy="3000000"/>
        </p:xfrm>
        <a:graphic>
          <a:graphicData uri="http://schemas.openxmlformats.org/drawingml/2006/table">
            <a:tbl>
              <a:tblPr firstRow="1" bandRow="1">
                <a:noFill/>
                <a:tableStyleId>{1E453F63-C9E0-41AC-A662-E3CD89B5B056}</a:tableStyleId>
              </a:tblPr>
              <a:tblGrid>
                <a:gridCol w="2801350"/>
                <a:gridCol w="1548350"/>
                <a:gridCol w="1331725"/>
                <a:gridCol w="1368325"/>
                <a:gridCol w="1584275"/>
                <a:gridCol w="1306325"/>
                <a:gridCol w="907325"/>
              </a:tblGrid>
              <a:tr h="528400">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National SAP Targets</a:t>
                      </a:r>
                      <a:endParaRPr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a:latin typeface="Arial"/>
                          <a:ea typeface="Arial"/>
                          <a:cs typeface="Arial"/>
                          <a:sym typeface="Arial"/>
                        </a:rPr>
                        <a:t>(ha)</a:t>
                      </a:r>
                      <a:endParaRPr>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Summary of Achievements</a:t>
                      </a:r>
                      <a:endParaRPr u="none" strike="noStrike" cap="none">
                        <a:latin typeface="Arial"/>
                        <a:ea typeface="Arial"/>
                        <a:cs typeface="Arial"/>
                        <a:sym typeface="Arial"/>
                      </a:endParaRPr>
                    </a:p>
                  </a:txBody>
                  <a:tcPr marL="91450" marR="91450" marT="45725" marB="45725">
                    <a:lnB w="12700" cap="flat" cmpd="sng">
                      <a:solidFill>
                        <a:schemeClr val="lt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u="none" strike="noStrike" cap="none">
                        <a:latin typeface="Arial"/>
                        <a:ea typeface="Arial"/>
                        <a:cs typeface="Arial"/>
                        <a:sym typeface="Arial"/>
                      </a:endParaRPr>
                    </a:p>
                  </a:txBody>
                  <a:tcPr marL="91450" marR="91450" marT="45725" marB="45725"/>
                </a:tc>
              </a:tr>
              <a:tr h="514675">
                <a:tc vMerge="1">
                  <a:txBody>
                    <a:bodyPr/>
                    <a:lstStyle/>
                    <a:p>
                      <a:endParaRPr lang="en-US"/>
                    </a:p>
                  </a:txBody>
                  <a:tcPr/>
                </a:tc>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Cape Bolinao, Pangasinan (</a:t>
                      </a:r>
                      <a:r>
                        <a:rPr lang="en-US" b="1">
                          <a:solidFill>
                            <a:schemeClr val="lt1"/>
                          </a:solidFill>
                          <a:latin typeface="Arial"/>
                          <a:ea typeface="Arial"/>
                          <a:cs typeface="Arial"/>
                          <a:sym typeface="Arial"/>
                        </a:rPr>
                        <a:t>ha)</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Looc Lubang, Occidental Mindoro (ha</a:t>
                      </a:r>
                      <a:r>
                        <a:rPr lang="en-US" b="1">
                          <a:solidFill>
                            <a:schemeClr val="lt1"/>
                          </a:solidFill>
                          <a:latin typeface="Arial"/>
                          <a:ea typeface="Arial"/>
                          <a:cs typeface="Arial"/>
                          <a:sym typeface="Arial"/>
                        </a:rPr>
                        <a:t>)</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Masinloc, Zambales (ha)</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El Nido, Palawan (ha) </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vMerge="1">
                  <a:txBody>
                    <a:bodyPr/>
                    <a:lstStyle/>
                    <a:p>
                      <a:endParaRPr lang="en-US"/>
                    </a:p>
                  </a:txBody>
                  <a:tcPr/>
                </a:tc>
              </a:tr>
              <a:tr h="3505200">
                <a:tc>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1.3.2 Amended management plans for 7 existing MPAs with significant seagrass areas, to include specific seagrass-related management actions and policy, legal and institutional reforms</a:t>
                      </a:r>
                      <a:endParaRPr b="1" u="none" strike="noStrike" cap="none">
                        <a:solidFill>
                          <a:srgbClr val="FF0000"/>
                        </a:solidFill>
                        <a:latin typeface="Arial"/>
                        <a:ea typeface="Arial"/>
                        <a:cs typeface="Arial"/>
                        <a:sym typeface="Arial"/>
                      </a:endParaRPr>
                    </a:p>
                  </a:txBody>
                  <a:tcPr marL="91450" marR="91450" marT="45725" marB="45725"/>
                </a:tc>
                <a:tc>
                  <a:txBody>
                    <a:bodyPr/>
                    <a:lstStyle/>
                    <a:p>
                      <a:pPr marL="0" lvl="0" indent="0" algn="l" rtl="0">
                        <a:spcBef>
                          <a:spcPts val="0"/>
                        </a:spcBef>
                        <a:spcAft>
                          <a:spcPts val="0"/>
                        </a:spcAft>
                        <a:buClr>
                          <a:schemeClr val="dk1"/>
                        </a:buClr>
                        <a:buSzPts val="1400"/>
                        <a:buFont typeface="Arial"/>
                        <a:buNone/>
                      </a:pPr>
                      <a:r>
                        <a:rPr lang="en-US">
                          <a:latin typeface="Arial"/>
                          <a:ea typeface="Arial"/>
                          <a:cs typeface="Arial"/>
                          <a:sym typeface="Arial"/>
                        </a:rPr>
                        <a:t>12,500</a:t>
                      </a:r>
                      <a:endParaRPr b="1">
                        <a:latin typeface="Arial"/>
                        <a:ea typeface="Arial"/>
                        <a:cs typeface="Arial"/>
                        <a:sym typeface="Arial"/>
                      </a:endParaRPr>
                    </a:p>
                    <a:p>
                      <a:pPr marL="0" marR="0" lvl="0" indent="0" algn="l" rtl="0">
                        <a:lnSpc>
                          <a:spcPct val="100000"/>
                        </a:lnSpc>
                        <a:spcBef>
                          <a:spcPts val="0"/>
                        </a:spcBef>
                        <a:spcAft>
                          <a:spcPts val="0"/>
                        </a:spcAft>
                        <a:buNone/>
                      </a:pPr>
                      <a:endParaRPr>
                        <a:latin typeface="Arial"/>
                        <a:ea typeface="Arial"/>
                        <a:cs typeface="Arial"/>
                        <a:sym typeface="Arial"/>
                      </a:endParaRPr>
                    </a:p>
                  </a:txBody>
                  <a:tcPr marL="91450" marR="91450" marT="45725" marB="45725" anchor="ctr"/>
                </a:tc>
                <a:tc>
                  <a:txBody>
                    <a:bodyPr/>
                    <a:lstStyle/>
                    <a:p>
                      <a:pPr marL="0" marR="0" lvl="0" indent="0" algn="ctr" rtl="0">
                        <a:lnSpc>
                          <a:spcPct val="100000"/>
                        </a:lnSpc>
                        <a:spcBef>
                          <a:spcPts val="0"/>
                        </a:spcBef>
                        <a:spcAft>
                          <a:spcPts val="0"/>
                        </a:spcAft>
                        <a:buClr>
                          <a:schemeClr val="dk1"/>
                        </a:buClr>
                        <a:buSzPts val="1400"/>
                        <a:buFont typeface="Arial"/>
                        <a:buNone/>
                      </a:pPr>
                      <a:r>
                        <a:rPr lang="en-US" b="1" u="none" strike="noStrike" cap="none">
                          <a:latin typeface="Arial"/>
                          <a:ea typeface="Arial"/>
                          <a:cs typeface="Arial"/>
                          <a:sym typeface="Arial"/>
                        </a:rPr>
                        <a:t>60 </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sz="1000" u="none" strike="noStrike" cap="none">
                          <a:latin typeface="Arial"/>
                          <a:ea typeface="Arial"/>
                          <a:cs typeface="Arial"/>
                          <a:sym typeface="Arial"/>
                        </a:rPr>
                        <a:t>Strategic </a:t>
                      </a:r>
                      <a:r>
                        <a:rPr lang="en-US" sz="1000">
                          <a:latin typeface="Arial"/>
                          <a:ea typeface="Arial"/>
                          <a:cs typeface="Arial"/>
                          <a:sym typeface="Arial"/>
                        </a:rPr>
                        <a:t>management </a:t>
                      </a:r>
                      <a:r>
                        <a:rPr lang="en-US" sz="1000" u="none" strike="noStrike" cap="none">
                          <a:latin typeface="Arial"/>
                          <a:ea typeface="Arial"/>
                          <a:cs typeface="Arial"/>
                          <a:sym typeface="Arial"/>
                        </a:rPr>
                        <a:t>plan for BBBIDA MPAN </a:t>
                      </a:r>
                      <a:endParaRPr sz="1000"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1,493 </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Looc-Lubang MPA Plan 2010-2016 </a:t>
                      </a:r>
                      <a:endParaRPr sz="1000"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813.29 </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MOBR Management Plan 2005-2015</a:t>
                      </a: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 </a:t>
                      </a: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Updated management plan (2022-2032)</a:t>
                      </a:r>
                      <a:endParaRPr sz="1000"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chemeClr val="dk1"/>
                        </a:buClr>
                        <a:buSzPts val="1100"/>
                        <a:buFont typeface="Arial"/>
                        <a:buNone/>
                      </a:pPr>
                      <a:r>
                        <a:rPr lang="en-US" b="1">
                          <a:latin typeface="Arial"/>
                          <a:ea typeface="Arial"/>
                          <a:cs typeface="Arial"/>
                          <a:sym typeface="Arial"/>
                        </a:rPr>
                        <a:t>513.2</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General Management Plan (2007-2011) </a:t>
                      </a: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General Management Plan (2012-2017) </a:t>
                      </a: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000"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Updated and approved PAMP for 2020-2029</a:t>
                      </a:r>
                      <a:endParaRPr sz="1000"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chemeClr val="dk1"/>
                        </a:buClr>
                        <a:buSzPts val="1400"/>
                        <a:buFont typeface="Arial"/>
                        <a:buNone/>
                      </a:pPr>
                      <a:r>
                        <a:rPr lang="en-US" b="1" u="none" strike="noStrike" cap="none">
                          <a:latin typeface="Arial"/>
                          <a:ea typeface="Arial"/>
                          <a:cs typeface="Arial"/>
                          <a:sym typeface="Arial"/>
                        </a:rPr>
                        <a:t>3,574.63</a:t>
                      </a:r>
                      <a:endParaRPr b="1" u="none" strike="noStrike" cap="none">
                        <a:latin typeface="Arial"/>
                        <a:ea typeface="Arial"/>
                        <a:cs typeface="Arial"/>
                        <a:sym typeface="Arial"/>
                      </a:endParaRPr>
                    </a:p>
                  </a:txBody>
                  <a:tcPr marL="91450" marR="91450" marT="45725" marB="457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9"/>
          <p:cNvSpPr txBox="1">
            <a:spLocks noGrp="1"/>
          </p:cNvSpPr>
          <p:nvPr>
            <p:ph type="title"/>
          </p:nvPr>
        </p:nvSpPr>
        <p:spPr>
          <a:xfrm>
            <a:off x="2132562" y="238622"/>
            <a:ext cx="597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rPr>
              <a:t>Evaluation of Achievements</a:t>
            </a:r>
            <a:endParaRPr sz="3400">
              <a:solidFill>
                <a:srgbClr val="0070C0"/>
              </a:solidFill>
            </a:endParaRPr>
          </a:p>
        </p:txBody>
      </p:sp>
      <p:pic>
        <p:nvPicPr>
          <p:cNvPr id="207" name="Google Shape;207;p29"/>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208" name="Google Shape;208;p29"/>
          <p:cNvSpPr txBox="1">
            <a:spLocks noGrp="1"/>
          </p:cNvSpPr>
          <p:nvPr>
            <p:ph type="body" idx="1"/>
          </p:nvPr>
        </p:nvSpPr>
        <p:spPr>
          <a:xfrm>
            <a:off x="2003100" y="695826"/>
            <a:ext cx="9910500" cy="2889000"/>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Seagrass SAP Targets and Summary of Achievements</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p:txBody>
      </p:sp>
      <p:graphicFrame>
        <p:nvGraphicFramePr>
          <p:cNvPr id="209" name="Google Shape;209;p29"/>
          <p:cNvGraphicFramePr/>
          <p:nvPr/>
        </p:nvGraphicFramePr>
        <p:xfrm>
          <a:off x="1117261" y="1345708"/>
          <a:ext cx="3000000" cy="3000000"/>
        </p:xfrm>
        <a:graphic>
          <a:graphicData uri="http://schemas.openxmlformats.org/drawingml/2006/table">
            <a:tbl>
              <a:tblPr firstRow="1" bandRow="1">
                <a:noFill/>
                <a:tableStyleId>{1E453F63-C9E0-41AC-A662-E3CD89B5B056}</a:tableStyleId>
              </a:tblPr>
              <a:tblGrid>
                <a:gridCol w="3261200"/>
                <a:gridCol w="851400"/>
                <a:gridCol w="1250500"/>
                <a:gridCol w="1514600"/>
                <a:gridCol w="1098800"/>
                <a:gridCol w="1317125"/>
                <a:gridCol w="1446950"/>
              </a:tblGrid>
              <a:tr h="327750">
                <a:tc rowSpan="2">
                  <a:txBody>
                    <a:bodyPr/>
                    <a:lstStyle/>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National SAP Targets</a:t>
                      </a: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Summary of Achievements</a:t>
                      </a:r>
                      <a:endParaRPr u="none" strike="noStrike" cap="none">
                        <a:latin typeface="Arial"/>
                        <a:ea typeface="Arial"/>
                        <a:cs typeface="Arial"/>
                        <a:sym typeface="Arial"/>
                      </a:endParaRPr>
                    </a:p>
                  </a:txBody>
                  <a:tcPr marL="91450" marR="91450" marT="45725" marB="45725">
                    <a:lnB w="12700" cap="flat" cmpd="sng">
                      <a:solidFill>
                        <a:schemeClr val="lt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u="none" strike="noStrike" cap="none">
                        <a:latin typeface="Arial"/>
                        <a:ea typeface="Arial"/>
                        <a:cs typeface="Arial"/>
                        <a:sym typeface="Arial"/>
                      </a:endParaRPr>
                    </a:p>
                  </a:txBody>
                  <a:tcPr marL="91450" marR="91450" marT="45725" marB="45725"/>
                </a:tc>
              </a:tr>
              <a:tr h="514675">
                <a:tc vMerge="1">
                  <a:txBody>
                    <a:bodyPr/>
                    <a:lstStyle/>
                    <a:p>
                      <a:endParaRPr lang="en-US"/>
                    </a:p>
                  </a:txBody>
                  <a:tcPr/>
                </a:tc>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Cape Bolinao, Pangasinan (</a:t>
                      </a:r>
                      <a:r>
                        <a:rPr lang="en-US" b="1">
                          <a:solidFill>
                            <a:schemeClr val="lt1"/>
                          </a:solidFill>
                          <a:latin typeface="Arial"/>
                          <a:ea typeface="Arial"/>
                          <a:cs typeface="Arial"/>
                          <a:sym typeface="Arial"/>
                        </a:rPr>
                        <a:t>ha)</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Looc Lubang, Occidental Mindoro (ha</a:t>
                      </a:r>
                      <a:r>
                        <a:rPr lang="en-US" b="1">
                          <a:solidFill>
                            <a:schemeClr val="lt1"/>
                          </a:solidFill>
                          <a:latin typeface="Arial"/>
                          <a:ea typeface="Arial"/>
                          <a:cs typeface="Arial"/>
                          <a:sym typeface="Arial"/>
                        </a:rPr>
                        <a:t>)</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Masinloc, Zambales (ha)</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El Nido, Palawan (ha) </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vMerge="1">
                  <a:txBody>
                    <a:bodyPr/>
                    <a:lstStyle/>
                    <a:p>
                      <a:endParaRPr lang="en-US"/>
                    </a:p>
                  </a:txBody>
                  <a:tcPr/>
                </a:tc>
              </a:tr>
              <a:tr h="909100">
                <a:tc>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1.3.3 Designation of 7 new Marine Protected Areas focusing on seagrass areas identified in the prioritized listings of the SCS Project</a:t>
                      </a:r>
                      <a:endParaRPr b="1"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12,500</a:t>
                      </a:r>
                      <a:endParaRPr b="1" u="none" strike="noStrike" cap="none">
                        <a:latin typeface="Arial"/>
                        <a:ea typeface="Arial"/>
                        <a:cs typeface="Arial"/>
                        <a:sym typeface="Arial"/>
                      </a:endParaRPr>
                    </a:p>
                  </a:txBody>
                  <a:tcPr marL="91450" marR="91450" marT="45725" marB="45725" anchor="ctr"/>
                </a:tc>
                <a:tc>
                  <a:txBody>
                    <a:bodyPr/>
                    <a:lstStyle/>
                    <a:p>
                      <a:pPr marL="0" marR="0" lvl="0" indent="0" algn="ctr" rtl="0">
                        <a:lnSpc>
                          <a:spcPct val="100000"/>
                        </a:lnSpc>
                        <a:spcBef>
                          <a:spcPts val="0"/>
                        </a:spcBef>
                        <a:spcAft>
                          <a:spcPts val="0"/>
                        </a:spcAft>
                        <a:buClr>
                          <a:schemeClr val="dk1"/>
                        </a:buClr>
                        <a:buSzPts val="1100"/>
                        <a:buFont typeface="Arial"/>
                        <a:buNone/>
                      </a:pPr>
                      <a:r>
                        <a:rPr lang="en-US" b="1" u="none" strike="noStrike" cap="none">
                          <a:latin typeface="Arial"/>
                          <a:ea typeface="Arial"/>
                          <a:cs typeface="Arial"/>
                          <a:sym typeface="Arial"/>
                        </a:rPr>
                        <a:t>60</a:t>
                      </a:r>
                      <a:r>
                        <a:rPr lang="en-US" u="none" strike="noStrike" cap="none">
                          <a:latin typeface="Arial"/>
                          <a:ea typeface="Arial"/>
                          <a:cs typeface="Arial"/>
                          <a:sym typeface="Arial"/>
                        </a:rPr>
                        <a:t> </a:t>
                      </a: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BBBIDA MPAN MOA s 2018 </a:t>
                      </a:r>
                      <a:endParaRPr sz="100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1050"/>
                        <a:buFont typeface="Arial"/>
                        <a:buNone/>
                      </a:pPr>
                      <a:endParaRPr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1,493 </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Joint Ordinance No. 01, s 2010</a:t>
                      </a:r>
                      <a:endParaRPr sz="1000"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813.29 </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RA 11038 (ENIPAS Act), s 2018</a:t>
                      </a:r>
                      <a:endParaRPr sz="1000"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chemeClr val="dk1"/>
                        </a:buClr>
                        <a:buSzPts val="1100"/>
                        <a:buFont typeface="Arial"/>
                        <a:buNone/>
                      </a:pPr>
                      <a:r>
                        <a:rPr lang="en-US" b="1">
                          <a:latin typeface="Arial"/>
                          <a:ea typeface="Arial"/>
                          <a:cs typeface="Arial"/>
                          <a:sym typeface="Arial"/>
                        </a:rPr>
                        <a:t>0</a:t>
                      </a:r>
                      <a:endParaRPr b="1">
                        <a:latin typeface="Arial"/>
                        <a:ea typeface="Arial"/>
                        <a:cs typeface="Arial"/>
                        <a:sym typeface="Arial"/>
                      </a:endParaRPr>
                    </a:p>
                    <a:p>
                      <a:pPr marL="0" marR="0" lvl="0" indent="0" algn="ctr"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chemeClr val="dk1"/>
                        </a:buClr>
                        <a:buSzPts val="1100"/>
                        <a:buFont typeface="Arial"/>
                        <a:buNone/>
                      </a:pPr>
                      <a:endParaRPr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chemeClr val="dk1"/>
                        </a:buClr>
                        <a:buSzPts val="1400"/>
                        <a:buFont typeface="Arial"/>
                        <a:buNone/>
                      </a:pPr>
                      <a:r>
                        <a:rPr lang="en-US" b="1" u="none" strike="noStrike" cap="none">
                          <a:latin typeface="Arial"/>
                          <a:ea typeface="Arial"/>
                          <a:cs typeface="Arial"/>
                          <a:sym typeface="Arial"/>
                        </a:rPr>
                        <a:t>2,366.29</a:t>
                      </a:r>
                      <a:endParaRPr b="1" u="none" strike="noStrike" cap="none">
                        <a:latin typeface="Arial"/>
                        <a:ea typeface="Arial"/>
                        <a:cs typeface="Arial"/>
                        <a:sym typeface="Arial"/>
                      </a:endParaRPr>
                    </a:p>
                  </a:txBody>
                  <a:tcPr marL="91450" marR="91450" marT="45725" marB="45725"/>
                </a:tc>
              </a:tr>
              <a:tr h="909100">
                <a:tc>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1.3.4 Established mechanism for monitoring management, ecological and socio-economic indicators at 21 sites </a:t>
                      </a:r>
                      <a:endParaRPr b="1" u="none" strike="noStrike" cap="none">
                        <a:solidFill>
                          <a:srgbClr val="FF0000"/>
                        </a:solidFill>
                        <a:latin typeface="Arial"/>
                        <a:ea typeface="Arial"/>
                        <a:cs typeface="Arial"/>
                        <a:sym typeface="Arial"/>
                      </a:endParaRPr>
                    </a:p>
                  </a:txBody>
                  <a:tcPr marL="91450" marR="91450" marT="45725" marB="45725"/>
                </a:tc>
                <a:tc vMerge="1">
                  <a:txBody>
                    <a:bodyPr/>
                    <a:lstStyle/>
                    <a:p>
                      <a:endParaRPr lang="en-US"/>
                    </a:p>
                  </a:txBody>
                  <a:tcPr/>
                </a:tc>
                <a:tc>
                  <a:txBody>
                    <a:bodyPr/>
                    <a:lstStyle/>
                    <a:p>
                      <a:pPr marL="0" marR="0" lvl="0" indent="0" algn="ctr"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60</a:t>
                      </a: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sz="1000" u="none" strike="noStrike" cap="none">
                          <a:latin typeface="Arial"/>
                          <a:ea typeface="Arial"/>
                          <a:cs typeface="Arial"/>
                          <a:sym typeface="Arial"/>
                        </a:rPr>
                        <a:t>Patrolling activities within the seagrass reserve</a:t>
                      </a:r>
                      <a:endParaRPr sz="10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1,493</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MEAT, FishMarK</a:t>
                      </a:r>
                      <a:endParaRPr sz="10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100"/>
                        <a:buFont typeface="Arial"/>
                        <a:buNone/>
                      </a:pPr>
                      <a:r>
                        <a:rPr lang="en-US" b="1" u="none" strike="noStrike" cap="none">
                          <a:latin typeface="Arial"/>
                          <a:ea typeface="Arial"/>
                          <a:cs typeface="Arial"/>
                          <a:sym typeface="Arial"/>
                        </a:rPr>
                        <a:t>813.29</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000" u="none" strike="noStrike" cap="none">
                          <a:latin typeface="Arial"/>
                          <a:ea typeface="Arial"/>
                          <a:cs typeface="Arial"/>
                          <a:sym typeface="Arial"/>
                        </a:rPr>
                        <a:t>BAMS/BMS for coastal and marine, METT</a:t>
                      </a:r>
                      <a:endParaRPr sz="1000" u="none" strike="noStrike" cap="none">
                        <a:latin typeface="Arial"/>
                        <a:ea typeface="Arial"/>
                        <a:cs typeface="Arial"/>
                        <a:sym typeface="Arial"/>
                      </a:endParaRPr>
                    </a:p>
                  </a:txBody>
                  <a:tcPr marL="91450" marR="91450" marT="45725" marB="45725"/>
                </a:tc>
                <a:tc>
                  <a:txBody>
                    <a:bodyPr/>
                    <a:lstStyle/>
                    <a:p>
                      <a:pPr marL="0" lvl="0" indent="0" algn="ctr" rtl="0">
                        <a:spcBef>
                          <a:spcPts val="0"/>
                        </a:spcBef>
                        <a:spcAft>
                          <a:spcPts val="0"/>
                        </a:spcAft>
                        <a:buClr>
                          <a:schemeClr val="dk1"/>
                        </a:buClr>
                        <a:buSzPts val="1100"/>
                        <a:buFont typeface="Arial"/>
                        <a:buNone/>
                      </a:pPr>
                      <a:r>
                        <a:rPr lang="en-US" b="1">
                          <a:latin typeface="Arial"/>
                          <a:ea typeface="Arial"/>
                          <a:cs typeface="Arial"/>
                          <a:sym typeface="Arial"/>
                        </a:rPr>
                        <a:t>513.2</a:t>
                      </a:r>
                      <a:endParaRPr b="1">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BAMS/BMS for coastal and marine, METT (2015, 2018), MEAT (2020), SEAMS (2018)</a:t>
                      </a:r>
                      <a:endParaRPr sz="1000" u="none" strike="noStrike" cap="none">
                        <a:latin typeface="Arial"/>
                        <a:ea typeface="Arial"/>
                        <a:cs typeface="Arial"/>
                        <a:sym typeface="Arial"/>
                      </a:endParaRPr>
                    </a:p>
                  </a:txBody>
                  <a:tcPr marL="91450" marR="91450" marT="45725" marB="45725"/>
                </a:tc>
                <a:tc>
                  <a:txBody>
                    <a:bodyPr/>
                    <a:lstStyle/>
                    <a:p>
                      <a:pPr marL="0" lvl="0" indent="0" algn="ctr" rtl="0">
                        <a:spcBef>
                          <a:spcPts val="0"/>
                        </a:spcBef>
                        <a:spcAft>
                          <a:spcPts val="0"/>
                        </a:spcAft>
                        <a:buClr>
                          <a:schemeClr val="dk1"/>
                        </a:buClr>
                        <a:buSzPts val="1400"/>
                        <a:buFont typeface="Arial"/>
                        <a:buNone/>
                      </a:pPr>
                      <a:r>
                        <a:rPr lang="en-US" b="1">
                          <a:latin typeface="Arial"/>
                          <a:ea typeface="Arial"/>
                          <a:cs typeface="Arial"/>
                          <a:sym typeface="Arial"/>
                        </a:rPr>
                        <a:t>3,574.63</a:t>
                      </a:r>
                      <a:endParaRPr b="1" u="none" strike="noStrike" cap="none">
                        <a:latin typeface="Arial"/>
                        <a:ea typeface="Arial"/>
                        <a:cs typeface="Arial"/>
                        <a:sym typeface="Arial"/>
                      </a:endParaRPr>
                    </a:p>
                  </a:txBody>
                  <a:tcPr marL="91450" marR="91450" marT="45725" marB="457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p30"/>
          <p:cNvPicPr preferRelativeResize="0"/>
          <p:nvPr/>
        </p:nvPicPr>
        <p:blipFill rotWithShape="1">
          <a:blip r:embed="rId3">
            <a:alphaModFix/>
          </a:blip>
          <a:srcRect/>
          <a:stretch/>
        </p:blipFill>
        <p:spPr>
          <a:xfrm>
            <a:off x="0" y="1568"/>
            <a:ext cx="2049137" cy="6858001"/>
          </a:xfrm>
          <a:prstGeom prst="rect">
            <a:avLst/>
          </a:prstGeom>
          <a:noFill/>
          <a:ln>
            <a:noFill/>
          </a:ln>
        </p:spPr>
      </p:pic>
      <p:graphicFrame>
        <p:nvGraphicFramePr>
          <p:cNvPr id="215" name="Google Shape;215;p30"/>
          <p:cNvGraphicFramePr/>
          <p:nvPr/>
        </p:nvGraphicFramePr>
        <p:xfrm>
          <a:off x="936623" y="87630"/>
          <a:ext cx="3000000" cy="3000000"/>
        </p:xfrm>
        <a:graphic>
          <a:graphicData uri="http://schemas.openxmlformats.org/drawingml/2006/table">
            <a:tbl>
              <a:tblPr firstRow="1" bandRow="1">
                <a:noFill/>
                <a:tableStyleId>{1E453F63-C9E0-41AC-A662-E3CD89B5B056}</a:tableStyleId>
              </a:tblPr>
              <a:tblGrid>
                <a:gridCol w="2836475"/>
                <a:gridCol w="1945800"/>
                <a:gridCol w="1814825"/>
                <a:gridCol w="1900475"/>
                <a:gridCol w="1371750"/>
                <a:gridCol w="1224125"/>
              </a:tblGrid>
              <a:tr h="381575">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2000"/>
                        <a:buFont typeface="Arial"/>
                        <a:buNone/>
                      </a:pPr>
                      <a:r>
                        <a:rPr lang="en-US" u="none" strike="noStrike" cap="none">
                          <a:latin typeface="Arial"/>
                          <a:ea typeface="Arial"/>
                          <a:cs typeface="Arial"/>
                          <a:sym typeface="Arial"/>
                        </a:rPr>
                        <a:t>Summary of Co-financing, Projects, and Partners</a:t>
                      </a:r>
                      <a:endParaRPr u="none" strike="noStrike" cap="none">
                        <a:latin typeface="Arial"/>
                        <a:ea typeface="Arial"/>
                        <a:cs typeface="Arial"/>
                        <a:sym typeface="Arial"/>
                      </a:endParaRPr>
                    </a:p>
                  </a:txBody>
                  <a:tcPr marL="91450" marR="91450" marT="45725" marB="45725">
                    <a:lnB w="12700" cap="flat" cmpd="sng">
                      <a:solidFill>
                        <a:schemeClr val="lt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u="none" strike="noStrike" cap="none">
                        <a:latin typeface="Arial"/>
                        <a:ea typeface="Arial"/>
                        <a:cs typeface="Arial"/>
                        <a:sym typeface="Arial"/>
                      </a:endParaRPr>
                    </a:p>
                  </a:txBody>
                  <a:tcPr marL="91450" marR="91450" marT="45725" marB="45725"/>
                </a:tc>
              </a:tr>
              <a:tr h="293525">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Cape Bolinao, Pangasinan </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Looc</a:t>
                      </a:r>
                      <a:r>
                        <a:rPr lang="en-US" b="1">
                          <a:solidFill>
                            <a:schemeClr val="lt1"/>
                          </a:solidFill>
                          <a:latin typeface="Arial"/>
                          <a:ea typeface="Arial"/>
                          <a:cs typeface="Arial"/>
                          <a:sym typeface="Arial"/>
                        </a:rPr>
                        <a:t>-</a:t>
                      </a:r>
                      <a:r>
                        <a:rPr lang="en-US" b="1" u="none" strike="noStrike" cap="none">
                          <a:solidFill>
                            <a:schemeClr val="lt1"/>
                          </a:solidFill>
                          <a:latin typeface="Arial"/>
                          <a:ea typeface="Arial"/>
                          <a:cs typeface="Arial"/>
                          <a:sym typeface="Arial"/>
                        </a:rPr>
                        <a:t>Lubang, Occidental Mindoro</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Masinloc, Zambales </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El Nido, Palawan </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vMerge="1">
                  <a:txBody>
                    <a:bodyPr/>
                    <a:lstStyle/>
                    <a:p>
                      <a:endParaRPr lang="en-US"/>
                    </a:p>
                  </a:txBody>
                  <a:tcPr/>
                </a:tc>
              </a:tr>
              <a:tr h="293525">
                <a:tc>
                  <a:txBody>
                    <a:bodyPr/>
                    <a:lstStyle/>
                    <a:p>
                      <a:pPr marL="0" marR="0" lvl="0" indent="0" algn="ctr" rtl="0">
                        <a:lnSpc>
                          <a:spcPct val="100000"/>
                        </a:lnSpc>
                        <a:spcBef>
                          <a:spcPts val="0"/>
                        </a:spcBef>
                        <a:spcAft>
                          <a:spcPts val="0"/>
                        </a:spcAft>
                        <a:buNone/>
                      </a:pPr>
                      <a:endParaRPr u="none" strike="noStrike" cap="none">
                        <a:latin typeface="Arial"/>
                        <a:ea typeface="Arial"/>
                        <a:cs typeface="Arial"/>
                        <a:sym typeface="Arial"/>
                      </a:endParaRPr>
                    </a:p>
                  </a:txBody>
                  <a:tcPr marL="91450" marR="91450" marT="45725" marB="45725">
                    <a:lnR w="12700" cap="flat" cmpd="sng">
                      <a:solidFill>
                        <a:schemeClr val="lt1"/>
                      </a:solidFill>
                      <a:prstDash val="solid"/>
                      <a:round/>
                      <a:headEnd type="none" w="sm" len="sm"/>
                      <a:tailEnd type="none" w="sm" len="sm"/>
                    </a:lnR>
                  </a:tcPr>
                </a:tc>
                <a:tc gridSpan="5">
                  <a:txBody>
                    <a:bodyPr/>
                    <a:lstStyle/>
                    <a:p>
                      <a:pPr marL="0" marR="0" lvl="0" indent="0" algn="ctr" rtl="0">
                        <a:lnSpc>
                          <a:spcPct val="100000"/>
                        </a:lnSpc>
                        <a:spcBef>
                          <a:spcPts val="0"/>
                        </a:spcBef>
                        <a:spcAft>
                          <a:spcPts val="0"/>
                        </a:spcAft>
                        <a:buNone/>
                      </a:pPr>
                      <a:r>
                        <a:rPr lang="en-US" b="1">
                          <a:solidFill>
                            <a:schemeClr val="lt1"/>
                          </a:solidFill>
                          <a:latin typeface="Arial"/>
                          <a:ea typeface="Arial"/>
                          <a:cs typeface="Arial"/>
                          <a:sym typeface="Arial"/>
                        </a:rPr>
                        <a:t>Philippine Peso</a:t>
                      </a:r>
                      <a:endParaRPr b="1"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50425">
                <a:tc rowSpan="2">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1.3.1 Twenty one seagrass areas under sustainable management with supporting laws and regulations</a:t>
                      </a:r>
                      <a:endParaRPr b="1" u="none" strike="noStrike" cap="none">
                        <a:latin typeface="Arial"/>
                        <a:ea typeface="Arial"/>
                        <a:cs typeface="Arial"/>
                        <a:sym typeface="Arial"/>
                      </a:endParaRPr>
                    </a:p>
                  </a:txBody>
                  <a:tcPr marL="91450" marR="91450" marT="45725" marB="45725">
                    <a:lnR w="12700" cap="flat" cmpd="sng">
                      <a:solidFill>
                        <a:schemeClr val="lt1"/>
                      </a:solidFill>
                      <a:prstDash val="solid"/>
                      <a:round/>
                      <a:headEnd type="none" w="sm" len="sm"/>
                      <a:tailEnd type="none" w="sm" len="sm"/>
                    </a:lnR>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200,000.00</a:t>
                      </a:r>
                      <a:endParaRPr b="1"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100,000.00</a:t>
                      </a:r>
                      <a:endParaRPr b="1"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T w="38100" cap="flat" cmpd="sng">
                      <a:solidFill>
                        <a:schemeClr val="lt1"/>
                      </a:solidFill>
                      <a:prstDash val="solid"/>
                      <a:round/>
                      <a:headEnd type="none" w="sm" len="sm"/>
                      <a:tailEnd type="none" w="sm" len="sm"/>
                    </a:lnT>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400,000.00</a:t>
                      </a:r>
                      <a:endParaRPr b="1"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a:txBody>
                    <a:bodyPr/>
                    <a:lstStyle/>
                    <a:p>
                      <a:pPr marL="0" marR="0" lvl="0" indent="0" algn="r"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not applicable</a:t>
                      </a:r>
                      <a:endParaRPr u="none" strike="noStrike" cap="none">
                        <a:latin typeface="Arial"/>
                        <a:ea typeface="Arial"/>
                        <a:cs typeface="Arial"/>
                        <a:sym typeface="Arial"/>
                      </a:endParaRPr>
                    </a:p>
                  </a:txBody>
                  <a:tcPr marL="91450" marR="91450" marT="45725" marB="45725">
                    <a:lnT w="38100" cap="flat" cmpd="sng">
                      <a:solidFill>
                        <a:schemeClr val="lt1"/>
                      </a:solidFill>
                      <a:prstDash val="solid"/>
                      <a:round/>
                      <a:headEnd type="none" w="sm" len="sm"/>
                      <a:tailEnd type="none" w="sm" len="sm"/>
                    </a:lnT>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700,000</a:t>
                      </a:r>
                      <a:endParaRPr b="1" u="none" strike="noStrike" cap="none">
                        <a:latin typeface="Arial"/>
                        <a:ea typeface="Arial"/>
                        <a:cs typeface="Arial"/>
                        <a:sym typeface="Arial"/>
                      </a:endParaRPr>
                    </a:p>
                  </a:txBody>
                  <a:tcPr marL="91450" marR="91450" marT="45725" marB="45725"/>
                </a:tc>
              </a:tr>
              <a:tr h="2559225">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1200" u="none" strike="noStrike" cap="none">
                          <a:latin typeface="Arial"/>
                          <a:ea typeface="Arial"/>
                          <a:cs typeface="Arial"/>
                          <a:sym typeface="Arial"/>
                        </a:rPr>
                        <a:t>Series of workshops/meetings for the formal BBBIDA MPAN establishment</a:t>
                      </a:r>
                      <a:endParaRPr sz="1200"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lvl="0" indent="0" algn="l" rtl="0">
                        <a:spcBef>
                          <a:spcPts val="0"/>
                        </a:spcBef>
                        <a:spcAft>
                          <a:spcPts val="0"/>
                        </a:spcAft>
                        <a:buNone/>
                      </a:pPr>
                      <a:r>
                        <a:rPr lang="en-US" sz="1200">
                          <a:latin typeface="Arial"/>
                          <a:ea typeface="Arial"/>
                          <a:cs typeface="Arial"/>
                          <a:sym typeface="Arial"/>
                        </a:rPr>
                        <a:t>Series of workshops/meetings for the formal establishment of the MPA within Looc-Lubang</a:t>
                      </a:r>
                      <a:endParaRPr sz="1200"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tcPr>
                </a:tc>
                <a:tc>
                  <a:txBody>
                    <a:bodyPr/>
                    <a:lstStyle/>
                    <a:p>
                      <a:pPr marL="0" marR="0" lvl="0" indent="0" algn="l" rtl="0">
                        <a:lnSpc>
                          <a:spcPct val="100000"/>
                        </a:lnSpc>
                        <a:spcBef>
                          <a:spcPts val="0"/>
                        </a:spcBef>
                        <a:spcAft>
                          <a:spcPts val="0"/>
                        </a:spcAft>
                        <a:buNone/>
                      </a:pPr>
                      <a:r>
                        <a:rPr lang="en-US" sz="1200">
                          <a:latin typeface="Arial"/>
                          <a:ea typeface="Arial"/>
                          <a:cs typeface="Arial"/>
                          <a:sym typeface="Arial"/>
                        </a:rPr>
                        <a:t>Conduct of Protected Area Suitability Assessment (PASA) for the legislation of the MPA</a:t>
                      </a:r>
                      <a:endParaRPr sz="1200">
                        <a:latin typeface="Arial"/>
                        <a:ea typeface="Arial"/>
                        <a:cs typeface="Arial"/>
                        <a:sym typeface="Arial"/>
                      </a:endParaRPr>
                    </a:p>
                    <a:p>
                      <a:pPr marL="0" marR="0" lvl="0" indent="0" algn="l" rtl="0">
                        <a:lnSpc>
                          <a:spcPct val="100000"/>
                        </a:lnSpc>
                        <a:spcBef>
                          <a:spcPts val="0"/>
                        </a:spcBef>
                        <a:spcAft>
                          <a:spcPts val="0"/>
                        </a:spcAft>
                        <a:buNone/>
                      </a:pPr>
                      <a:endParaRPr sz="1200">
                        <a:latin typeface="Arial"/>
                        <a:ea typeface="Arial"/>
                        <a:cs typeface="Arial"/>
                        <a:sym typeface="Arial"/>
                      </a:endParaRPr>
                    </a:p>
                    <a:p>
                      <a:pPr marL="0" marR="0" lvl="0" indent="0" algn="l" rtl="0">
                        <a:lnSpc>
                          <a:spcPct val="100000"/>
                        </a:lnSpc>
                        <a:spcBef>
                          <a:spcPts val="0"/>
                        </a:spcBef>
                        <a:spcAft>
                          <a:spcPts val="0"/>
                        </a:spcAft>
                        <a:buNone/>
                      </a:pPr>
                      <a:r>
                        <a:rPr lang="en-US" sz="1200">
                          <a:latin typeface="Arial"/>
                          <a:ea typeface="Arial"/>
                          <a:cs typeface="Arial"/>
                          <a:sym typeface="Arial"/>
                        </a:rPr>
                        <a:t>Series of meetings/consultation workshops for its legislation</a:t>
                      </a:r>
                      <a:endParaRPr sz="12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en-US" sz="1200">
                          <a:latin typeface="Arial"/>
                          <a:ea typeface="Arial"/>
                          <a:cs typeface="Arial"/>
                          <a:sym typeface="Arial"/>
                        </a:rPr>
                        <a:t>ENTMRPA was proclaimed as a Protected Area in 1998. </a:t>
                      </a:r>
                      <a:endParaRPr sz="1200" u="none" strike="noStrike" cap="none">
                        <a:latin typeface="Arial"/>
                        <a:ea typeface="Arial"/>
                        <a:cs typeface="Arial"/>
                        <a:sym typeface="Arial"/>
                      </a:endParaRPr>
                    </a:p>
                  </a:txBody>
                  <a:tcPr marL="91450" marR="91450" marT="45725" marB="45725"/>
                </a:tc>
                <a:tc vMerge="1">
                  <a:txBody>
                    <a:bodyPr/>
                    <a:lstStyle/>
                    <a:p>
                      <a:endParaRPr lang="en-US"/>
                    </a:p>
                  </a:txBody>
                  <a:tcPr/>
                </a:tc>
              </a:tr>
              <a:tr h="293525">
                <a:tc rowSpan="2">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1.3.2 Amended management plans for 7 existing MPAs with significant seagrass areas, to include specific seagrass-related management actions and policy, legal and institutional reforms</a:t>
                      </a:r>
                      <a:endParaRPr b="1" u="none" strike="noStrike" cap="none">
                        <a:solidFill>
                          <a:srgbClr val="FF0000"/>
                        </a:solidFill>
                        <a:latin typeface="Arial"/>
                        <a:ea typeface="Arial"/>
                        <a:cs typeface="Arial"/>
                        <a:sym typeface="Arial"/>
                      </a:endParaRPr>
                    </a:p>
                  </a:txBody>
                  <a:tcPr marL="91450" marR="91450" marT="45725" marB="45725"/>
                </a:tc>
                <a:tc>
                  <a:txBody>
                    <a:bodyPr/>
                    <a:lstStyle/>
                    <a:p>
                      <a:pPr marL="0" marR="0" lvl="0" indent="0" algn="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150,000.00</a:t>
                      </a:r>
                      <a:endParaRPr b="1" u="none" strike="noStrike" cap="none">
                        <a:latin typeface="Arial"/>
                        <a:ea typeface="Arial"/>
                        <a:cs typeface="Arial"/>
                        <a:sym typeface="Arial"/>
                      </a:endParaRPr>
                    </a:p>
                  </a:txBody>
                  <a:tcPr marL="91450" marR="91450" marT="45725" marB="45725">
                    <a:lnT w="12700" cap="flat" cmpd="sng">
                      <a:solidFill>
                        <a:schemeClr val="lt1"/>
                      </a:solidFill>
                      <a:prstDash val="solid"/>
                      <a:round/>
                      <a:headEnd type="none" w="sm" len="sm"/>
                      <a:tailEnd type="none" w="sm" len="sm"/>
                    </a:lnT>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150,000.00</a:t>
                      </a:r>
                      <a:endParaRPr b="1" u="none" strike="noStrike" cap="none">
                        <a:latin typeface="Arial"/>
                        <a:ea typeface="Arial"/>
                        <a:cs typeface="Arial"/>
                        <a:sym typeface="Arial"/>
                      </a:endParaRPr>
                    </a:p>
                  </a:txBody>
                  <a:tcPr marL="91450" marR="91450" marT="45725" marB="45725"/>
                </a:tc>
                <a:tc>
                  <a:txBody>
                    <a:bodyPr/>
                    <a:lstStyle/>
                    <a:p>
                      <a:pPr marL="0" marR="0" lvl="0" indent="0" algn="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667,000.00</a:t>
                      </a:r>
                      <a:endParaRPr b="1" u="none" strike="noStrike" cap="none">
                        <a:latin typeface="Arial"/>
                        <a:ea typeface="Arial"/>
                        <a:cs typeface="Arial"/>
                        <a:sym typeface="Arial"/>
                      </a:endParaRPr>
                    </a:p>
                  </a:txBody>
                  <a:tcPr marL="91450" marR="91450" marT="45725" marB="45725"/>
                </a:tc>
                <a:tc>
                  <a:txBody>
                    <a:bodyPr/>
                    <a:lstStyle/>
                    <a:p>
                      <a:pPr marL="0" marR="0" lvl="0" indent="0" algn="r" rtl="0">
                        <a:lnSpc>
                          <a:spcPct val="100000"/>
                        </a:lnSpc>
                        <a:spcBef>
                          <a:spcPts val="0"/>
                        </a:spcBef>
                        <a:spcAft>
                          <a:spcPts val="0"/>
                        </a:spcAft>
                        <a:buClr>
                          <a:schemeClr val="dk1"/>
                        </a:buClr>
                        <a:buSzPts val="1400"/>
                        <a:buFont typeface="Arial"/>
                        <a:buNone/>
                      </a:pPr>
                      <a:r>
                        <a:rPr lang="en-US" b="1" u="none" strike="noStrike" cap="none">
                          <a:latin typeface="Arial"/>
                          <a:ea typeface="Arial"/>
                          <a:cs typeface="Arial"/>
                          <a:sym typeface="Arial"/>
                        </a:rPr>
                        <a:t>1,160,000</a:t>
                      </a:r>
                      <a:endParaRPr b="1"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2,127,000</a:t>
                      </a:r>
                      <a:endParaRPr b="1" u="none" strike="noStrike" cap="none">
                        <a:latin typeface="Arial"/>
                        <a:ea typeface="Arial"/>
                        <a:cs typeface="Arial"/>
                        <a:sym typeface="Arial"/>
                      </a:endParaRPr>
                    </a:p>
                  </a:txBody>
                  <a:tcPr marL="91450" marR="91450" marT="45725" marB="45725"/>
                </a:tc>
              </a:tr>
              <a:tr h="1333500">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1200" u="none" strike="noStrike" cap="none">
                          <a:latin typeface="Arial"/>
                          <a:ea typeface="Arial"/>
                          <a:cs typeface="Arial"/>
                          <a:sym typeface="Arial"/>
                        </a:rPr>
                        <a:t>series of meetings and workshops for the drafting of the strategic management plan (BBBIDA MPAN)</a:t>
                      </a:r>
                      <a:endParaRPr sz="1200"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r>
                        <a:rPr lang="en-US" sz="1200">
                          <a:latin typeface="Arial"/>
                          <a:ea typeface="Arial"/>
                          <a:cs typeface="Arial"/>
                          <a:sym typeface="Arial"/>
                        </a:rPr>
                        <a:t>series of meetings and workshops for the drafting of the Looc-Lubang MPA plan </a:t>
                      </a:r>
                      <a:endParaRPr sz="12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en-US" sz="1200">
                          <a:latin typeface="Arial"/>
                          <a:ea typeface="Arial"/>
                          <a:cs typeface="Arial"/>
                          <a:sym typeface="Arial"/>
                        </a:rPr>
                        <a:t>series of meetings and workshops for the amendment of the MPA Plan </a:t>
                      </a:r>
                      <a:endParaRPr sz="12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en-US" sz="1200" u="none" strike="noStrike" cap="none">
                          <a:latin typeface="Arial"/>
                          <a:ea typeface="Arial"/>
                          <a:cs typeface="Arial"/>
                          <a:sym typeface="Arial"/>
                        </a:rPr>
                        <a:t>series of meetings and workshops for the drafting of the General Management Plan (2007-2022)  (3 PAMP)</a:t>
                      </a:r>
                      <a:endParaRPr sz="1200" u="none" strike="noStrike" cap="none">
                        <a:latin typeface="Arial"/>
                        <a:ea typeface="Arial"/>
                        <a:cs typeface="Arial"/>
                        <a:sym typeface="Arial"/>
                      </a:endParaRPr>
                    </a:p>
                  </a:txBody>
                  <a:tcPr marL="91450" marR="91450" marT="45725" marB="45725"/>
                </a:tc>
                <a:tc vMerge="1">
                  <a:txBody>
                    <a:bodyPr/>
                    <a:lstStyle/>
                    <a:p>
                      <a:endParaRPr lang="en-US"/>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p31"/>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221" name="Google Shape;221;p31"/>
          <p:cNvGraphicFramePr/>
          <p:nvPr/>
        </p:nvGraphicFramePr>
        <p:xfrm>
          <a:off x="684498" y="163830"/>
          <a:ext cx="3000000" cy="3000000"/>
        </p:xfrm>
        <a:graphic>
          <a:graphicData uri="http://schemas.openxmlformats.org/drawingml/2006/table">
            <a:tbl>
              <a:tblPr firstRow="1" bandRow="1">
                <a:noFill/>
                <a:tableStyleId>{1E453F63-C9E0-41AC-A662-E3CD89B5B056}</a:tableStyleId>
              </a:tblPr>
              <a:tblGrid>
                <a:gridCol w="2902775"/>
                <a:gridCol w="1831250"/>
                <a:gridCol w="1886625"/>
                <a:gridCol w="1900525"/>
                <a:gridCol w="1487925"/>
                <a:gridCol w="1336475"/>
              </a:tblGrid>
              <a:tr h="381575">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2000"/>
                        <a:buFont typeface="Arial"/>
                        <a:buNone/>
                      </a:pPr>
                      <a:r>
                        <a:rPr lang="en-US" u="none" strike="noStrike" cap="none">
                          <a:latin typeface="Arial"/>
                          <a:ea typeface="Arial"/>
                          <a:cs typeface="Arial"/>
                          <a:sym typeface="Arial"/>
                        </a:rPr>
                        <a:t>Summary of Co-financing, Projects, and Partners</a:t>
                      </a:r>
                      <a:endParaRPr u="none" strike="noStrike" cap="none">
                        <a:latin typeface="Arial"/>
                        <a:ea typeface="Arial"/>
                        <a:cs typeface="Arial"/>
                        <a:sym typeface="Arial"/>
                      </a:endParaRPr>
                    </a:p>
                  </a:txBody>
                  <a:tcPr marL="91450" marR="91450" marT="45725" marB="45725">
                    <a:lnB w="12700" cap="flat" cmpd="sng">
                      <a:solidFill>
                        <a:schemeClr val="lt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u="none" strike="noStrike" cap="none">
                        <a:latin typeface="Arial"/>
                        <a:ea typeface="Arial"/>
                        <a:cs typeface="Arial"/>
                        <a:sym typeface="Arial"/>
                      </a:endParaRPr>
                    </a:p>
                  </a:txBody>
                  <a:tcPr marL="91450" marR="91450" marT="45725" marB="45725"/>
                </a:tc>
              </a:tr>
              <a:tr h="293525">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Cape Bolinao, Pangasinan </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Looc</a:t>
                      </a:r>
                      <a:r>
                        <a:rPr lang="en-US" b="1">
                          <a:solidFill>
                            <a:schemeClr val="lt1"/>
                          </a:solidFill>
                          <a:latin typeface="Arial"/>
                          <a:ea typeface="Arial"/>
                          <a:cs typeface="Arial"/>
                          <a:sym typeface="Arial"/>
                        </a:rPr>
                        <a:t>-</a:t>
                      </a:r>
                      <a:r>
                        <a:rPr lang="en-US" b="1" u="none" strike="noStrike" cap="none">
                          <a:solidFill>
                            <a:schemeClr val="lt1"/>
                          </a:solidFill>
                          <a:latin typeface="Arial"/>
                          <a:ea typeface="Arial"/>
                          <a:cs typeface="Arial"/>
                          <a:sym typeface="Arial"/>
                        </a:rPr>
                        <a:t>Lubang, Occidental Mindoro</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Masinloc, Zambales </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El Nido, Palawan </a:t>
                      </a:r>
                      <a:endParaRPr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vMerge="1">
                  <a:txBody>
                    <a:bodyPr/>
                    <a:lstStyle/>
                    <a:p>
                      <a:endParaRPr lang="en-US"/>
                    </a:p>
                  </a:txBody>
                  <a:tcPr/>
                </a:tc>
              </a:tr>
              <a:tr h="293525">
                <a:tc>
                  <a:txBody>
                    <a:bodyPr/>
                    <a:lstStyle/>
                    <a:p>
                      <a:pPr marL="0" marR="0" lvl="0" indent="0" algn="ctr" rtl="0">
                        <a:lnSpc>
                          <a:spcPct val="100000"/>
                        </a:lnSpc>
                        <a:spcBef>
                          <a:spcPts val="0"/>
                        </a:spcBef>
                        <a:spcAft>
                          <a:spcPts val="0"/>
                        </a:spcAft>
                        <a:buNone/>
                      </a:pPr>
                      <a:endParaRPr u="none" strike="noStrike" cap="none">
                        <a:latin typeface="Arial"/>
                        <a:ea typeface="Arial"/>
                        <a:cs typeface="Arial"/>
                        <a:sym typeface="Arial"/>
                      </a:endParaRPr>
                    </a:p>
                  </a:txBody>
                  <a:tcPr marL="91450" marR="91450" marT="45725" marB="45725">
                    <a:lnR w="12700" cap="flat" cmpd="sng">
                      <a:solidFill>
                        <a:schemeClr val="lt1"/>
                      </a:solidFill>
                      <a:prstDash val="solid"/>
                      <a:round/>
                      <a:headEnd type="none" w="sm" len="sm"/>
                      <a:tailEnd type="none" w="sm" len="sm"/>
                    </a:lnR>
                  </a:tcPr>
                </a:tc>
                <a:tc gridSpan="5">
                  <a:txBody>
                    <a:bodyPr/>
                    <a:lstStyle/>
                    <a:p>
                      <a:pPr marL="0" marR="0" lvl="0" indent="0" algn="ctr" rtl="0">
                        <a:lnSpc>
                          <a:spcPct val="100000"/>
                        </a:lnSpc>
                        <a:spcBef>
                          <a:spcPts val="0"/>
                        </a:spcBef>
                        <a:spcAft>
                          <a:spcPts val="0"/>
                        </a:spcAft>
                        <a:buNone/>
                      </a:pPr>
                      <a:r>
                        <a:rPr lang="en-US" b="1">
                          <a:solidFill>
                            <a:schemeClr val="lt1"/>
                          </a:solidFill>
                          <a:latin typeface="Arial"/>
                          <a:ea typeface="Arial"/>
                          <a:cs typeface="Arial"/>
                          <a:sym typeface="Arial"/>
                        </a:rPr>
                        <a:t>Philippine Peso</a:t>
                      </a:r>
                      <a:endParaRPr b="1" u="none" strike="noStrike" cap="none">
                        <a:solidFill>
                          <a:schemeClr val="lt1"/>
                        </a:solidFill>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3525">
                <a:tc rowSpan="2">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1.3.3 Designation of 7 new Marine Protected Areas focusing on seagrass areas identified in the prioritized listings of the SCS Project</a:t>
                      </a:r>
                      <a:endParaRPr b="1" u="none" strike="noStrike" cap="none">
                        <a:latin typeface="Arial"/>
                        <a:ea typeface="Arial"/>
                        <a:cs typeface="Arial"/>
                        <a:sym typeface="Arial"/>
                      </a:endParaRPr>
                    </a:p>
                  </a:txBody>
                  <a:tcPr marL="91450" marR="91450" marT="45725" marB="45725">
                    <a:lnR w="12700" cap="flat" cmpd="sng">
                      <a:solidFill>
                        <a:schemeClr val="lt1"/>
                      </a:solidFill>
                      <a:prstDash val="solid"/>
                      <a:round/>
                      <a:headEnd type="none" w="sm" len="sm"/>
                      <a:tailEnd type="none" w="sm" len="sm"/>
                    </a:lnR>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200,000.00</a:t>
                      </a:r>
                      <a:endParaRPr b="1"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100,000.00</a:t>
                      </a:r>
                      <a:endParaRPr b="1"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400,000.00</a:t>
                      </a:r>
                      <a:endParaRPr b="1"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not applicable</a:t>
                      </a:r>
                      <a:endParaRPr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700,000</a:t>
                      </a:r>
                      <a:endParaRPr b="1"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tcPr>
                </a:tc>
              </a:tr>
              <a:tr h="1398275">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1200" u="none" strike="noStrike" cap="none">
                          <a:latin typeface="Arial"/>
                          <a:ea typeface="Arial"/>
                          <a:cs typeface="Arial"/>
                          <a:sym typeface="Arial"/>
                        </a:rPr>
                        <a:t>Series of workshops/meetings for the formal BBBIDA MPAN establishment</a:t>
                      </a:r>
                      <a:endParaRPr sz="1200"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lvl="0" indent="0" algn="l" rtl="0">
                        <a:spcBef>
                          <a:spcPts val="0"/>
                        </a:spcBef>
                        <a:spcAft>
                          <a:spcPts val="0"/>
                        </a:spcAft>
                        <a:buNone/>
                      </a:pPr>
                      <a:r>
                        <a:rPr lang="en-US" sz="1200">
                          <a:latin typeface="Arial"/>
                          <a:ea typeface="Arial"/>
                          <a:cs typeface="Arial"/>
                          <a:sym typeface="Arial"/>
                        </a:rPr>
                        <a:t>Series of workshops/meetings for the formal establishment of the MPA within Looc-Lubang</a:t>
                      </a:r>
                      <a:endParaRPr sz="1200"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latin typeface="Arial"/>
                          <a:ea typeface="Arial"/>
                          <a:cs typeface="Arial"/>
                          <a:sym typeface="Arial"/>
                        </a:rPr>
                        <a:t>Conduct of Protected Area Suitability Assessment (PASA) for the legislation of the MPA</a:t>
                      </a:r>
                      <a:endParaRPr sz="1200">
                        <a:latin typeface="Arial"/>
                        <a:ea typeface="Arial"/>
                        <a:cs typeface="Arial"/>
                        <a:sym typeface="Arial"/>
                      </a:endParaRPr>
                    </a:p>
                    <a:p>
                      <a:pPr marL="0" marR="0" lvl="0" indent="0" algn="l" rtl="0">
                        <a:lnSpc>
                          <a:spcPct val="100000"/>
                        </a:lnSpc>
                        <a:spcBef>
                          <a:spcPts val="0"/>
                        </a:spcBef>
                        <a:spcAft>
                          <a:spcPts val="0"/>
                        </a:spcAft>
                        <a:buNone/>
                      </a:pPr>
                      <a:endParaRPr sz="1200">
                        <a:latin typeface="Arial"/>
                        <a:ea typeface="Arial"/>
                        <a:cs typeface="Arial"/>
                        <a:sym typeface="Arial"/>
                      </a:endParaRPr>
                    </a:p>
                    <a:p>
                      <a:pPr marL="0" marR="0" lvl="0" indent="0" algn="l" rtl="0">
                        <a:lnSpc>
                          <a:spcPct val="100000"/>
                        </a:lnSpc>
                        <a:spcBef>
                          <a:spcPts val="0"/>
                        </a:spcBef>
                        <a:spcAft>
                          <a:spcPts val="0"/>
                        </a:spcAft>
                        <a:buNone/>
                      </a:pPr>
                      <a:r>
                        <a:rPr lang="en-US" sz="1200">
                          <a:latin typeface="Arial"/>
                          <a:ea typeface="Arial"/>
                          <a:cs typeface="Arial"/>
                          <a:sym typeface="Arial"/>
                        </a:rPr>
                        <a:t>Series of meetings/consultation workshops for its legislation</a:t>
                      </a:r>
                      <a:endParaRPr sz="1200"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latin typeface="Arial"/>
                          <a:ea typeface="Arial"/>
                          <a:cs typeface="Arial"/>
                          <a:sym typeface="Arial"/>
                        </a:rPr>
                        <a:t>ENTMRPA was proclaimed as a Protected Area in 1998. </a:t>
                      </a:r>
                      <a:endParaRPr sz="1200" u="none" strike="noStrike" cap="none">
                        <a:latin typeface="Arial"/>
                        <a:ea typeface="Arial"/>
                        <a:cs typeface="Arial"/>
                        <a:sym typeface="Arial"/>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vMerge="1">
                  <a:txBody>
                    <a:bodyPr/>
                    <a:lstStyle/>
                    <a:p>
                      <a:endParaRPr lang="en-US"/>
                    </a:p>
                  </a:txBody>
                  <a:tcPr/>
                </a:tc>
              </a:tr>
              <a:tr h="293525">
                <a:tc rowSpan="2">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1.3.4 Established mechanism for monitoring management, ecological and socio-economic indicators at 21 sites </a:t>
                      </a:r>
                      <a:endParaRPr b="1" u="none" strike="noStrike" cap="none">
                        <a:solidFill>
                          <a:srgbClr val="FF0000"/>
                        </a:solidFill>
                        <a:latin typeface="Arial"/>
                        <a:ea typeface="Arial"/>
                        <a:cs typeface="Arial"/>
                        <a:sym typeface="Arial"/>
                      </a:endParaRPr>
                    </a:p>
                  </a:txBody>
                  <a:tcPr marL="91450" marR="91450" marT="45725" marB="45725"/>
                </a:tc>
                <a:tc>
                  <a:txBody>
                    <a:bodyPr/>
                    <a:lstStyle/>
                    <a:p>
                      <a:pPr marL="0" marR="0" lvl="0" indent="0" algn="r"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50,000</a:t>
                      </a:r>
                      <a:endParaRPr b="1" u="none" strike="noStrike" cap="none">
                        <a:latin typeface="Arial"/>
                        <a:ea typeface="Arial"/>
                        <a:cs typeface="Arial"/>
                        <a:sym typeface="Arial"/>
                      </a:endParaRPr>
                    </a:p>
                  </a:txBody>
                  <a:tcPr marL="91450" marR="91450" marT="45725" marB="45725">
                    <a:lnT w="12700" cap="flat" cmpd="sng">
                      <a:solidFill>
                        <a:schemeClr val="lt1"/>
                      </a:solidFill>
                      <a:prstDash val="solid"/>
                      <a:round/>
                      <a:headEnd type="none" w="sm" len="sm"/>
                      <a:tailEnd type="none" w="sm" len="sm"/>
                    </a:lnT>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200,000.00</a:t>
                      </a:r>
                      <a:endParaRPr b="1" u="none" strike="noStrike" cap="none">
                        <a:latin typeface="Arial"/>
                        <a:ea typeface="Arial"/>
                        <a:cs typeface="Arial"/>
                        <a:sym typeface="Arial"/>
                      </a:endParaRPr>
                    </a:p>
                  </a:txBody>
                  <a:tcPr marL="91450" marR="91450" marT="45725" marB="45725">
                    <a:lnT w="12700" cap="flat" cmpd="sng">
                      <a:solidFill>
                        <a:schemeClr val="lt1"/>
                      </a:solidFill>
                      <a:prstDash val="solid"/>
                      <a:round/>
                      <a:headEnd type="none" w="sm" len="sm"/>
                      <a:tailEnd type="none" w="sm" len="sm"/>
                    </a:lnT>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1,500,000.00</a:t>
                      </a:r>
                      <a:endParaRPr b="1" u="none" strike="noStrike" cap="none">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endParaRPr b="1" u="none" strike="noStrike" cap="none">
                        <a:latin typeface="Arial"/>
                        <a:ea typeface="Arial"/>
                        <a:cs typeface="Arial"/>
                        <a:sym typeface="Arial"/>
                      </a:endParaRPr>
                    </a:p>
                  </a:txBody>
                  <a:tcPr marL="91450" marR="91450" marT="45725" marB="45725">
                    <a:lnT w="12700" cap="flat" cmpd="sng">
                      <a:solidFill>
                        <a:schemeClr val="lt1"/>
                      </a:solidFill>
                      <a:prstDash val="solid"/>
                      <a:round/>
                      <a:headEnd type="none" w="sm" len="sm"/>
                      <a:tailEnd type="none" w="sm" len="sm"/>
                    </a:lnT>
                  </a:tcPr>
                </a:tc>
                <a:tc>
                  <a:txBody>
                    <a:bodyPr/>
                    <a:lstStyle/>
                    <a:p>
                      <a:pPr marL="0" marR="0" lvl="0" indent="0" algn="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7,645,000</a:t>
                      </a:r>
                      <a:endParaRPr b="1" u="none" strike="noStrike" cap="none">
                        <a:latin typeface="Arial"/>
                        <a:ea typeface="Arial"/>
                        <a:cs typeface="Arial"/>
                        <a:sym typeface="Arial"/>
                      </a:endParaRPr>
                    </a:p>
                  </a:txBody>
                  <a:tcPr marL="91450" marR="91450" marT="45725" marB="45725">
                    <a:lnT w="12700" cap="flat" cmpd="sng">
                      <a:solidFill>
                        <a:schemeClr val="lt1"/>
                      </a:solidFill>
                      <a:prstDash val="solid"/>
                      <a:round/>
                      <a:headEnd type="none" w="sm" len="sm"/>
                      <a:tailEnd type="none" w="sm" len="sm"/>
                    </a:lnT>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9,395,000</a:t>
                      </a:r>
                      <a:endParaRPr b="1" u="none" strike="noStrike" cap="none">
                        <a:latin typeface="Arial"/>
                        <a:ea typeface="Arial"/>
                        <a:cs typeface="Arial"/>
                        <a:sym typeface="Arial"/>
                      </a:endParaRPr>
                    </a:p>
                  </a:txBody>
                  <a:tcPr marL="91450" marR="91450" marT="45725" marB="45725"/>
                </a:tc>
              </a:tr>
              <a:tr h="1333500">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1200">
                          <a:latin typeface="Arial"/>
                          <a:ea typeface="Arial"/>
                          <a:cs typeface="Arial"/>
                          <a:sym typeface="Arial"/>
                        </a:rPr>
                        <a:t>R</a:t>
                      </a:r>
                      <a:r>
                        <a:rPr lang="en-US" sz="1200" u="none" strike="noStrike" cap="none">
                          <a:latin typeface="Arial"/>
                          <a:ea typeface="Arial"/>
                          <a:cs typeface="Arial"/>
                          <a:sym typeface="Arial"/>
                        </a:rPr>
                        <a:t>esource inventory funded by the CMEMP</a:t>
                      </a:r>
                      <a:endParaRPr sz="1200" u="none" strike="noStrike" cap="none">
                        <a:latin typeface="Arial"/>
                        <a:ea typeface="Arial"/>
                        <a:cs typeface="Arial"/>
                        <a:sym typeface="Arial"/>
                      </a:endParaRPr>
                    </a:p>
                    <a:p>
                      <a:pPr marL="285750" marR="0" lvl="0" indent="-196850" algn="l" rtl="0">
                        <a:lnSpc>
                          <a:spcPct val="100000"/>
                        </a:lnSpc>
                        <a:spcBef>
                          <a:spcPts val="0"/>
                        </a:spcBef>
                        <a:spcAft>
                          <a:spcPts val="0"/>
                        </a:spcAft>
                        <a:buClr>
                          <a:srgbClr val="000000"/>
                        </a:buClr>
                        <a:buSzPts val="1400"/>
                        <a:buFont typeface="Arial"/>
                        <a:buNone/>
                      </a:pPr>
                      <a:endParaRPr sz="120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u="none" strike="noStrike" cap="none">
                        <a:latin typeface="Arial"/>
                        <a:ea typeface="Arial"/>
                        <a:cs typeface="Arial"/>
                        <a:sym typeface="Arial"/>
                      </a:endParaRPr>
                    </a:p>
                  </a:txBody>
                  <a:tcPr marL="91450" marR="91450" marT="45725" marB="45725"/>
                </a:tc>
                <a:tc>
                  <a:txBody>
                    <a:bodyPr/>
                    <a:lstStyle/>
                    <a:p>
                      <a:pPr marL="0" marR="0" lvl="0" indent="0" algn="just" rtl="0">
                        <a:lnSpc>
                          <a:spcPct val="100000"/>
                        </a:lnSpc>
                        <a:spcBef>
                          <a:spcPts val="0"/>
                        </a:spcBef>
                        <a:spcAft>
                          <a:spcPts val="0"/>
                        </a:spcAft>
                        <a:buNone/>
                      </a:pPr>
                      <a:r>
                        <a:rPr lang="en-US" sz="1200">
                          <a:latin typeface="Arial"/>
                          <a:ea typeface="Arial"/>
                          <a:cs typeface="Arial"/>
                          <a:sym typeface="Arial"/>
                        </a:rPr>
                        <a:t>Conduct of MEAT and fishMARK </a:t>
                      </a:r>
                      <a:endParaRPr sz="12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en-US" sz="1200" u="none" strike="noStrike" cap="none">
                          <a:latin typeface="Arial"/>
                          <a:ea typeface="Arial"/>
                          <a:cs typeface="Arial"/>
                          <a:sym typeface="Arial"/>
                        </a:rPr>
                        <a:t>Annual monitoring of the seagrass area under the CMEMP</a:t>
                      </a:r>
                      <a:endParaRPr sz="1200" u="none" strike="noStrike" cap="none">
                        <a:latin typeface="Arial"/>
                        <a:ea typeface="Arial"/>
                        <a:cs typeface="Arial"/>
                        <a:sym typeface="Arial"/>
                      </a:endParaRPr>
                    </a:p>
                    <a:p>
                      <a:pPr marL="0" marR="0" lvl="0" indent="0" algn="l" rtl="0">
                        <a:lnSpc>
                          <a:spcPct val="100000"/>
                        </a:lnSpc>
                        <a:spcBef>
                          <a:spcPts val="0"/>
                        </a:spcBef>
                        <a:spcAft>
                          <a:spcPts val="0"/>
                        </a:spcAft>
                        <a:buNone/>
                      </a:pPr>
                      <a:endParaRPr sz="1200">
                        <a:latin typeface="Arial"/>
                        <a:ea typeface="Arial"/>
                        <a:cs typeface="Arial"/>
                        <a:sym typeface="Arial"/>
                      </a:endParaRPr>
                    </a:p>
                    <a:p>
                      <a:pPr marL="0" marR="0" lvl="0" indent="0" algn="l" rtl="0">
                        <a:lnSpc>
                          <a:spcPct val="100000"/>
                        </a:lnSpc>
                        <a:spcBef>
                          <a:spcPts val="0"/>
                        </a:spcBef>
                        <a:spcAft>
                          <a:spcPts val="0"/>
                        </a:spcAft>
                        <a:buNone/>
                      </a:pPr>
                      <a:r>
                        <a:rPr lang="en-US" sz="1200" i="0" u="none" strike="noStrike" cap="none">
                          <a:solidFill>
                            <a:schemeClr val="dk1"/>
                          </a:solidFill>
                          <a:latin typeface="Arial"/>
                          <a:ea typeface="Arial"/>
                          <a:cs typeface="Arial"/>
                          <a:sym typeface="Arial"/>
                        </a:rPr>
                        <a:t>Capacity building on SCUBA diving; DENR-CMEMP</a:t>
                      </a:r>
                      <a:endParaRPr sz="12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en-US" sz="1200" u="none" strike="noStrike" cap="none">
                          <a:latin typeface="Arial"/>
                          <a:ea typeface="Arial"/>
                          <a:cs typeface="Arial"/>
                          <a:sym typeface="Arial"/>
                        </a:rPr>
                        <a:t>Conduct of carrying capacity of El Nido (2019)</a:t>
                      </a:r>
                      <a:endParaRPr sz="1200" u="none" strike="noStrike" cap="none">
                        <a:latin typeface="Arial"/>
                        <a:ea typeface="Arial"/>
                        <a:cs typeface="Arial"/>
                        <a:sym typeface="Arial"/>
                      </a:endParaRPr>
                    </a:p>
                    <a:p>
                      <a:pPr marL="0" marR="0" lvl="0" indent="0" algn="l" rtl="0">
                        <a:lnSpc>
                          <a:spcPct val="100000"/>
                        </a:lnSpc>
                        <a:spcBef>
                          <a:spcPts val="0"/>
                        </a:spcBef>
                        <a:spcAft>
                          <a:spcPts val="0"/>
                        </a:spcAft>
                        <a:buNone/>
                      </a:pPr>
                      <a:endParaRPr sz="1200">
                        <a:latin typeface="Arial"/>
                        <a:ea typeface="Arial"/>
                        <a:cs typeface="Arial"/>
                        <a:sym typeface="Arial"/>
                      </a:endParaRPr>
                    </a:p>
                    <a:p>
                      <a:pPr marL="0" marR="0" lvl="0" indent="0" algn="l" rtl="0">
                        <a:lnSpc>
                          <a:spcPct val="100000"/>
                        </a:lnSpc>
                        <a:spcBef>
                          <a:spcPts val="0"/>
                        </a:spcBef>
                        <a:spcAft>
                          <a:spcPts val="0"/>
                        </a:spcAft>
                        <a:buNone/>
                      </a:pPr>
                      <a:r>
                        <a:rPr lang="en-US" sz="1200" u="none" strike="noStrike" cap="none">
                          <a:latin typeface="Arial"/>
                          <a:ea typeface="Arial"/>
                          <a:cs typeface="Arial"/>
                          <a:sym typeface="Arial"/>
                        </a:rPr>
                        <a:t>BAMS and BM</a:t>
                      </a:r>
                      <a:r>
                        <a:rPr lang="en-US" sz="1200">
                          <a:latin typeface="Arial"/>
                          <a:ea typeface="Arial"/>
                          <a:cs typeface="Arial"/>
                          <a:sym typeface="Arial"/>
                        </a:rPr>
                        <a:t>S for coastal and marine ecosystems</a:t>
                      </a:r>
                      <a:r>
                        <a:rPr lang="en-US" sz="1200" u="none" strike="noStrike" cap="none">
                          <a:latin typeface="Arial"/>
                          <a:ea typeface="Arial"/>
                          <a:cs typeface="Arial"/>
                          <a:sym typeface="Arial"/>
                        </a:rPr>
                        <a:t>  </a:t>
                      </a:r>
                      <a:endParaRPr sz="1200" u="none" strike="noStrike" cap="none">
                        <a:latin typeface="Arial"/>
                        <a:ea typeface="Arial"/>
                        <a:cs typeface="Arial"/>
                        <a:sym typeface="Arial"/>
                      </a:endParaRPr>
                    </a:p>
                    <a:p>
                      <a:pPr marL="0" marR="0" lvl="0" indent="0" algn="l" rtl="0">
                        <a:lnSpc>
                          <a:spcPct val="100000"/>
                        </a:lnSpc>
                        <a:spcBef>
                          <a:spcPts val="0"/>
                        </a:spcBef>
                        <a:spcAft>
                          <a:spcPts val="0"/>
                        </a:spcAft>
                        <a:buNone/>
                      </a:pPr>
                      <a:endParaRPr sz="1200">
                        <a:latin typeface="Arial"/>
                        <a:ea typeface="Arial"/>
                        <a:cs typeface="Arial"/>
                        <a:sym typeface="Arial"/>
                      </a:endParaRPr>
                    </a:p>
                    <a:p>
                      <a:pPr marL="0" marR="0" lvl="0" indent="0" algn="l" rtl="0">
                        <a:lnSpc>
                          <a:spcPct val="100000"/>
                        </a:lnSpc>
                        <a:spcBef>
                          <a:spcPts val="0"/>
                        </a:spcBef>
                        <a:spcAft>
                          <a:spcPts val="0"/>
                        </a:spcAft>
                        <a:buNone/>
                      </a:pPr>
                      <a:r>
                        <a:rPr lang="en-US" sz="1200" u="none" strike="noStrike" cap="none">
                          <a:latin typeface="Arial"/>
                          <a:ea typeface="Arial"/>
                          <a:cs typeface="Arial"/>
                          <a:sym typeface="Arial"/>
                        </a:rPr>
                        <a:t>METT</a:t>
                      </a:r>
                      <a:endParaRPr sz="1200" u="none" strike="noStrike" cap="none">
                        <a:latin typeface="Arial"/>
                        <a:ea typeface="Arial"/>
                        <a:cs typeface="Arial"/>
                        <a:sym typeface="Arial"/>
                      </a:endParaRPr>
                    </a:p>
                  </a:txBody>
                  <a:tcPr marL="91450" marR="91450" marT="45725" marB="45725"/>
                </a:tc>
                <a:tc vMerge="1">
                  <a:txBody>
                    <a:bodyPr/>
                    <a:lstStyle/>
                    <a:p>
                      <a:endParaRPr lang="en-US"/>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2208762" y="162422"/>
            <a:ext cx="5971141"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rPr>
              <a:t>Presentation Outline</a:t>
            </a:r>
            <a:endParaRPr sz="3400">
              <a:solidFill>
                <a:srgbClr val="0070C0"/>
              </a:solidFill>
            </a:endParaRPr>
          </a:p>
        </p:txBody>
      </p:sp>
      <p:pic>
        <p:nvPicPr>
          <p:cNvPr id="95" name="Google Shape;95;p14"/>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96" name="Google Shape;96;p14"/>
          <p:cNvSpPr txBox="1">
            <a:spLocks noGrp="1"/>
          </p:cNvSpPr>
          <p:nvPr>
            <p:ph type="body" idx="1"/>
          </p:nvPr>
        </p:nvSpPr>
        <p:spPr>
          <a:xfrm>
            <a:off x="2155500" y="848225"/>
            <a:ext cx="9910604" cy="5502879"/>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Introduction</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a:p>
            <a:pPr marL="95250" lvl="0" indent="0" algn="l" rtl="0">
              <a:lnSpc>
                <a:spcPct val="90000"/>
              </a:lnSpc>
              <a:spcBef>
                <a:spcPts val="0"/>
              </a:spcBef>
              <a:spcAft>
                <a:spcPts val="0"/>
              </a:spcAft>
              <a:buSzPts val="2100"/>
              <a:buNone/>
            </a:pPr>
            <a:r>
              <a:rPr lang="en-US" b="1">
                <a:latin typeface="Arial"/>
                <a:ea typeface="Arial"/>
                <a:cs typeface="Arial"/>
                <a:sym typeface="Arial"/>
              </a:rPr>
              <a:t>1. Evaluation of Achievements</a:t>
            </a:r>
            <a:endParaRPr/>
          </a:p>
          <a:p>
            <a:pPr marL="95250" lvl="0" indent="0" algn="just" rtl="0">
              <a:lnSpc>
                <a:spcPct val="90000"/>
              </a:lnSpc>
              <a:spcBef>
                <a:spcPts val="0"/>
              </a:spcBef>
              <a:spcAft>
                <a:spcPts val="0"/>
              </a:spcAft>
              <a:buSzPts val="2100"/>
              <a:buNone/>
            </a:pPr>
            <a:r>
              <a:rPr lang="en-US" sz="2000">
                <a:latin typeface="Arial"/>
                <a:ea typeface="Arial"/>
                <a:cs typeface="Arial"/>
                <a:sym typeface="Arial"/>
              </a:rPr>
              <a:t>	Mangroves: SAP Targets and Summary of Achievements</a:t>
            </a:r>
            <a:endParaRPr sz="2400"/>
          </a:p>
          <a:p>
            <a:pPr marL="95250" lvl="0" indent="0" algn="just" rtl="0">
              <a:lnSpc>
                <a:spcPct val="90000"/>
              </a:lnSpc>
              <a:spcBef>
                <a:spcPts val="0"/>
              </a:spcBef>
              <a:spcAft>
                <a:spcPts val="0"/>
              </a:spcAft>
              <a:buSzPts val="2100"/>
              <a:buNone/>
            </a:pPr>
            <a:r>
              <a:rPr lang="en-US" sz="2000">
                <a:latin typeface="Arial"/>
                <a:ea typeface="Arial"/>
                <a:cs typeface="Arial"/>
                <a:sym typeface="Arial"/>
              </a:rPr>
              <a:t>	Coral Reefs: SAP Targets and Summary of Achievements</a:t>
            </a:r>
            <a:endParaRPr sz="2400"/>
          </a:p>
          <a:p>
            <a:pPr marL="95250" lvl="0" indent="0" algn="just" rtl="0">
              <a:lnSpc>
                <a:spcPct val="90000"/>
              </a:lnSpc>
              <a:spcBef>
                <a:spcPts val="0"/>
              </a:spcBef>
              <a:spcAft>
                <a:spcPts val="0"/>
              </a:spcAft>
              <a:buSzPts val="2100"/>
              <a:buNone/>
            </a:pPr>
            <a:r>
              <a:rPr lang="en-US" sz="2000">
                <a:latin typeface="Arial"/>
                <a:ea typeface="Arial"/>
                <a:cs typeface="Arial"/>
                <a:sym typeface="Arial"/>
              </a:rPr>
              <a:t>	Seagrass: SAP Targets and Summary of Achievements</a:t>
            </a:r>
            <a:endParaRPr sz="2400"/>
          </a:p>
          <a:p>
            <a:pPr marL="95250" lvl="0" indent="0" algn="just" rtl="0">
              <a:lnSpc>
                <a:spcPct val="90000"/>
              </a:lnSpc>
              <a:spcBef>
                <a:spcPts val="0"/>
              </a:spcBef>
              <a:spcAft>
                <a:spcPts val="0"/>
              </a:spcAft>
              <a:buSzPts val="2100"/>
              <a:buNone/>
            </a:pPr>
            <a:r>
              <a:rPr lang="en-US" sz="2000">
                <a:latin typeface="Arial"/>
                <a:ea typeface="Arial"/>
                <a:cs typeface="Arial"/>
                <a:sym typeface="Arial"/>
              </a:rPr>
              <a:t>	Wetlands: SAP Targets and Summary of Achievements</a:t>
            </a:r>
            <a:endParaRPr/>
          </a:p>
          <a:p>
            <a:pPr marL="95250" lvl="0" indent="0" algn="just" rtl="0">
              <a:lnSpc>
                <a:spcPct val="90000"/>
              </a:lnSpc>
              <a:spcBef>
                <a:spcPts val="0"/>
              </a:spcBef>
              <a:spcAft>
                <a:spcPts val="0"/>
              </a:spcAft>
              <a:buSzPts val="2100"/>
              <a:buNone/>
            </a:pPr>
            <a:endParaRPr b="1">
              <a:latin typeface="Arial"/>
              <a:ea typeface="Arial"/>
              <a:cs typeface="Arial"/>
              <a:sym typeface="Arial"/>
            </a:endParaRPr>
          </a:p>
          <a:p>
            <a:pPr marL="95250" lvl="0" indent="0" algn="l" rtl="0">
              <a:lnSpc>
                <a:spcPct val="90000"/>
              </a:lnSpc>
              <a:spcBef>
                <a:spcPts val="0"/>
              </a:spcBef>
              <a:spcAft>
                <a:spcPts val="0"/>
              </a:spcAft>
              <a:buSzPts val="2100"/>
              <a:buNone/>
            </a:pPr>
            <a:r>
              <a:rPr lang="en-US" b="1">
                <a:latin typeface="Arial"/>
                <a:ea typeface="Arial"/>
                <a:cs typeface="Arial"/>
                <a:sym typeface="Arial"/>
              </a:rPr>
              <a:t>2. Issues and Challenges</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a:p>
            <a:pPr marL="95250" lvl="0" indent="0" algn="l" rtl="0">
              <a:lnSpc>
                <a:spcPct val="90000"/>
              </a:lnSpc>
              <a:spcBef>
                <a:spcPts val="0"/>
              </a:spcBef>
              <a:spcAft>
                <a:spcPts val="0"/>
              </a:spcAft>
              <a:buSzPts val="2100"/>
              <a:buNone/>
            </a:pPr>
            <a:r>
              <a:rPr lang="en-US" b="1">
                <a:latin typeface="Arial"/>
                <a:ea typeface="Arial"/>
                <a:cs typeface="Arial"/>
                <a:sym typeface="Arial"/>
              </a:rPr>
              <a:t>3. Lessons Learned</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a:p>
            <a:pPr marL="95250" lvl="0" indent="0" algn="l" rtl="0">
              <a:lnSpc>
                <a:spcPct val="90000"/>
              </a:lnSpc>
              <a:spcBef>
                <a:spcPts val="0"/>
              </a:spcBef>
              <a:spcAft>
                <a:spcPts val="0"/>
              </a:spcAft>
              <a:buSzPts val="2100"/>
              <a:buNone/>
            </a:pPr>
            <a:r>
              <a:rPr lang="en-US" b="1">
                <a:latin typeface="Arial"/>
                <a:ea typeface="Arial"/>
                <a:cs typeface="Arial"/>
                <a:sym typeface="Arial"/>
              </a:rPr>
              <a:t>4. Recommendations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2"/>
          <p:cNvSpPr txBox="1">
            <a:spLocks noGrp="1"/>
          </p:cNvSpPr>
          <p:nvPr>
            <p:ph type="title"/>
          </p:nvPr>
        </p:nvSpPr>
        <p:spPr>
          <a:xfrm>
            <a:off x="2208762" y="1572"/>
            <a:ext cx="597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latin typeface="Arial"/>
                <a:ea typeface="Arial"/>
                <a:cs typeface="Arial"/>
                <a:sym typeface="Arial"/>
              </a:rPr>
              <a:t>Evaluation of Achievements</a:t>
            </a:r>
            <a:endParaRPr sz="3400">
              <a:solidFill>
                <a:srgbClr val="0070C0"/>
              </a:solidFill>
              <a:latin typeface="Arial"/>
              <a:ea typeface="Arial"/>
              <a:cs typeface="Arial"/>
              <a:sym typeface="Arial"/>
            </a:endParaRPr>
          </a:p>
        </p:txBody>
      </p:sp>
      <p:pic>
        <p:nvPicPr>
          <p:cNvPr id="227" name="Google Shape;227;p3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228" name="Google Shape;228;p32"/>
          <p:cNvSpPr txBox="1">
            <a:spLocks noGrp="1"/>
          </p:cNvSpPr>
          <p:nvPr>
            <p:ph type="body" idx="1"/>
          </p:nvPr>
        </p:nvSpPr>
        <p:spPr>
          <a:xfrm>
            <a:off x="2148998" y="462978"/>
            <a:ext cx="9910500" cy="2889000"/>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Wetlands SAP Targets and Summary of Achievements</a:t>
            </a:r>
            <a:endParaRPr sz="2100">
              <a:latin typeface="Arial"/>
              <a:ea typeface="Arial"/>
              <a:cs typeface="Arial"/>
              <a:sym typeface="Arial"/>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p:txBody>
      </p:sp>
      <p:graphicFrame>
        <p:nvGraphicFramePr>
          <p:cNvPr id="229" name="Google Shape;229;p32"/>
          <p:cNvGraphicFramePr/>
          <p:nvPr/>
        </p:nvGraphicFramePr>
        <p:xfrm>
          <a:off x="645522" y="1154149"/>
          <a:ext cx="3000000" cy="3000000"/>
        </p:xfrm>
        <a:graphic>
          <a:graphicData uri="http://schemas.openxmlformats.org/drawingml/2006/table">
            <a:tbl>
              <a:tblPr firstRow="1" bandRow="1">
                <a:noFill/>
                <a:tableStyleId>{1E453F63-C9E0-41AC-A662-E3CD89B5B056}</a:tableStyleId>
              </a:tblPr>
              <a:tblGrid>
                <a:gridCol w="3439125"/>
                <a:gridCol w="1530050"/>
                <a:gridCol w="1754550"/>
                <a:gridCol w="1321600"/>
                <a:gridCol w="1345200"/>
                <a:gridCol w="1872775"/>
              </a:tblGrid>
              <a:tr h="331375">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National SAP Targets</a:t>
                      </a:r>
                      <a:endParaRPr u="none" strike="noStrike" cap="none">
                        <a:latin typeface="Arial"/>
                        <a:ea typeface="Arial"/>
                        <a:cs typeface="Arial"/>
                        <a:sym typeface="Arial"/>
                      </a:endParaRPr>
                    </a:p>
                  </a:txBody>
                  <a:tcPr marL="91450" marR="91450" marT="45725" marB="45725"/>
                </a:tc>
                <a:tc gridSpan="3">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Summary of Achievements</a:t>
                      </a:r>
                      <a:endParaRPr sz="1400" u="none" strike="noStrike" cap="none"/>
                    </a:p>
                  </a:txBody>
                  <a:tcPr marL="91450" marR="91450" marT="45725" marB="45725"/>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u="none" strike="noStrike" cap="none">
                        <a:latin typeface="Arial"/>
                        <a:ea typeface="Arial"/>
                        <a:cs typeface="Arial"/>
                        <a:sym typeface="Arial"/>
                      </a:endParaRPr>
                    </a:p>
                  </a:txBody>
                  <a:tcPr marL="91450" marR="91450" marT="45725" marB="45725"/>
                </a:tc>
              </a:tr>
              <a:tr h="586850">
                <a:tc vMerge="1">
                  <a:txBody>
                    <a:bodyPr/>
                    <a:lstStyle/>
                    <a:p>
                      <a:endParaRPr lang="en-US"/>
                    </a:p>
                  </a:txBody>
                  <a:tcPr/>
                </a:tc>
                <a:tc vMerge="1">
                  <a:txBody>
                    <a:bodyPr/>
                    <a:lstStyle/>
                    <a:p>
                      <a:endParaRPr lang="en-US"/>
                    </a:p>
                  </a:txBody>
                  <a:tcPr/>
                </a:tc>
                <a:tc>
                  <a:txBody>
                    <a:bodyPr/>
                    <a:lstStyle/>
                    <a:p>
                      <a:pPr marL="0" marR="0" lvl="0" indent="0" algn="ctr" rtl="0">
                        <a:lnSpc>
                          <a:spcPct val="107000"/>
                        </a:lnSpc>
                        <a:spcBef>
                          <a:spcPts val="0"/>
                        </a:spcBef>
                        <a:spcAft>
                          <a:spcPts val="0"/>
                        </a:spcAft>
                        <a:buClr>
                          <a:srgbClr val="000000"/>
                        </a:buClr>
                        <a:buSzPts val="1200"/>
                        <a:buFont typeface="Arial"/>
                        <a:buNone/>
                      </a:pPr>
                      <a:r>
                        <a:rPr lang="en-US" b="1" u="none" strike="noStrike" cap="none">
                          <a:solidFill>
                            <a:srgbClr val="F2F2F2"/>
                          </a:solidFill>
                          <a:latin typeface="Arial"/>
                          <a:ea typeface="Arial"/>
                          <a:cs typeface="Arial"/>
                          <a:sym typeface="Arial"/>
                        </a:rPr>
                        <a:t>Malampaya Sound</a:t>
                      </a:r>
                      <a:endParaRPr b="1" u="none" strike="noStrike" cap="none">
                        <a:solidFill>
                          <a:srgbClr val="F2F2F2"/>
                        </a:solidFill>
                        <a:latin typeface="Arial"/>
                        <a:ea typeface="Arial"/>
                        <a:cs typeface="Arial"/>
                        <a:sym typeface="Arial"/>
                      </a:endParaRPr>
                    </a:p>
                  </a:txBody>
                  <a:tcPr marL="114300" marR="114300" marT="0" marB="0">
                    <a:solidFill>
                      <a:schemeClr val="accent1"/>
                    </a:solidFill>
                  </a:tcPr>
                </a:tc>
                <a:tc>
                  <a:txBody>
                    <a:bodyPr/>
                    <a:lstStyle/>
                    <a:p>
                      <a:pPr marL="0" marR="0" lvl="0" indent="0" algn="ctr" rtl="0">
                        <a:lnSpc>
                          <a:spcPct val="107000"/>
                        </a:lnSpc>
                        <a:spcBef>
                          <a:spcPts val="0"/>
                        </a:spcBef>
                        <a:spcAft>
                          <a:spcPts val="0"/>
                        </a:spcAft>
                        <a:buClr>
                          <a:srgbClr val="000000"/>
                        </a:buClr>
                        <a:buSzPts val="1200"/>
                        <a:buFont typeface="Arial"/>
                        <a:buNone/>
                      </a:pPr>
                      <a:r>
                        <a:rPr lang="en-US" b="1" u="none" strike="noStrike" cap="none">
                          <a:solidFill>
                            <a:srgbClr val="F2F2F2"/>
                          </a:solidFill>
                          <a:latin typeface="Arial"/>
                          <a:ea typeface="Arial"/>
                          <a:cs typeface="Arial"/>
                          <a:sym typeface="Arial"/>
                        </a:rPr>
                        <a:t>Maragondon River Estuary</a:t>
                      </a:r>
                      <a:endParaRPr b="1" u="none" strike="noStrike" cap="none">
                        <a:solidFill>
                          <a:srgbClr val="F2F2F2"/>
                        </a:solidFill>
                        <a:latin typeface="Arial"/>
                        <a:ea typeface="Arial"/>
                        <a:cs typeface="Arial"/>
                        <a:sym typeface="Arial"/>
                      </a:endParaRPr>
                    </a:p>
                  </a:txBody>
                  <a:tcPr marL="114300" marR="114300" marT="0" marB="0">
                    <a:solidFill>
                      <a:schemeClr val="accent1"/>
                    </a:solidFill>
                  </a:tcPr>
                </a:tc>
                <a:tc>
                  <a:txBody>
                    <a:bodyPr/>
                    <a:lstStyle/>
                    <a:p>
                      <a:pPr marL="0" marR="0" lvl="0" indent="0" algn="ctr" rtl="0">
                        <a:lnSpc>
                          <a:spcPct val="107000"/>
                        </a:lnSpc>
                        <a:spcBef>
                          <a:spcPts val="0"/>
                        </a:spcBef>
                        <a:spcAft>
                          <a:spcPts val="0"/>
                        </a:spcAft>
                        <a:buClr>
                          <a:srgbClr val="000000"/>
                        </a:buClr>
                        <a:buSzPts val="1200"/>
                        <a:buFont typeface="Arial"/>
                        <a:buNone/>
                      </a:pPr>
                      <a:r>
                        <a:rPr lang="en-US" b="1" u="none" strike="noStrike" cap="none">
                          <a:solidFill>
                            <a:srgbClr val="F2F2F2"/>
                          </a:solidFill>
                          <a:latin typeface="Arial"/>
                          <a:ea typeface="Arial"/>
                          <a:cs typeface="Arial"/>
                          <a:sym typeface="Arial"/>
                        </a:rPr>
                        <a:t>Manila Bay Tidal Flats</a:t>
                      </a:r>
                      <a:endParaRPr b="1" u="none" strike="noStrike" cap="none">
                        <a:solidFill>
                          <a:srgbClr val="F2F2F2"/>
                        </a:solidFill>
                        <a:latin typeface="Arial"/>
                        <a:ea typeface="Arial"/>
                        <a:cs typeface="Arial"/>
                        <a:sym typeface="Arial"/>
                      </a:endParaRPr>
                    </a:p>
                  </a:txBody>
                  <a:tcPr marL="114300" marR="114300" marT="0" marB="0">
                    <a:solidFill>
                      <a:schemeClr val="accent1"/>
                    </a:solidFill>
                  </a:tcPr>
                </a:tc>
                <a:tc vMerge="1">
                  <a:txBody>
                    <a:bodyPr/>
                    <a:lstStyle/>
                    <a:p>
                      <a:endParaRPr lang="en-US"/>
                    </a:p>
                  </a:txBody>
                  <a:tcPr/>
                </a:tc>
              </a:tr>
              <a:tr h="246475">
                <a:tc>
                  <a:txBody>
                    <a:bodyPr/>
                    <a:lstStyle/>
                    <a:p>
                      <a:pPr marL="0" marR="0" lvl="0" indent="0" algn="ctr" rtl="0">
                        <a:lnSpc>
                          <a:spcPct val="100000"/>
                        </a:lnSpc>
                        <a:spcBef>
                          <a:spcPts val="0"/>
                        </a:spcBef>
                        <a:spcAft>
                          <a:spcPts val="0"/>
                        </a:spcAft>
                        <a:buNone/>
                      </a:pPr>
                      <a:endParaRPr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None/>
                      </a:pP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7000"/>
                        </a:lnSpc>
                        <a:spcBef>
                          <a:spcPts val="0"/>
                        </a:spcBef>
                        <a:spcAft>
                          <a:spcPts val="0"/>
                        </a:spcAft>
                        <a:buNone/>
                      </a:pPr>
                      <a:r>
                        <a:rPr lang="en-US" b="1">
                          <a:solidFill>
                            <a:srgbClr val="F2F2F2"/>
                          </a:solidFill>
                          <a:latin typeface="Arial"/>
                          <a:ea typeface="Arial"/>
                          <a:cs typeface="Arial"/>
                          <a:sym typeface="Arial"/>
                        </a:rPr>
                        <a:t>Hectares</a:t>
                      </a:r>
                      <a:endParaRPr b="1" u="none" strike="noStrike" cap="none">
                        <a:solidFill>
                          <a:srgbClr val="F2F2F2"/>
                        </a:solidFill>
                        <a:latin typeface="Arial"/>
                        <a:ea typeface="Arial"/>
                        <a:cs typeface="Arial"/>
                        <a:sym typeface="Arial"/>
                      </a:endParaRPr>
                    </a:p>
                  </a:txBody>
                  <a:tcPr marL="114300" marR="114300" marT="0" marB="0">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940925">
                <a:tc>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1.4.1 Integrated management plans developed and under implementation</a:t>
                      </a:r>
                      <a:endParaRPr b="1"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i="0" u="none" strike="noStrike" cap="none">
                          <a:solidFill>
                            <a:schemeClr val="dk1"/>
                          </a:solidFill>
                          <a:latin typeface="Arial"/>
                          <a:ea typeface="Arial"/>
                          <a:cs typeface="Arial"/>
                          <a:sym typeface="Arial"/>
                        </a:rPr>
                        <a:t>54,515 </a:t>
                      </a:r>
                      <a:endParaRPr b="1" u="none" strike="noStrike" cap="none">
                        <a:latin typeface="Arial"/>
                        <a:ea typeface="Arial"/>
                        <a:cs typeface="Arial"/>
                        <a:sym typeface="Arial"/>
                      </a:endParaRPr>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52,112  </a:t>
                      </a:r>
                      <a:endParaRPr b="1"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000" u="none" strike="noStrike" cap="none">
                          <a:latin typeface="Arial"/>
                          <a:ea typeface="Arial"/>
                          <a:cs typeface="Arial"/>
                          <a:sym typeface="Arial"/>
                        </a:rPr>
                        <a:t>(GMP 2012- 2017; PAMP 2018- 2028)</a:t>
                      </a:r>
                      <a:endParaRPr sz="10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dk1"/>
                          </a:solidFill>
                          <a:latin typeface="Arial"/>
                          <a:ea typeface="Arial"/>
                          <a:cs typeface="Arial"/>
                          <a:sym typeface="Arial"/>
                        </a:rPr>
                        <a:t>37,500</a:t>
                      </a:r>
                      <a:endParaRPr b="1"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000">
                          <a:latin typeface="Arial"/>
                          <a:ea typeface="Arial"/>
                          <a:cs typeface="Arial"/>
                          <a:sym typeface="Arial"/>
                        </a:rPr>
                        <a:t>Ternate Marine Park MP 2020-22; MPPMNGPL MP 2017-21</a:t>
                      </a:r>
                      <a:endParaRPr sz="1000">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1,343</a:t>
                      </a:r>
                      <a:endParaRPr b="1">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000">
                          <a:latin typeface="Arial"/>
                          <a:ea typeface="Arial"/>
                          <a:cs typeface="Arial"/>
                          <a:sym typeface="Arial"/>
                        </a:rPr>
                        <a:t>Development of MBSDMP due for implementation; MBCS Operational Plan, MB Oil Spill Contingency Plan, Coastal Use Zoning Plan</a:t>
                      </a:r>
                      <a:endParaRPr sz="1000">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92,955</a:t>
                      </a:r>
                      <a:endParaRPr b="1" u="none" strike="noStrike" cap="none">
                        <a:latin typeface="Arial"/>
                        <a:ea typeface="Arial"/>
                        <a:cs typeface="Arial"/>
                        <a:sym typeface="Arial"/>
                      </a:endParaRPr>
                    </a:p>
                  </a:txBody>
                  <a:tcPr marL="91450" marR="91450" marT="45725" marB="45725"/>
                </a:tc>
              </a:tr>
              <a:tr h="1157675">
                <a:tc>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1.4.2 Declaration of wetland areas with protection status (i.e. non-hunting area, nature reserves, protected areas, Ramsar Sites).</a:t>
                      </a:r>
                      <a:endParaRPr b="1" u="none" strike="noStrike" cap="none">
                        <a:solidFill>
                          <a:srgbClr val="FF0000"/>
                        </a:solidFill>
                        <a:latin typeface="Arial"/>
                        <a:ea typeface="Arial"/>
                        <a:cs typeface="Arial"/>
                        <a:sym typeface="Arial"/>
                      </a:endParaRPr>
                    </a:p>
                  </a:txBody>
                  <a:tcPr marL="91450" marR="91450" marT="45725" marB="45725"/>
                </a:tc>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52,112</a:t>
                      </a:r>
                      <a:endParaRPr b="1">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000">
                          <a:latin typeface="Arial"/>
                          <a:ea typeface="Arial"/>
                          <a:cs typeface="Arial"/>
                          <a:sym typeface="Arial"/>
                        </a:rPr>
                        <a:t>(NIPAS Act)</a:t>
                      </a:r>
                      <a:br>
                        <a:rPr lang="en-US" sz="1000">
                          <a:latin typeface="Arial"/>
                          <a:ea typeface="Arial"/>
                          <a:cs typeface="Arial"/>
                          <a:sym typeface="Arial"/>
                        </a:rPr>
                      </a:br>
                      <a:r>
                        <a:rPr lang="en-US" sz="1000">
                          <a:latin typeface="Arial"/>
                          <a:ea typeface="Arial"/>
                          <a:cs typeface="Arial"/>
                          <a:sym typeface="Arial"/>
                        </a:rPr>
                        <a:t>Presidential Proclamation 342 s2000</a:t>
                      </a:r>
                      <a:endParaRPr sz="1000">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highlight>
                          <a:srgbClr val="FF0000"/>
                        </a:highlight>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highlight>
                          <a:srgbClr val="FF0000"/>
                        </a:highlight>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dk1"/>
                          </a:solidFill>
                          <a:latin typeface="Arial"/>
                          <a:ea typeface="Arial"/>
                          <a:cs typeface="Arial"/>
                          <a:sym typeface="Arial"/>
                        </a:rPr>
                        <a:t>37,500</a:t>
                      </a:r>
                      <a:endParaRPr b="1"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000">
                          <a:latin typeface="Arial"/>
                          <a:ea typeface="Arial"/>
                          <a:cs typeface="Arial"/>
                          <a:sym typeface="Arial"/>
                        </a:rPr>
                        <a:t>(Ordinance No. 2 S-5011 Maragondon River mouth as MPA)</a:t>
                      </a:r>
                      <a:endParaRPr sz="1000">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3912</a:t>
                      </a:r>
                      <a:endParaRPr b="1"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000">
                          <a:latin typeface="Arial"/>
                          <a:ea typeface="Arial"/>
                          <a:cs typeface="Arial"/>
                          <a:sym typeface="Arial"/>
                        </a:rPr>
                        <a:t>(SBMCHEA as CH; SPCW as Ramsar Site; LPPWP as PA; Ordinance No. 04 S.2011 Tanza as Marine Tree Park; BWNP- CB Ecotourism Zone )</a:t>
                      </a:r>
                      <a:endParaRPr sz="1000">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93,524</a:t>
                      </a:r>
                      <a:endParaRPr b="1" u="none" strike="noStrike" cap="none">
                        <a:latin typeface="Arial"/>
                        <a:ea typeface="Arial"/>
                        <a:cs typeface="Arial"/>
                        <a:sym typeface="Arial"/>
                      </a:endParaRPr>
                    </a:p>
                  </a:txBody>
                  <a:tcPr marL="91450" marR="91450" marT="45725" marB="45725"/>
                </a:tc>
              </a:tr>
              <a:tr h="38900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TOTAL</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a:t>54,515</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3"/>
          <p:cNvSpPr txBox="1">
            <a:spLocks noGrp="1"/>
          </p:cNvSpPr>
          <p:nvPr>
            <p:ph type="title"/>
          </p:nvPr>
        </p:nvSpPr>
        <p:spPr>
          <a:xfrm>
            <a:off x="2208762" y="162422"/>
            <a:ext cx="597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rPr>
              <a:t>Evaluation of Achievements</a:t>
            </a:r>
            <a:endParaRPr sz="3400">
              <a:solidFill>
                <a:srgbClr val="0070C0"/>
              </a:solidFill>
            </a:endParaRPr>
          </a:p>
        </p:txBody>
      </p:sp>
      <p:pic>
        <p:nvPicPr>
          <p:cNvPr id="235" name="Google Shape;235;p33"/>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236" name="Google Shape;236;p33"/>
          <p:cNvSpPr txBox="1">
            <a:spLocks noGrp="1"/>
          </p:cNvSpPr>
          <p:nvPr>
            <p:ph type="body" idx="1"/>
          </p:nvPr>
        </p:nvSpPr>
        <p:spPr>
          <a:xfrm>
            <a:off x="2138248" y="710203"/>
            <a:ext cx="9910500" cy="2889000"/>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Wetlands SAP Targets and Summary of Achievements</a:t>
            </a:r>
            <a:endParaRPr sz="2100">
              <a:latin typeface="Arial"/>
              <a:ea typeface="Arial"/>
              <a:cs typeface="Arial"/>
              <a:sym typeface="Arial"/>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p:txBody>
      </p:sp>
      <p:graphicFrame>
        <p:nvGraphicFramePr>
          <p:cNvPr id="237" name="Google Shape;237;p33"/>
          <p:cNvGraphicFramePr/>
          <p:nvPr/>
        </p:nvGraphicFramePr>
        <p:xfrm>
          <a:off x="1376322" y="1253424"/>
          <a:ext cx="3000000" cy="3000000"/>
        </p:xfrm>
        <a:graphic>
          <a:graphicData uri="http://schemas.openxmlformats.org/drawingml/2006/table">
            <a:tbl>
              <a:tblPr firstRow="1" bandRow="1">
                <a:noFill/>
                <a:tableStyleId>{1E453F63-C9E0-41AC-A662-E3CD89B5B056}</a:tableStyleId>
              </a:tblPr>
              <a:tblGrid>
                <a:gridCol w="3424350"/>
                <a:gridCol w="1295325"/>
                <a:gridCol w="1231575"/>
                <a:gridCol w="1401325"/>
                <a:gridCol w="1345200"/>
                <a:gridCol w="1355900"/>
              </a:tblGrid>
              <a:tr h="331375">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National SAP Targets</a:t>
                      </a:r>
                      <a:endParaRPr u="none" strike="noStrike" cap="none">
                        <a:latin typeface="Arial"/>
                        <a:ea typeface="Arial"/>
                        <a:cs typeface="Arial"/>
                        <a:sym typeface="Arial"/>
                      </a:endParaRPr>
                    </a:p>
                  </a:txBody>
                  <a:tcPr marL="91450" marR="91450" marT="45725" marB="45725"/>
                </a:tc>
                <a:tc gridSpan="3">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Summary of Achievements</a:t>
                      </a:r>
                      <a:endParaRPr sz="1400" u="none" strike="noStrike" cap="none"/>
                    </a:p>
                  </a:txBody>
                  <a:tcPr marL="91450" marR="91450" marT="45725" marB="45725"/>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u="none" strike="noStrike" cap="none">
                        <a:latin typeface="Arial"/>
                        <a:ea typeface="Arial"/>
                        <a:cs typeface="Arial"/>
                        <a:sym typeface="Arial"/>
                      </a:endParaRPr>
                    </a:p>
                  </a:txBody>
                  <a:tcPr marL="91450" marR="91450" marT="45725" marB="45725"/>
                </a:tc>
              </a:tr>
              <a:tr h="586850">
                <a:tc vMerge="1">
                  <a:txBody>
                    <a:bodyPr/>
                    <a:lstStyle/>
                    <a:p>
                      <a:endParaRPr lang="en-US"/>
                    </a:p>
                  </a:txBody>
                  <a:tcPr/>
                </a:tc>
                <a:tc vMerge="1">
                  <a:txBody>
                    <a:bodyPr/>
                    <a:lstStyle/>
                    <a:p>
                      <a:endParaRPr lang="en-US"/>
                    </a:p>
                  </a:txBody>
                  <a:tcPr/>
                </a:tc>
                <a:tc>
                  <a:txBody>
                    <a:bodyPr/>
                    <a:lstStyle/>
                    <a:p>
                      <a:pPr marL="0" marR="0" lvl="0" indent="0" algn="ctr" rtl="0">
                        <a:lnSpc>
                          <a:spcPct val="107000"/>
                        </a:lnSpc>
                        <a:spcBef>
                          <a:spcPts val="0"/>
                        </a:spcBef>
                        <a:spcAft>
                          <a:spcPts val="0"/>
                        </a:spcAft>
                        <a:buClr>
                          <a:srgbClr val="000000"/>
                        </a:buClr>
                        <a:buSzPts val="1200"/>
                        <a:buFont typeface="Arial"/>
                        <a:buNone/>
                      </a:pPr>
                      <a:r>
                        <a:rPr lang="en-US" b="1" u="none" strike="noStrike" cap="none">
                          <a:solidFill>
                            <a:srgbClr val="F2F2F2"/>
                          </a:solidFill>
                          <a:latin typeface="Arial"/>
                          <a:ea typeface="Arial"/>
                          <a:cs typeface="Arial"/>
                          <a:sym typeface="Arial"/>
                        </a:rPr>
                        <a:t>Malampaya Sound</a:t>
                      </a:r>
                      <a:endParaRPr b="1" u="none" strike="noStrike" cap="none">
                        <a:solidFill>
                          <a:srgbClr val="F2F2F2"/>
                        </a:solidFill>
                        <a:latin typeface="Arial"/>
                        <a:ea typeface="Arial"/>
                        <a:cs typeface="Arial"/>
                        <a:sym typeface="Arial"/>
                      </a:endParaRPr>
                    </a:p>
                  </a:txBody>
                  <a:tcPr marL="114300" marR="114300" marT="0" marB="0">
                    <a:solidFill>
                      <a:schemeClr val="accent1"/>
                    </a:solidFill>
                  </a:tcPr>
                </a:tc>
                <a:tc>
                  <a:txBody>
                    <a:bodyPr/>
                    <a:lstStyle/>
                    <a:p>
                      <a:pPr marL="0" marR="0" lvl="0" indent="0" algn="ctr" rtl="0">
                        <a:lnSpc>
                          <a:spcPct val="107000"/>
                        </a:lnSpc>
                        <a:spcBef>
                          <a:spcPts val="0"/>
                        </a:spcBef>
                        <a:spcAft>
                          <a:spcPts val="0"/>
                        </a:spcAft>
                        <a:buClr>
                          <a:srgbClr val="000000"/>
                        </a:buClr>
                        <a:buSzPts val="1200"/>
                        <a:buFont typeface="Arial"/>
                        <a:buNone/>
                      </a:pPr>
                      <a:r>
                        <a:rPr lang="en-US" b="1" u="none" strike="noStrike" cap="none">
                          <a:solidFill>
                            <a:srgbClr val="F2F2F2"/>
                          </a:solidFill>
                          <a:latin typeface="Arial"/>
                          <a:ea typeface="Arial"/>
                          <a:cs typeface="Arial"/>
                          <a:sym typeface="Arial"/>
                        </a:rPr>
                        <a:t>Maragondon River Estuary</a:t>
                      </a:r>
                      <a:endParaRPr b="1" u="none" strike="noStrike" cap="none">
                        <a:solidFill>
                          <a:srgbClr val="F2F2F2"/>
                        </a:solidFill>
                        <a:latin typeface="Arial"/>
                        <a:ea typeface="Arial"/>
                        <a:cs typeface="Arial"/>
                        <a:sym typeface="Arial"/>
                      </a:endParaRPr>
                    </a:p>
                  </a:txBody>
                  <a:tcPr marL="114300" marR="114300" marT="0" marB="0">
                    <a:solidFill>
                      <a:schemeClr val="accent1"/>
                    </a:solidFill>
                  </a:tcPr>
                </a:tc>
                <a:tc>
                  <a:txBody>
                    <a:bodyPr/>
                    <a:lstStyle/>
                    <a:p>
                      <a:pPr marL="0" marR="0" lvl="0" indent="0" algn="ctr" rtl="0">
                        <a:lnSpc>
                          <a:spcPct val="107000"/>
                        </a:lnSpc>
                        <a:spcBef>
                          <a:spcPts val="0"/>
                        </a:spcBef>
                        <a:spcAft>
                          <a:spcPts val="0"/>
                        </a:spcAft>
                        <a:buClr>
                          <a:srgbClr val="000000"/>
                        </a:buClr>
                        <a:buSzPts val="1200"/>
                        <a:buFont typeface="Arial"/>
                        <a:buNone/>
                      </a:pPr>
                      <a:r>
                        <a:rPr lang="en-US" b="1" u="none" strike="noStrike" cap="none">
                          <a:solidFill>
                            <a:srgbClr val="F2F2F2"/>
                          </a:solidFill>
                          <a:latin typeface="Arial"/>
                          <a:ea typeface="Arial"/>
                          <a:cs typeface="Arial"/>
                          <a:sym typeface="Arial"/>
                        </a:rPr>
                        <a:t>Manila Bay Tidal Flats</a:t>
                      </a:r>
                      <a:endParaRPr b="1" u="none" strike="noStrike" cap="none">
                        <a:solidFill>
                          <a:srgbClr val="F2F2F2"/>
                        </a:solidFill>
                        <a:latin typeface="Arial"/>
                        <a:ea typeface="Arial"/>
                        <a:cs typeface="Arial"/>
                        <a:sym typeface="Arial"/>
                      </a:endParaRPr>
                    </a:p>
                  </a:txBody>
                  <a:tcPr marL="114300" marR="114300" marT="0" marB="0">
                    <a:solidFill>
                      <a:schemeClr val="accent1"/>
                    </a:solidFill>
                  </a:tcPr>
                </a:tc>
                <a:tc vMerge="1">
                  <a:txBody>
                    <a:bodyPr/>
                    <a:lstStyle/>
                    <a:p>
                      <a:endParaRPr lang="en-US"/>
                    </a:p>
                  </a:txBody>
                  <a:tcPr/>
                </a:tc>
              </a:tr>
              <a:tr h="283825">
                <a:tc>
                  <a:txBody>
                    <a:bodyPr/>
                    <a:lstStyle/>
                    <a:p>
                      <a:pPr marL="0" marR="0" lvl="0" indent="0" algn="ctr" rtl="0">
                        <a:lnSpc>
                          <a:spcPct val="100000"/>
                        </a:lnSpc>
                        <a:spcBef>
                          <a:spcPts val="0"/>
                        </a:spcBef>
                        <a:spcAft>
                          <a:spcPts val="0"/>
                        </a:spcAft>
                        <a:buNone/>
                      </a:pPr>
                      <a:endParaRPr u="none" strike="noStrike" cap="none">
                        <a:latin typeface="Arial"/>
                        <a:ea typeface="Arial"/>
                        <a:cs typeface="Arial"/>
                        <a:sym typeface="Arial"/>
                      </a:endParaRPr>
                    </a:p>
                  </a:txBody>
                  <a:tcPr marL="91450" marR="91450" marT="45725" marB="45725"/>
                </a:tc>
                <a:tc gridSpan="5">
                  <a:txBody>
                    <a:bodyPr/>
                    <a:lstStyle/>
                    <a:p>
                      <a:pPr marL="0" marR="0" lvl="0" indent="0" algn="ctr" rtl="0">
                        <a:lnSpc>
                          <a:spcPct val="100000"/>
                        </a:lnSpc>
                        <a:spcBef>
                          <a:spcPts val="0"/>
                        </a:spcBef>
                        <a:spcAft>
                          <a:spcPts val="0"/>
                        </a:spcAft>
                        <a:buNone/>
                      </a:pPr>
                      <a:r>
                        <a:rPr lang="en-US" b="1">
                          <a:latin typeface="Arial"/>
                          <a:ea typeface="Arial"/>
                          <a:cs typeface="Arial"/>
                          <a:sym typeface="Arial"/>
                        </a:rPr>
                        <a:t>(hectares)</a:t>
                      </a:r>
                      <a:endParaRPr b="1" u="none" strike="noStrike" cap="none">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7675">
                <a:tc>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1.4.3 Adoption of a regional estuary monitoring scheme and its national implementation [based on SAP results framework]</a:t>
                      </a:r>
                      <a:endParaRPr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54,515 </a:t>
                      </a:r>
                      <a:endParaRPr b="1" u="none" strike="noStrike" cap="none">
                        <a:latin typeface="Arial"/>
                        <a:ea typeface="Arial"/>
                        <a:cs typeface="Arial"/>
                        <a:sym typeface="Arial"/>
                      </a:endParaRPr>
                    </a:p>
                  </a:txBody>
                  <a:tcPr marL="91450" marR="91450" marT="45725" marB="45725" anchor="ctr"/>
                </a:tc>
                <a:tc>
                  <a:txBody>
                    <a:bodyPr/>
                    <a:lstStyle/>
                    <a:p>
                      <a:pPr marL="0" marR="0" lvl="0" indent="0" algn="l" rtl="0">
                        <a:lnSpc>
                          <a:spcPct val="100000"/>
                        </a:lnSpc>
                        <a:spcBef>
                          <a:spcPts val="0"/>
                        </a:spcBef>
                        <a:spcAft>
                          <a:spcPts val="0"/>
                        </a:spcAft>
                        <a:buClr>
                          <a:srgbClr val="000000"/>
                        </a:buClr>
                        <a:buSzPts val="1400"/>
                        <a:buFont typeface="Arial"/>
                        <a:buNone/>
                      </a:pPr>
                      <a:endParaRPr b="1">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54,515 </a:t>
                      </a:r>
                      <a:endParaRPr b="1"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Seaborne patrolling, LAWIN</a:t>
                      </a:r>
                      <a:endParaRPr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54,515</a:t>
                      </a:r>
                      <a:endParaRPr b="1" u="none" strike="noStrike" cap="none">
                        <a:latin typeface="Arial"/>
                        <a:ea typeface="Arial"/>
                        <a:cs typeface="Arial"/>
                        <a:sym typeface="Arial"/>
                      </a:endParaRPr>
                    </a:p>
                  </a:txBody>
                  <a:tcPr marL="91450" marR="91450" marT="45725" marB="45725"/>
                </a:tc>
              </a:tr>
              <a:tr h="389000">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TOTAL</a:t>
                      </a:r>
                      <a:endParaRPr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5415</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240,994</a:t>
                      </a:r>
                      <a:endParaRPr b="1" u="none" strike="noStrike" cap="none">
                        <a:latin typeface="Arial"/>
                        <a:ea typeface="Arial"/>
                        <a:cs typeface="Arial"/>
                        <a:sym typeface="Arial"/>
                      </a:endParaRPr>
                    </a:p>
                  </a:txBody>
                  <a:tcPr marL="91450" marR="91450" marT="45725" marB="45725"/>
                </a:tc>
              </a:tr>
            </a:tbl>
          </a:graphicData>
        </a:graphic>
      </p:graphicFrame>
      <p:sp>
        <p:nvSpPr>
          <p:cNvPr id="238" name="Google Shape;238;p33"/>
          <p:cNvSpPr txBox="1">
            <a:spLocks noGrp="1"/>
          </p:cNvSpPr>
          <p:nvPr>
            <p:ph type="ftr" idx="11"/>
          </p:nvPr>
        </p:nvSpPr>
        <p:spPr>
          <a:xfrm>
            <a:off x="2218427" y="6330471"/>
            <a:ext cx="9108000" cy="2430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Note: Other sites contributed to the achievements of the targets with a total contribution of 145,601</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pic>
        <p:nvPicPr>
          <p:cNvPr id="243" name="Google Shape;243;p34"/>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244" name="Google Shape;244;p34"/>
          <p:cNvGraphicFramePr/>
          <p:nvPr/>
        </p:nvGraphicFramePr>
        <p:xfrm>
          <a:off x="464524" y="238124"/>
          <a:ext cx="3000000" cy="3000000"/>
        </p:xfrm>
        <a:graphic>
          <a:graphicData uri="http://schemas.openxmlformats.org/drawingml/2006/table">
            <a:tbl>
              <a:tblPr firstRow="1" bandRow="1">
                <a:noFill/>
                <a:tableStyleId>{1E453F63-C9E0-41AC-A662-E3CD89B5B056}</a:tableStyleId>
              </a:tblPr>
              <a:tblGrid>
                <a:gridCol w="2778650"/>
                <a:gridCol w="2300375"/>
                <a:gridCol w="1666000"/>
                <a:gridCol w="3603400"/>
                <a:gridCol w="1150450"/>
              </a:tblGrid>
              <a:tr h="558125">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gridSpan="3">
                  <a:txBody>
                    <a:bodyPr/>
                    <a:lstStyle/>
                    <a:p>
                      <a:pPr marL="0" marR="0" lvl="0" indent="0" algn="ctr" rtl="0">
                        <a:lnSpc>
                          <a:spcPct val="100000"/>
                        </a:lnSpc>
                        <a:spcBef>
                          <a:spcPts val="0"/>
                        </a:spcBef>
                        <a:spcAft>
                          <a:spcPts val="0"/>
                        </a:spcAft>
                        <a:buClr>
                          <a:srgbClr val="000000"/>
                        </a:buClr>
                        <a:buSzPts val="2000"/>
                        <a:buFont typeface="Arial"/>
                        <a:buNone/>
                      </a:pPr>
                      <a:r>
                        <a:rPr lang="en-US" u="none" strike="noStrike" cap="none">
                          <a:latin typeface="Arial"/>
                          <a:ea typeface="Arial"/>
                          <a:cs typeface="Arial"/>
                          <a:sym typeface="Arial"/>
                        </a:rPr>
                        <a:t>Summary of Co-financing, Projects, and Partners</a:t>
                      </a:r>
                      <a:endParaRPr u="none" strike="noStrike" cap="none">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u="none" strike="noStrike" cap="none">
                        <a:latin typeface="Arial"/>
                        <a:ea typeface="Arial"/>
                        <a:cs typeface="Arial"/>
                        <a:sym typeface="Arial"/>
                      </a:endParaRPr>
                    </a:p>
                  </a:txBody>
                  <a:tcPr marL="91450" marR="91450" marT="45725" marB="45725"/>
                </a:tc>
              </a:tr>
              <a:tr h="51680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Malampaya Sound</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Maragondon River Estuary</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Manila Bay Tidal Flats</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516800">
                <a:tc>
                  <a:txBody>
                    <a:bodyPr/>
                    <a:lstStyle/>
                    <a:p>
                      <a:pPr marL="0" marR="0" lvl="0" indent="0" algn="ctr" rtl="0">
                        <a:lnSpc>
                          <a:spcPct val="100000"/>
                        </a:lnSpc>
                        <a:spcBef>
                          <a:spcPts val="0"/>
                        </a:spcBef>
                        <a:spcAft>
                          <a:spcPts val="0"/>
                        </a:spcAft>
                        <a:buNone/>
                      </a:pP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None/>
                      </a:pPr>
                      <a:r>
                        <a:rPr lang="en-US" b="1">
                          <a:solidFill>
                            <a:schemeClr val="lt1"/>
                          </a:solidFill>
                          <a:latin typeface="Arial"/>
                          <a:ea typeface="Arial"/>
                          <a:cs typeface="Arial"/>
                          <a:sym typeface="Arial"/>
                        </a:rPr>
                        <a:t>Philippine Peso</a:t>
                      </a:r>
                      <a:endParaRPr b="1" u="none" strike="noStrike" cap="none">
                        <a:solidFill>
                          <a:schemeClr val="lt1"/>
                        </a:solidFill>
                        <a:latin typeface="Arial"/>
                        <a:ea typeface="Arial"/>
                        <a:cs typeface="Arial"/>
                        <a:sym typeface="Arial"/>
                      </a:endParaRPr>
                    </a:p>
                  </a:txBody>
                  <a:tcPr marL="91450" marR="91450" marT="45725" marB="45725">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04000">
                <a:tc rowSpan="2">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1.4.1 Integrated management plans developed and under implementation for at least 3 lagoons (26,818 ha), 9 estuaries (614,680 ha), 5 tidal flats (96,903 ha), 1 peat swamp (45,700 ha) and 1 non-peat swamp (9,808 ha) and associated policy, legal and institutional reforms </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PHP6,848,521</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PHP 4,426,000</a:t>
                      </a:r>
                      <a:endParaRPr b="1"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11,274,521</a:t>
                      </a:r>
                      <a:endParaRPr b="1" u="none" strike="noStrike" cap="none">
                        <a:latin typeface="Arial"/>
                        <a:ea typeface="Arial"/>
                        <a:cs typeface="Arial"/>
                        <a:sym typeface="Arial"/>
                      </a:endParaRPr>
                    </a:p>
                  </a:txBody>
                  <a:tcPr marL="91450" marR="91450" marT="45725" marB="45725"/>
                </a:tc>
              </a:tr>
              <a:tr h="2266975">
                <a:tc vMerge="1">
                  <a:txBody>
                    <a:bodyPr/>
                    <a:lstStyle/>
                    <a:p>
                      <a:endParaRPr lang="en-US"/>
                    </a:p>
                  </a:txBody>
                  <a:tcPr/>
                </a:tc>
                <a:tc>
                  <a:txBody>
                    <a:bodyPr/>
                    <a:lstStyle/>
                    <a:p>
                      <a:pPr marL="285750" marR="0" lvl="0" indent="-273050" algn="l" rtl="0">
                        <a:lnSpc>
                          <a:spcPct val="100000"/>
                        </a:lnSpc>
                        <a:spcBef>
                          <a:spcPts val="0"/>
                        </a:spcBef>
                        <a:spcAft>
                          <a:spcPts val="0"/>
                        </a:spcAft>
                        <a:buClr>
                          <a:srgbClr val="000000"/>
                        </a:buClr>
                        <a:buSzPts val="1200"/>
                        <a:buChar char="•"/>
                      </a:pPr>
                      <a:r>
                        <a:rPr lang="en-US" sz="1200" i="0" u="none" strike="noStrike" cap="none">
                          <a:solidFill>
                            <a:schemeClr val="dk1"/>
                          </a:solidFill>
                          <a:latin typeface="Arial"/>
                          <a:ea typeface="Arial"/>
                          <a:cs typeface="Arial"/>
                          <a:sym typeface="Arial"/>
                        </a:rPr>
                        <a:t>Bato Multi-Purpose Cooperative;DENR-CARP</a:t>
                      </a:r>
                      <a:endParaRPr sz="1200" i="0" u="none" strike="noStrike" cap="none">
                        <a:solidFill>
                          <a:schemeClr val="dk1"/>
                        </a:solidFill>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i="0" u="none" strike="noStrike" cap="none">
                          <a:solidFill>
                            <a:schemeClr val="dk1"/>
                          </a:solidFill>
                          <a:latin typeface="Arial"/>
                          <a:ea typeface="Arial"/>
                          <a:cs typeface="Arial"/>
                          <a:sym typeface="Arial"/>
                        </a:rPr>
                        <a:t>Malampaya Pancol Multi-Purpose Cooperative (MPMPC)</a:t>
                      </a:r>
                      <a:endParaRPr sz="1200" u="none" strike="noStrike" cap="none">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i="0" u="none" strike="noStrike" cap="none">
                          <a:solidFill>
                            <a:schemeClr val="dk1"/>
                          </a:solidFill>
                          <a:latin typeface="Arial"/>
                          <a:ea typeface="Arial"/>
                          <a:cs typeface="Arial"/>
                          <a:sym typeface="Arial"/>
                        </a:rPr>
                        <a:t>Biodiversity Partnership Project; UNEP-GEF</a:t>
                      </a:r>
                      <a:endParaRPr sz="1200" i="0" u="none" strike="noStrike" cap="none">
                        <a:solidFill>
                          <a:schemeClr val="dk1"/>
                        </a:solidFill>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i="0" u="none" strike="noStrike" cap="none">
                          <a:solidFill>
                            <a:schemeClr val="dk1"/>
                          </a:solidFill>
                          <a:latin typeface="Arial"/>
                          <a:ea typeface="Arial"/>
                          <a:cs typeface="Arial"/>
                          <a:sym typeface="Arial"/>
                        </a:rPr>
                        <a:t>Construction of Small Water Impounding Structure;DENR</a:t>
                      </a:r>
                      <a:endParaRPr sz="1200" u="none" strike="noStrike" cap="none">
                        <a:latin typeface="Arial"/>
                        <a:ea typeface="Arial"/>
                        <a:cs typeface="Arial"/>
                        <a:sym typeface="Arial"/>
                      </a:endParaRPr>
                    </a:p>
                  </a:txBody>
                  <a:tcPr marL="91450" marR="91450" marT="45725" marB="45725"/>
                </a:tc>
                <a:tc>
                  <a:txBody>
                    <a:bodyPr/>
                    <a:lstStyle/>
                    <a:p>
                      <a:pPr marL="285750" marR="0" lvl="0" indent="-273050" algn="l" rtl="0">
                        <a:lnSpc>
                          <a:spcPct val="100000"/>
                        </a:lnSpc>
                        <a:spcBef>
                          <a:spcPts val="0"/>
                        </a:spcBef>
                        <a:spcAft>
                          <a:spcPts val="0"/>
                        </a:spcAft>
                        <a:buClr>
                          <a:srgbClr val="000000"/>
                        </a:buClr>
                        <a:buSzPts val="1200"/>
                        <a:buChar char="•"/>
                      </a:pPr>
                      <a:r>
                        <a:rPr lang="en-US" sz="1200" i="0" u="none" strike="noStrike" cap="none">
                          <a:solidFill>
                            <a:schemeClr val="dk1"/>
                          </a:solidFill>
                          <a:latin typeface="Arial"/>
                          <a:ea typeface="Arial"/>
                          <a:cs typeface="Arial"/>
                          <a:sym typeface="Arial"/>
                        </a:rPr>
                        <a:t>Mangrove Planting</a:t>
                      </a:r>
                      <a:endParaRPr sz="12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200" u="none" strike="noStrike" cap="none">
                          <a:latin typeface="Arial"/>
                          <a:ea typeface="Arial"/>
                          <a:cs typeface="Arial"/>
                          <a:sym typeface="Arial"/>
                        </a:rPr>
                        <a:t>Following are some selected Projects in Manila Bay. Please refer to Wetlands NIR for a more comprehensive list of projects</a:t>
                      </a:r>
                      <a:endParaRPr sz="1200" u="none" strike="noStrike" cap="none">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u="none" strike="noStrike" cap="none">
                          <a:latin typeface="Arial"/>
                          <a:ea typeface="Arial"/>
                          <a:cs typeface="Arial"/>
                          <a:sym typeface="Arial"/>
                        </a:rPr>
                        <a:t>Mangrove Rehabilitation Project; Manila Bay Fund</a:t>
                      </a:r>
                      <a:endParaRPr sz="1200" u="none" strike="noStrike" cap="none">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u="none" strike="noStrike" cap="none">
                          <a:latin typeface="Arial"/>
                          <a:ea typeface="Arial"/>
                          <a:cs typeface="Arial"/>
                          <a:sym typeface="Arial"/>
                        </a:rPr>
                        <a:t>Assessment of the proposed silt containment area through bathymetric survey; Manila Bay Fund</a:t>
                      </a:r>
                      <a:endParaRPr sz="1200" u="none" strike="noStrike" cap="none">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u="none" strike="noStrike" cap="none">
                          <a:latin typeface="Arial"/>
                          <a:ea typeface="Arial"/>
                          <a:cs typeface="Arial"/>
                          <a:sym typeface="Arial"/>
                        </a:rPr>
                        <a:t>Mangrove Planting;BMB</a:t>
                      </a:r>
                      <a:endParaRPr sz="1200" u="none" strike="noStrike" cap="none">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u="none" strike="noStrike" cap="none">
                          <a:latin typeface="Arial"/>
                          <a:ea typeface="Arial"/>
                          <a:cs typeface="Arial"/>
                          <a:sym typeface="Arial"/>
                        </a:rPr>
                        <a:t>Mangrove planting (under NGP)</a:t>
                      </a:r>
                      <a:r>
                        <a:rPr lang="en-US" sz="1200" i="0" u="none" strike="noStrike" cap="none">
                          <a:solidFill>
                            <a:schemeClr val="dk1"/>
                          </a:solidFill>
                          <a:latin typeface="Arial"/>
                          <a:ea typeface="Arial"/>
                          <a:cs typeface="Arial"/>
                          <a:sym typeface="Arial"/>
                        </a:rPr>
                        <a:t> </a:t>
                      </a:r>
                      <a:r>
                        <a:rPr lang="en-US" sz="1200" u="none" strike="noStrike" cap="none">
                          <a:latin typeface="Arial"/>
                          <a:ea typeface="Arial"/>
                          <a:cs typeface="Arial"/>
                          <a:sym typeface="Arial"/>
                        </a:rPr>
                        <a:t>area turned over in 2019; DENR- NGP</a:t>
                      </a:r>
                      <a:endParaRPr sz="1200" u="none" strike="noStrike" cap="none">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u="none" strike="noStrike" cap="none">
                          <a:latin typeface="Arial"/>
                          <a:ea typeface="Arial"/>
                          <a:cs typeface="Arial"/>
                          <a:sym typeface="Arial"/>
                        </a:rPr>
                        <a:t>Workshop on the formulation of Sasmuan Bankung Malapad Critical Habitat and Ecotourism Area (SBMCHEA) Business Plan</a:t>
                      </a:r>
                      <a:endParaRPr sz="1200" i="0" u="none" strike="noStrike" cap="none">
                        <a:solidFill>
                          <a:schemeClr val="dk1"/>
                        </a:solidFill>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u="none" strike="noStrike" cap="none">
                          <a:latin typeface="Arial"/>
                          <a:ea typeface="Arial"/>
                          <a:cs typeface="Arial"/>
                          <a:sym typeface="Arial"/>
                        </a:rPr>
                        <a:t>Workshop on the formulation of Lubao Bamboo Hub and Eco Park Management Plan</a:t>
                      </a:r>
                      <a:endParaRPr sz="1200" i="0" u="none" strike="noStrike" cap="none">
                        <a:solidFill>
                          <a:schemeClr val="dk1"/>
                        </a:solidFill>
                        <a:latin typeface="Arial"/>
                        <a:ea typeface="Arial"/>
                        <a:cs typeface="Arial"/>
                        <a:sym typeface="Arial"/>
                      </a:endParaRPr>
                    </a:p>
                    <a:p>
                      <a:pPr marL="285750" marR="0" lvl="0" indent="-273050" algn="l" rtl="0">
                        <a:lnSpc>
                          <a:spcPct val="100000"/>
                        </a:lnSpc>
                        <a:spcBef>
                          <a:spcPts val="0"/>
                        </a:spcBef>
                        <a:spcAft>
                          <a:spcPts val="0"/>
                        </a:spcAft>
                        <a:buClr>
                          <a:srgbClr val="000000"/>
                        </a:buClr>
                        <a:buSzPts val="1200"/>
                        <a:buChar char="•"/>
                      </a:pPr>
                      <a:r>
                        <a:rPr lang="en-US" sz="1200" u="none" strike="noStrike" cap="none">
                          <a:latin typeface="Arial"/>
                          <a:ea typeface="Arial"/>
                          <a:cs typeface="Arial"/>
                          <a:sym typeface="Arial"/>
                        </a:rPr>
                        <a:t>Workshop on the formulation of Sasmuan Bankung Malapad Critical Habitat and Ecotourism Area (SBMCHEA) Business Plan</a:t>
                      </a:r>
                      <a:endParaRPr sz="120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i="0" u="none" strike="noStrike" cap="none">
                        <a:solidFill>
                          <a:schemeClr val="dk1"/>
                        </a:solidFill>
                        <a:latin typeface="Arial"/>
                        <a:ea typeface="Arial"/>
                        <a:cs typeface="Arial"/>
                        <a:sym typeface="Arial"/>
                      </a:endParaRPr>
                    </a:p>
                    <a:p>
                      <a:pPr marL="285750" marR="0" lvl="0" indent="-196850" algn="l" rtl="0">
                        <a:lnSpc>
                          <a:spcPct val="100000"/>
                        </a:lnSpc>
                        <a:spcBef>
                          <a:spcPts val="0"/>
                        </a:spcBef>
                        <a:spcAft>
                          <a:spcPts val="0"/>
                        </a:spcAft>
                        <a:buClr>
                          <a:srgbClr val="000000"/>
                        </a:buClr>
                        <a:buSzPts val="1400"/>
                        <a:buFont typeface="Arial"/>
                        <a:buNone/>
                      </a:pPr>
                      <a:endParaRPr sz="1200" i="0" u="none" strike="noStrike" cap="none">
                        <a:solidFill>
                          <a:schemeClr val="dk1"/>
                        </a:solidFill>
                        <a:latin typeface="Arial"/>
                        <a:ea typeface="Arial"/>
                        <a:cs typeface="Arial"/>
                        <a:sym typeface="Arial"/>
                      </a:endParaRPr>
                    </a:p>
                  </a:txBody>
                  <a:tcPr marL="91450" marR="91450" marT="45725" marB="45725"/>
                </a:tc>
                <a:tc vMerge="1">
                  <a:txBody>
                    <a:bodyPr/>
                    <a:lstStyle/>
                    <a:p>
                      <a:endParaRPr lang="en-US"/>
                    </a:p>
                  </a:txBody>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Google Shape;249;p35"/>
          <p:cNvPicPr preferRelativeResize="0"/>
          <p:nvPr/>
        </p:nvPicPr>
        <p:blipFill rotWithShape="1">
          <a:blip r:embed="rId3">
            <a:alphaModFix/>
          </a:blip>
          <a:srcRect/>
          <a:stretch/>
        </p:blipFill>
        <p:spPr>
          <a:xfrm>
            <a:off x="0" y="1568"/>
            <a:ext cx="2049137" cy="6858001"/>
          </a:xfrm>
          <a:prstGeom prst="rect">
            <a:avLst/>
          </a:prstGeom>
          <a:noFill/>
          <a:ln>
            <a:noFill/>
          </a:ln>
        </p:spPr>
      </p:pic>
      <p:graphicFrame>
        <p:nvGraphicFramePr>
          <p:cNvPr id="250" name="Google Shape;250;p35"/>
          <p:cNvGraphicFramePr/>
          <p:nvPr/>
        </p:nvGraphicFramePr>
        <p:xfrm>
          <a:off x="1153948" y="87630"/>
          <a:ext cx="3000000" cy="3000000"/>
        </p:xfrm>
        <a:graphic>
          <a:graphicData uri="http://schemas.openxmlformats.org/drawingml/2006/table">
            <a:tbl>
              <a:tblPr firstRow="1" bandRow="1">
                <a:noFill/>
                <a:tableStyleId>{1E453F63-C9E0-41AC-A662-E3CD89B5B056}</a:tableStyleId>
              </a:tblPr>
              <a:tblGrid>
                <a:gridCol w="3489600"/>
                <a:gridCol w="2064625"/>
                <a:gridCol w="2007250"/>
                <a:gridCol w="1861350"/>
                <a:gridCol w="1453300"/>
              </a:tblGrid>
              <a:tr h="724700">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gridSpan="3">
                  <a:txBody>
                    <a:bodyPr/>
                    <a:lstStyle/>
                    <a:p>
                      <a:pPr marL="0" marR="0" lvl="0" indent="0" algn="ctr" rtl="0">
                        <a:lnSpc>
                          <a:spcPct val="100000"/>
                        </a:lnSpc>
                        <a:spcBef>
                          <a:spcPts val="0"/>
                        </a:spcBef>
                        <a:spcAft>
                          <a:spcPts val="0"/>
                        </a:spcAft>
                        <a:buClr>
                          <a:srgbClr val="000000"/>
                        </a:buClr>
                        <a:buSzPts val="2000"/>
                        <a:buFont typeface="Arial"/>
                        <a:buNone/>
                      </a:pPr>
                      <a:r>
                        <a:rPr lang="en-US" u="none" strike="noStrike" cap="none">
                          <a:latin typeface="Arial"/>
                          <a:ea typeface="Arial"/>
                          <a:cs typeface="Arial"/>
                          <a:sym typeface="Arial"/>
                        </a:rPr>
                        <a:t>Summary of Co-financing, Projects, and Partners</a:t>
                      </a:r>
                      <a:endParaRPr u="none" strike="noStrike" cap="none">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u="none" strike="noStrike" cap="none">
                        <a:latin typeface="Arial"/>
                        <a:ea typeface="Arial"/>
                        <a:cs typeface="Arial"/>
                        <a:sym typeface="Arial"/>
                      </a:endParaRPr>
                    </a:p>
                  </a:txBody>
                  <a:tcPr marL="91450" marR="91450" marT="45725" marB="45725"/>
                </a:tc>
              </a:tr>
              <a:tr h="566500">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Malampaya Sound</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7000"/>
                        </a:lnSpc>
                        <a:spcBef>
                          <a:spcPts val="0"/>
                        </a:spcBef>
                        <a:spcAft>
                          <a:spcPts val="0"/>
                        </a:spcAft>
                        <a:buClr>
                          <a:srgbClr val="000000"/>
                        </a:buClr>
                        <a:buSzPts val="1400"/>
                        <a:buFont typeface="Arial"/>
                        <a:buNone/>
                      </a:pPr>
                      <a:r>
                        <a:rPr lang="en-US" b="1" u="none" strike="noStrike" cap="none">
                          <a:solidFill>
                            <a:srgbClr val="F2F2F2"/>
                          </a:solidFill>
                          <a:latin typeface="Arial"/>
                          <a:ea typeface="Arial"/>
                          <a:cs typeface="Arial"/>
                          <a:sym typeface="Arial"/>
                        </a:rPr>
                        <a:t>Maragondon River Estuary</a:t>
                      </a:r>
                      <a:endParaRPr b="1" u="none" strike="noStrike" cap="none">
                        <a:solidFill>
                          <a:srgbClr val="F2F2F2"/>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solidFill>
                            <a:schemeClr val="lt1"/>
                          </a:solidFill>
                          <a:latin typeface="Arial"/>
                          <a:ea typeface="Arial"/>
                          <a:cs typeface="Arial"/>
                          <a:sym typeface="Arial"/>
                        </a:rPr>
                        <a:t>Manila Bay Tidal Flats</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343225">
                <a:tc>
                  <a:txBody>
                    <a:bodyPr/>
                    <a:lstStyle/>
                    <a:p>
                      <a:pPr marL="0" marR="0" lvl="0" indent="0" algn="ctr" rtl="0">
                        <a:lnSpc>
                          <a:spcPct val="100000"/>
                        </a:lnSpc>
                        <a:spcBef>
                          <a:spcPts val="0"/>
                        </a:spcBef>
                        <a:spcAft>
                          <a:spcPts val="0"/>
                        </a:spcAft>
                        <a:buNone/>
                      </a:pPr>
                      <a:endParaRPr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None/>
                      </a:pPr>
                      <a:r>
                        <a:rPr lang="en-US" b="1">
                          <a:solidFill>
                            <a:schemeClr val="lt1"/>
                          </a:solidFill>
                          <a:latin typeface="Arial"/>
                          <a:ea typeface="Arial"/>
                          <a:cs typeface="Arial"/>
                          <a:sym typeface="Arial"/>
                        </a:rPr>
                        <a:t>Philippine Peso</a:t>
                      </a:r>
                      <a:endParaRPr b="1" u="none" strike="noStrike" cap="none">
                        <a:solidFill>
                          <a:schemeClr val="lt1"/>
                        </a:solidFill>
                        <a:latin typeface="Arial"/>
                        <a:ea typeface="Arial"/>
                        <a:cs typeface="Arial"/>
                        <a:sym typeface="Arial"/>
                      </a:endParaRPr>
                    </a:p>
                  </a:txBody>
                  <a:tcPr marL="91450" marR="91450" marT="45725" marB="45725">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35650">
                <a:tc rowSpan="2">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1.4.2 Declaration of wetland areas with protection status (i.e. non-hunting area, nature reserves, protected areas, Ramsar Sites).</a:t>
                      </a:r>
                      <a:endParaRPr b="1" u="none" strike="noStrike" cap="none">
                        <a:solidFill>
                          <a:srgbClr val="FF0000"/>
                        </a:solidFill>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not applicable</a:t>
                      </a:r>
                      <a:endParaRPr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endParaRPr b="1" u="none" strike="noStrike" cap="none">
                        <a:latin typeface="Arial"/>
                        <a:ea typeface="Arial"/>
                        <a:cs typeface="Arial"/>
                        <a:sym typeface="Arial"/>
                      </a:endParaRPr>
                    </a:p>
                  </a:txBody>
                  <a:tcPr marL="91450" marR="91450" marT="45725" marB="45725"/>
                </a:tc>
              </a:tr>
              <a:tr h="144545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not applicable</a:t>
                      </a:r>
                      <a:endParaRPr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vMerge="1">
                  <a:txBody>
                    <a:bodyPr/>
                    <a:lstStyle/>
                    <a:p>
                      <a:endParaRPr lang="en-US"/>
                    </a:p>
                  </a:txBody>
                  <a:tcPr/>
                </a:tc>
              </a:tr>
              <a:tr h="535650">
                <a:tc rowSpan="2">
                  <a:txBody>
                    <a:bodyPr/>
                    <a:lstStyle/>
                    <a:p>
                      <a:pPr marL="0" marR="0" lvl="0" indent="0" algn="l" rtl="0">
                        <a:lnSpc>
                          <a:spcPct val="100000"/>
                        </a:lnSpc>
                        <a:spcBef>
                          <a:spcPts val="0"/>
                        </a:spcBef>
                        <a:spcAft>
                          <a:spcPts val="0"/>
                        </a:spcAft>
                        <a:buClr>
                          <a:srgbClr val="000000"/>
                        </a:buClr>
                        <a:buSzPts val="1400"/>
                        <a:buFont typeface="Arial"/>
                        <a:buNone/>
                      </a:pPr>
                      <a:r>
                        <a:rPr lang="en-US" b="1" i="0" u="none" strike="noStrike" cap="none">
                          <a:solidFill>
                            <a:schemeClr val="dk1"/>
                          </a:solidFill>
                          <a:latin typeface="Arial"/>
                          <a:ea typeface="Arial"/>
                          <a:cs typeface="Arial"/>
                          <a:sym typeface="Arial"/>
                        </a:rPr>
                        <a:t>1.4.3 Adoption of a regional estuary monitoring scheme and its national implementation [based on SAP results framework]</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10,739,000</a:t>
                      </a:r>
                      <a:endParaRPr b="1"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b="1">
                          <a:latin typeface="Arial"/>
                          <a:ea typeface="Arial"/>
                          <a:cs typeface="Arial"/>
                          <a:sym typeface="Arial"/>
                        </a:rPr>
                        <a:t>10,739,000</a:t>
                      </a:r>
                      <a:endParaRPr b="1" u="none" strike="noStrike" cap="none">
                        <a:latin typeface="Arial"/>
                        <a:ea typeface="Arial"/>
                        <a:cs typeface="Arial"/>
                        <a:sym typeface="Arial"/>
                      </a:endParaRPr>
                    </a:p>
                  </a:txBody>
                  <a:tcPr marL="91450" marR="91450" marT="45725" marB="45725"/>
                </a:tc>
              </a:tr>
              <a:tr h="163845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Seaborne patrolling, LAWIN, BMS</a:t>
                      </a:r>
                      <a:endParaRPr u="none" strike="noStrike" cap="none">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a:txBody>
                    <a:bodyPr/>
                    <a:lstStyle/>
                    <a:p>
                      <a:pPr marL="0" lvl="0" indent="0" algn="l" rtl="0">
                        <a:spcBef>
                          <a:spcPts val="0"/>
                        </a:spcBef>
                        <a:spcAft>
                          <a:spcPts val="0"/>
                        </a:spcAft>
                        <a:buNone/>
                      </a:pPr>
                      <a:endParaRPr>
                        <a:latin typeface="Arial"/>
                        <a:ea typeface="Arial"/>
                        <a:cs typeface="Arial"/>
                        <a:sym typeface="Arial"/>
                      </a:endParaRPr>
                    </a:p>
                  </a:txBody>
                  <a:tcPr marL="91450" marR="91450" marT="45725" marB="45725"/>
                </a:tc>
                <a:tc vMerge="1">
                  <a:txBody>
                    <a:bodyPr/>
                    <a:lstStyle/>
                    <a:p>
                      <a:endParaRPr lang="en-US"/>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36"/>
          <p:cNvPicPr preferRelativeResize="0"/>
          <p:nvPr/>
        </p:nvPicPr>
        <p:blipFill rotWithShape="1">
          <a:blip r:embed="rId3">
            <a:alphaModFix/>
          </a:blip>
          <a:srcRect/>
          <a:stretch/>
        </p:blipFill>
        <p:spPr>
          <a:xfrm>
            <a:off x="0" y="1568"/>
            <a:ext cx="2049137" cy="6858001"/>
          </a:xfrm>
          <a:prstGeom prst="rect">
            <a:avLst/>
          </a:prstGeom>
          <a:noFill/>
          <a:ln>
            <a:noFill/>
          </a:ln>
        </p:spPr>
      </p:pic>
      <p:graphicFrame>
        <p:nvGraphicFramePr>
          <p:cNvPr id="256" name="Google Shape;256;p36"/>
          <p:cNvGraphicFramePr/>
          <p:nvPr/>
        </p:nvGraphicFramePr>
        <p:xfrm>
          <a:off x="473300" y="324925"/>
          <a:ext cx="3000000" cy="3000000"/>
        </p:xfrm>
        <a:graphic>
          <a:graphicData uri="http://schemas.openxmlformats.org/drawingml/2006/table">
            <a:tbl>
              <a:tblPr>
                <a:noFill/>
                <a:tableStyleId>{997CA494-506D-4583-B340-8865DEC22993}</a:tableStyleId>
              </a:tblPr>
              <a:tblGrid>
                <a:gridCol w="1879250"/>
                <a:gridCol w="2234300"/>
                <a:gridCol w="1920400"/>
                <a:gridCol w="3722925"/>
                <a:gridCol w="1759975"/>
              </a:tblGrid>
              <a:tr h="995075">
                <a:tc>
                  <a:txBody>
                    <a:bodyPr/>
                    <a:lstStyle/>
                    <a:p>
                      <a:pPr marL="0" lvl="0" indent="0" algn="l" rtl="0">
                        <a:lnSpc>
                          <a:spcPct val="115000"/>
                        </a:lnSpc>
                        <a:spcBef>
                          <a:spcPts val="1200"/>
                        </a:spcBef>
                        <a:spcAft>
                          <a:spcPts val="0"/>
                        </a:spcAft>
                        <a:buNone/>
                      </a:pPr>
                      <a:r>
                        <a:rPr lang="en-US" sz="1800">
                          <a:solidFill>
                            <a:schemeClr val="lt1"/>
                          </a:solidFill>
                        </a:rPr>
                        <a:t> </a:t>
                      </a:r>
                      <a:endParaRPr sz="1800">
                        <a:solidFill>
                          <a:schemeClr val="lt1"/>
                        </a:solidFill>
                      </a:endParaRPr>
                    </a:p>
                    <a:p>
                      <a:pPr marL="0" lvl="0" indent="0" algn="ctr" rtl="0">
                        <a:lnSpc>
                          <a:spcPct val="115000"/>
                        </a:lnSpc>
                        <a:spcBef>
                          <a:spcPts val="1200"/>
                        </a:spcBef>
                        <a:spcAft>
                          <a:spcPts val="0"/>
                        </a:spcAft>
                        <a:buNone/>
                      </a:pPr>
                      <a:r>
                        <a:rPr lang="en-US" sz="1800" b="1">
                          <a:solidFill>
                            <a:schemeClr val="lt1"/>
                          </a:solidFill>
                        </a:rPr>
                        <a:t>Component</a:t>
                      </a:r>
                      <a:endParaRPr sz="1800" b="1">
                        <a:solidFill>
                          <a:schemeClr val="lt1"/>
                        </a:solidFill>
                      </a:endParaRPr>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c>
                  <a:txBody>
                    <a:bodyPr/>
                    <a:lstStyle/>
                    <a:p>
                      <a:pPr marL="0" lvl="0" indent="0" algn="ctr" rtl="0">
                        <a:lnSpc>
                          <a:spcPct val="115000"/>
                        </a:lnSpc>
                        <a:spcBef>
                          <a:spcPts val="0"/>
                        </a:spcBef>
                        <a:spcAft>
                          <a:spcPts val="0"/>
                        </a:spcAft>
                        <a:buNone/>
                      </a:pPr>
                      <a:r>
                        <a:rPr lang="en-US" sz="1800" b="1">
                          <a:solidFill>
                            <a:schemeClr val="lt1"/>
                          </a:solidFill>
                        </a:rPr>
                        <a:t>National SAP Target</a:t>
                      </a:r>
                      <a:endParaRPr sz="1800" b="1">
                        <a:solidFill>
                          <a:schemeClr val="lt1"/>
                        </a:solidFill>
                      </a:endParaRPr>
                    </a:p>
                    <a:p>
                      <a:pPr marL="0" lvl="0" indent="0" algn="ctr" rtl="0">
                        <a:lnSpc>
                          <a:spcPct val="115000"/>
                        </a:lnSpc>
                        <a:spcBef>
                          <a:spcPts val="0"/>
                        </a:spcBef>
                        <a:spcAft>
                          <a:spcPts val="0"/>
                        </a:spcAft>
                        <a:buNone/>
                      </a:pPr>
                      <a:r>
                        <a:rPr lang="en-US" sz="1800" b="1">
                          <a:solidFill>
                            <a:schemeClr val="lt1"/>
                          </a:solidFill>
                        </a:rPr>
                        <a:t>(hectare)</a:t>
                      </a:r>
                      <a:endParaRPr sz="1800" b="1">
                        <a:solidFill>
                          <a:schemeClr val="lt1"/>
                        </a:solidFill>
                      </a:endParaRPr>
                    </a:p>
                  </a:txBody>
                  <a:tcPr marL="95250" marR="95250" marT="95250" marB="95250" anchor="ctr">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c>
                  <a:txBody>
                    <a:bodyPr/>
                    <a:lstStyle/>
                    <a:p>
                      <a:pPr marL="0" lvl="0" indent="0" algn="ctr" rtl="0">
                        <a:lnSpc>
                          <a:spcPct val="115000"/>
                        </a:lnSpc>
                        <a:spcBef>
                          <a:spcPts val="0"/>
                        </a:spcBef>
                        <a:spcAft>
                          <a:spcPts val="0"/>
                        </a:spcAft>
                        <a:buNone/>
                      </a:pPr>
                      <a:r>
                        <a:rPr lang="en-US" sz="1800" b="1">
                          <a:solidFill>
                            <a:schemeClr val="lt1"/>
                          </a:solidFill>
                        </a:rPr>
                        <a:t>Achievement</a:t>
                      </a:r>
                      <a:endParaRPr sz="1800" b="1">
                        <a:solidFill>
                          <a:schemeClr val="lt1"/>
                        </a:solidFill>
                      </a:endParaRPr>
                    </a:p>
                    <a:p>
                      <a:pPr marL="0" lvl="0" indent="0" algn="ctr" rtl="0">
                        <a:lnSpc>
                          <a:spcPct val="115000"/>
                        </a:lnSpc>
                        <a:spcBef>
                          <a:spcPts val="0"/>
                        </a:spcBef>
                        <a:spcAft>
                          <a:spcPts val="0"/>
                        </a:spcAft>
                        <a:buNone/>
                      </a:pPr>
                      <a:r>
                        <a:rPr lang="en-US" sz="1800" b="1">
                          <a:solidFill>
                            <a:schemeClr val="lt1"/>
                          </a:solidFill>
                        </a:rPr>
                        <a:t>(hectare)</a:t>
                      </a:r>
                      <a:endParaRPr sz="1800" b="1">
                        <a:solidFill>
                          <a:schemeClr val="lt1"/>
                        </a:solidFill>
                      </a:endParaRPr>
                    </a:p>
                  </a:txBody>
                  <a:tcPr marL="95250" marR="95250" marT="95250" marB="95250" anchor="ctr">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n-US" sz="1800" b="1">
                          <a:solidFill>
                            <a:schemeClr val="lt1"/>
                          </a:solidFill>
                        </a:rPr>
                        <a:t>Implementing Agencies and Partners</a:t>
                      </a:r>
                      <a:endParaRPr sz="1800" b="1">
                        <a:solidFill>
                          <a:schemeClr val="lt1"/>
                        </a:solidFill>
                      </a:endParaRPr>
                    </a:p>
                  </a:txBody>
                  <a:tcPr marL="9525" marR="9525" marT="9525" marB="9525" anchor="ctr">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c>
                  <a:txBody>
                    <a:bodyPr/>
                    <a:lstStyle/>
                    <a:p>
                      <a:pPr marL="0" lvl="0" indent="0" algn="ctr" rtl="0">
                        <a:lnSpc>
                          <a:spcPct val="100000"/>
                        </a:lnSpc>
                        <a:spcBef>
                          <a:spcPts val="0"/>
                        </a:spcBef>
                        <a:spcAft>
                          <a:spcPts val="0"/>
                        </a:spcAft>
                        <a:buNone/>
                      </a:pPr>
                      <a:r>
                        <a:rPr lang="en-US" sz="1800" b="1">
                          <a:solidFill>
                            <a:schemeClr val="lt1"/>
                          </a:solidFill>
                        </a:rPr>
                        <a:t>Co-Financing</a:t>
                      </a:r>
                      <a:endParaRPr sz="1800" b="1">
                        <a:solidFill>
                          <a:schemeClr val="lt1"/>
                        </a:solidFill>
                      </a:endParaRPr>
                    </a:p>
                    <a:p>
                      <a:pPr marL="0" lvl="0" indent="0" algn="ctr" rtl="0">
                        <a:lnSpc>
                          <a:spcPct val="100000"/>
                        </a:lnSpc>
                        <a:spcBef>
                          <a:spcPts val="0"/>
                        </a:spcBef>
                        <a:spcAft>
                          <a:spcPts val="0"/>
                        </a:spcAft>
                        <a:buNone/>
                      </a:pPr>
                      <a:r>
                        <a:rPr lang="en-US" sz="1800" b="1">
                          <a:solidFill>
                            <a:schemeClr val="lt1"/>
                          </a:solidFill>
                        </a:rPr>
                        <a:t>(US$)</a:t>
                      </a:r>
                      <a:endParaRPr sz="1800" b="1">
                        <a:solidFill>
                          <a:schemeClr val="lt1"/>
                        </a:solidFill>
                      </a:endParaRPr>
                    </a:p>
                  </a:txBody>
                  <a:tcPr marL="9525" marR="9525" marT="9525" marB="9525" anchor="ctr">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r>
              <a:tr h="740250">
                <a:tc>
                  <a:txBody>
                    <a:bodyPr/>
                    <a:lstStyle/>
                    <a:p>
                      <a:pPr marL="0" lvl="0" indent="0" algn="l" rtl="0">
                        <a:lnSpc>
                          <a:spcPct val="115000"/>
                        </a:lnSpc>
                        <a:spcBef>
                          <a:spcPts val="1200"/>
                        </a:spcBef>
                        <a:spcAft>
                          <a:spcPts val="0"/>
                        </a:spcAft>
                        <a:buNone/>
                      </a:pPr>
                      <a:r>
                        <a:rPr lang="en-US" sz="1800" b="1"/>
                        <a:t>Mangrove</a:t>
                      </a:r>
                      <a:endParaRPr sz="1800" b="1"/>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B6D7A8"/>
                    </a:solidFill>
                  </a:tcPr>
                </a:tc>
                <a:tc>
                  <a:txBody>
                    <a:bodyPr/>
                    <a:lstStyle/>
                    <a:p>
                      <a:pPr marL="0" lvl="0" indent="0" algn="ctr" rtl="0">
                        <a:lnSpc>
                          <a:spcPct val="115000"/>
                        </a:lnSpc>
                        <a:spcBef>
                          <a:spcPts val="1200"/>
                        </a:spcBef>
                        <a:spcAft>
                          <a:spcPts val="0"/>
                        </a:spcAft>
                        <a:buNone/>
                      </a:pPr>
                      <a:r>
                        <a:rPr lang="en-US" sz="1800"/>
                        <a:t>5,631</a:t>
                      </a:r>
                      <a:endParaRPr sz="18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800"/>
                        <a:t>13,001</a:t>
                      </a:r>
                      <a:endParaRPr sz="18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800"/>
                        <a:t>PCSD, NGP, LAWIN .DENR Field Offices etc.</a:t>
                      </a:r>
                      <a:endParaRPr sz="18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r" rtl="0">
                        <a:lnSpc>
                          <a:spcPct val="115000"/>
                        </a:lnSpc>
                        <a:spcBef>
                          <a:spcPts val="1200"/>
                        </a:spcBef>
                        <a:spcAft>
                          <a:spcPts val="0"/>
                        </a:spcAft>
                        <a:buNone/>
                      </a:pPr>
                      <a:r>
                        <a:rPr lang="en-US" sz="1800"/>
                        <a:t>3,755,778.75 </a:t>
                      </a:r>
                      <a:endParaRPr sz="18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r>
              <a:tr h="1074700">
                <a:tc>
                  <a:txBody>
                    <a:bodyPr/>
                    <a:lstStyle/>
                    <a:p>
                      <a:pPr marL="0" lvl="0" indent="0" algn="l" rtl="0">
                        <a:lnSpc>
                          <a:spcPct val="115000"/>
                        </a:lnSpc>
                        <a:spcBef>
                          <a:spcPts val="1200"/>
                        </a:spcBef>
                        <a:spcAft>
                          <a:spcPts val="0"/>
                        </a:spcAft>
                        <a:buNone/>
                      </a:pPr>
                      <a:r>
                        <a:rPr lang="en-US" sz="1800" b="1"/>
                        <a:t>Coral Reefs</a:t>
                      </a:r>
                      <a:endParaRPr sz="1800" b="1"/>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B6D7A8"/>
                    </a:solidFill>
                  </a:tcPr>
                </a:tc>
                <a:tc>
                  <a:txBody>
                    <a:bodyPr/>
                    <a:lstStyle/>
                    <a:p>
                      <a:pPr marL="0" lvl="0" indent="0" algn="ctr" rtl="0">
                        <a:lnSpc>
                          <a:spcPct val="115000"/>
                        </a:lnSpc>
                        <a:spcBef>
                          <a:spcPts val="1200"/>
                        </a:spcBef>
                        <a:spcAft>
                          <a:spcPts val="0"/>
                        </a:spcAft>
                        <a:buNone/>
                      </a:pPr>
                      <a:r>
                        <a:rPr lang="en-US" sz="1800"/>
                        <a:t>12,500</a:t>
                      </a:r>
                      <a:endParaRPr sz="18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800"/>
                        <a:t> 19,193</a:t>
                      </a:r>
                      <a:endParaRPr sz="18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800"/>
                        <a:t> </a:t>
                      </a:r>
                      <a:r>
                        <a:rPr lang="en-US" sz="1800">
                          <a:solidFill>
                            <a:schemeClr val="dk1"/>
                          </a:solidFill>
                        </a:rPr>
                        <a:t>LGUs, Greenfins Implementation,Integrated Coastal Resources Management Program (ICRMP), DENR Field Offices etc.</a:t>
                      </a:r>
                      <a:endParaRPr sz="1800">
                        <a:solidFill>
                          <a:schemeClr val="dk1"/>
                        </a:solidFill>
                      </a:endParaRPr>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r" rtl="0">
                        <a:lnSpc>
                          <a:spcPct val="115000"/>
                        </a:lnSpc>
                        <a:spcBef>
                          <a:spcPts val="1200"/>
                        </a:spcBef>
                        <a:spcAft>
                          <a:spcPts val="0"/>
                        </a:spcAft>
                        <a:buNone/>
                      </a:pPr>
                      <a:r>
                        <a:rPr lang="en-US" sz="1800"/>
                        <a:t> 1,678,251.63</a:t>
                      </a:r>
                      <a:endParaRPr sz="18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r>
              <a:tr h="1001725">
                <a:tc>
                  <a:txBody>
                    <a:bodyPr/>
                    <a:lstStyle/>
                    <a:p>
                      <a:pPr marL="0" lvl="0" indent="0" algn="l" rtl="0">
                        <a:lnSpc>
                          <a:spcPct val="115000"/>
                        </a:lnSpc>
                        <a:spcBef>
                          <a:spcPts val="1200"/>
                        </a:spcBef>
                        <a:spcAft>
                          <a:spcPts val="0"/>
                        </a:spcAft>
                        <a:buNone/>
                      </a:pPr>
                      <a:r>
                        <a:rPr lang="en-US" sz="1800" b="1"/>
                        <a:t>Seagrass</a:t>
                      </a:r>
                      <a:endParaRPr sz="1800" b="1"/>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B6D7A8"/>
                    </a:solidFill>
                  </a:tcPr>
                </a:tc>
                <a:tc>
                  <a:txBody>
                    <a:bodyPr/>
                    <a:lstStyle/>
                    <a:p>
                      <a:pPr marL="0" lvl="0" indent="0" algn="ctr" rtl="0">
                        <a:lnSpc>
                          <a:spcPct val="115000"/>
                        </a:lnSpc>
                        <a:spcBef>
                          <a:spcPts val="1200"/>
                        </a:spcBef>
                        <a:spcAft>
                          <a:spcPts val="0"/>
                        </a:spcAft>
                        <a:buNone/>
                      </a:pPr>
                      <a:r>
                        <a:rPr lang="en-US" sz="1800"/>
                        <a:t>12,500</a:t>
                      </a:r>
                      <a:endParaRPr sz="18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800"/>
                        <a:t>13,090</a:t>
                      </a:r>
                      <a:endParaRPr sz="18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800"/>
                        <a:t> </a:t>
                      </a:r>
                      <a:r>
                        <a:rPr lang="en-US" sz="1800">
                          <a:solidFill>
                            <a:schemeClr val="dk1"/>
                          </a:solidFill>
                        </a:rPr>
                        <a:t>Greenfins Implementation, BBBIDA MPAN, CMEMP, DENR Field offices etc.</a:t>
                      </a:r>
                      <a:endParaRPr sz="18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r" rtl="0">
                        <a:lnSpc>
                          <a:spcPct val="115000"/>
                        </a:lnSpc>
                        <a:spcBef>
                          <a:spcPts val="1200"/>
                        </a:spcBef>
                        <a:spcAft>
                          <a:spcPts val="0"/>
                        </a:spcAft>
                        <a:buNone/>
                      </a:pPr>
                      <a:r>
                        <a:rPr lang="en-US" sz="1800"/>
                        <a:t> 232,963.61</a:t>
                      </a:r>
                      <a:endParaRPr sz="18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r>
              <a:tr h="1054800">
                <a:tc>
                  <a:txBody>
                    <a:bodyPr/>
                    <a:lstStyle/>
                    <a:p>
                      <a:pPr marL="0" lvl="0" indent="0" algn="l" rtl="0">
                        <a:lnSpc>
                          <a:spcPct val="115000"/>
                        </a:lnSpc>
                        <a:spcBef>
                          <a:spcPts val="1200"/>
                        </a:spcBef>
                        <a:spcAft>
                          <a:spcPts val="0"/>
                        </a:spcAft>
                        <a:buNone/>
                      </a:pPr>
                      <a:r>
                        <a:rPr lang="en-US" sz="1800" b="1"/>
                        <a:t>Wetlands</a:t>
                      </a:r>
                      <a:endParaRPr sz="1800" b="1"/>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B6D7A8"/>
                    </a:solidFill>
                  </a:tcPr>
                </a:tc>
                <a:tc>
                  <a:txBody>
                    <a:bodyPr/>
                    <a:lstStyle/>
                    <a:p>
                      <a:pPr marL="0" lvl="0" indent="0" algn="ctr" rtl="0">
                        <a:lnSpc>
                          <a:spcPct val="115000"/>
                        </a:lnSpc>
                        <a:spcBef>
                          <a:spcPts val="1200"/>
                        </a:spcBef>
                        <a:spcAft>
                          <a:spcPts val="0"/>
                        </a:spcAft>
                        <a:buNone/>
                      </a:pPr>
                      <a:r>
                        <a:rPr lang="en-US" sz="1800"/>
                        <a:t>54,515</a:t>
                      </a:r>
                      <a:endParaRPr sz="18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800"/>
                        <a:t> 240,994</a:t>
                      </a:r>
                      <a:endParaRPr sz="18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n-US" sz="1800"/>
                        <a:t> </a:t>
                      </a:r>
                      <a:r>
                        <a:rPr lang="en-US" sz="1800">
                          <a:solidFill>
                            <a:schemeClr val="dk1"/>
                          </a:solidFill>
                        </a:rPr>
                        <a:t>MPMPC, DENR- NGP, Manila Bay Fund, SBMCHEA, DENR Field offices etc.</a:t>
                      </a:r>
                      <a:endParaRPr sz="1800">
                        <a:solidFill>
                          <a:schemeClr val="dk1"/>
                        </a:solidFill>
                      </a:endParaRPr>
                    </a:p>
                    <a:p>
                      <a:pPr marL="0" lvl="0" indent="0" algn="l" rtl="0">
                        <a:lnSpc>
                          <a:spcPct val="115000"/>
                        </a:lnSpc>
                        <a:spcBef>
                          <a:spcPts val="1200"/>
                        </a:spcBef>
                        <a:spcAft>
                          <a:spcPts val="0"/>
                        </a:spcAft>
                        <a:buNone/>
                      </a:pPr>
                      <a:endParaRPr sz="18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r" rtl="0">
                        <a:lnSpc>
                          <a:spcPct val="115000"/>
                        </a:lnSpc>
                        <a:spcBef>
                          <a:spcPts val="1200"/>
                        </a:spcBef>
                        <a:spcAft>
                          <a:spcPts val="0"/>
                        </a:spcAft>
                        <a:buNone/>
                      </a:pPr>
                      <a:r>
                        <a:rPr lang="en-US" sz="1800"/>
                        <a:t> 219,391.34</a:t>
                      </a:r>
                      <a:endParaRPr sz="18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7"/>
          <p:cNvSpPr txBox="1">
            <a:spLocks noGrp="1"/>
          </p:cNvSpPr>
          <p:nvPr>
            <p:ph type="title"/>
          </p:nvPr>
        </p:nvSpPr>
        <p:spPr>
          <a:xfrm>
            <a:off x="2208762" y="162422"/>
            <a:ext cx="921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latin typeface="Arial"/>
                <a:ea typeface="Arial"/>
                <a:cs typeface="Arial"/>
                <a:sym typeface="Arial"/>
              </a:rPr>
              <a:t>Issues and Challenges</a:t>
            </a:r>
            <a:endParaRPr sz="3400">
              <a:solidFill>
                <a:srgbClr val="0070C0"/>
              </a:solidFill>
              <a:latin typeface="Arial"/>
              <a:ea typeface="Arial"/>
              <a:cs typeface="Arial"/>
              <a:sym typeface="Arial"/>
            </a:endParaRPr>
          </a:p>
        </p:txBody>
      </p:sp>
      <p:pic>
        <p:nvPicPr>
          <p:cNvPr id="262" name="Google Shape;262;p37"/>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263" name="Google Shape;263;p37"/>
          <p:cNvSpPr txBox="1"/>
          <p:nvPr/>
        </p:nvSpPr>
        <p:spPr>
          <a:xfrm>
            <a:off x="2049137" y="745434"/>
            <a:ext cx="9910500" cy="5862600"/>
          </a:xfrm>
          <a:prstGeom prst="rect">
            <a:avLst/>
          </a:prstGeom>
          <a:noFill/>
          <a:ln>
            <a:noFill/>
          </a:ln>
        </p:spPr>
        <p:txBody>
          <a:bodyPr spcFirstLastPara="1" wrap="square" lIns="91425" tIns="45700" rIns="91425" bIns="45700" anchor="t" anchorCtr="0">
            <a:noAutofit/>
          </a:bodyPr>
          <a:lstStyle/>
          <a:p>
            <a:pPr marL="95250" marR="0" lvl="0" indent="0" algn="l" rtl="0">
              <a:lnSpc>
                <a:spcPct val="90000"/>
              </a:lnSpc>
              <a:spcBef>
                <a:spcPts val="0"/>
              </a:spcBef>
              <a:spcAft>
                <a:spcPts val="0"/>
              </a:spcAft>
              <a:buNone/>
            </a:pPr>
            <a:endParaRPr sz="2400" i="0" u="none" strike="noStrike" cap="none">
              <a:solidFill>
                <a:schemeClr val="dk1"/>
              </a:solidFill>
            </a:endParaRPr>
          </a:p>
          <a:p>
            <a:pPr marL="552450" marR="0" lvl="0" indent="-457200" algn="l" rtl="0">
              <a:lnSpc>
                <a:spcPct val="90000"/>
              </a:lnSpc>
              <a:spcBef>
                <a:spcPts val="0"/>
              </a:spcBef>
              <a:spcAft>
                <a:spcPts val="0"/>
              </a:spcAft>
              <a:buClr>
                <a:schemeClr val="dk1"/>
              </a:buClr>
              <a:buSzPts val="2100"/>
              <a:buAutoNum type="arabicPeriod"/>
            </a:pPr>
            <a:r>
              <a:rPr lang="en-US" sz="2400" i="0" u="none" strike="noStrike" cap="none">
                <a:solidFill>
                  <a:schemeClr val="dk1"/>
                </a:solidFill>
              </a:rPr>
              <a:t>Limited fund to support the implementation of activities contributing to the SCS SAP Regional Outputs;</a:t>
            </a:r>
            <a:endParaRPr/>
          </a:p>
          <a:p>
            <a:pPr marL="552450" marR="0" lvl="0" indent="-457200" algn="l" rtl="0">
              <a:lnSpc>
                <a:spcPct val="90000"/>
              </a:lnSpc>
              <a:spcBef>
                <a:spcPts val="0"/>
              </a:spcBef>
              <a:spcAft>
                <a:spcPts val="0"/>
              </a:spcAft>
              <a:buClr>
                <a:schemeClr val="dk1"/>
              </a:buClr>
              <a:buSzPts val="2100"/>
              <a:buAutoNum type="arabicPeriod"/>
            </a:pPr>
            <a:r>
              <a:rPr lang="en-US" sz="2400" i="0" u="none" strike="noStrike" cap="none">
                <a:solidFill>
                  <a:schemeClr val="dk1"/>
                </a:solidFill>
              </a:rPr>
              <a:t>Weak enforcement of easement regulations and foreshore policies resulting to lack of or premature issuances of certifications to uncontrolled reclamation projects, development activities/economic expansion;</a:t>
            </a:r>
            <a:endParaRPr/>
          </a:p>
          <a:p>
            <a:pPr marL="552450" marR="0" lvl="0" indent="-457200" algn="l" rtl="0">
              <a:lnSpc>
                <a:spcPct val="90000"/>
              </a:lnSpc>
              <a:spcBef>
                <a:spcPts val="0"/>
              </a:spcBef>
              <a:spcAft>
                <a:spcPts val="0"/>
              </a:spcAft>
              <a:buClr>
                <a:schemeClr val="dk1"/>
              </a:buClr>
              <a:buSzPts val="2100"/>
              <a:buAutoNum type="arabicPeriod"/>
            </a:pPr>
            <a:r>
              <a:rPr lang="en-US" sz="2400" i="0" u="none" strike="noStrike" cap="none">
                <a:solidFill>
                  <a:schemeClr val="dk1"/>
                </a:solidFill>
              </a:rPr>
              <a:t>Lack of cooperation of some local government units in the implementation of environment related programs;</a:t>
            </a:r>
            <a:endParaRPr/>
          </a:p>
          <a:p>
            <a:pPr marL="552450" marR="0" lvl="0" indent="-457200" algn="l" rtl="0">
              <a:lnSpc>
                <a:spcPct val="90000"/>
              </a:lnSpc>
              <a:spcBef>
                <a:spcPts val="0"/>
              </a:spcBef>
              <a:spcAft>
                <a:spcPts val="0"/>
              </a:spcAft>
              <a:buClr>
                <a:schemeClr val="dk1"/>
              </a:buClr>
              <a:buSzPts val="2100"/>
              <a:buAutoNum type="arabicPeriod"/>
            </a:pPr>
            <a:r>
              <a:rPr lang="en-US" sz="2400" i="0" u="none" strike="noStrike" cap="none">
                <a:solidFill>
                  <a:schemeClr val="dk1"/>
                </a:solidFill>
              </a:rPr>
              <a:t>Lack of personnel with expertise in coastal and marine in DENR field offices;</a:t>
            </a:r>
            <a:endParaRPr sz="2400" i="0" u="none" strike="noStrike" cap="none">
              <a:solidFill>
                <a:schemeClr val="dk1"/>
              </a:solidFill>
            </a:endParaRPr>
          </a:p>
          <a:p>
            <a:pPr marL="552450" marR="0" lvl="0" indent="-457200" algn="l" rtl="0">
              <a:lnSpc>
                <a:spcPct val="90000"/>
              </a:lnSpc>
              <a:spcBef>
                <a:spcPts val="0"/>
              </a:spcBef>
              <a:spcAft>
                <a:spcPts val="0"/>
              </a:spcAft>
              <a:buClr>
                <a:schemeClr val="dk1"/>
              </a:buClr>
              <a:buSzPts val="2100"/>
              <a:buAutoNum type="arabicPeriod"/>
            </a:pPr>
            <a:r>
              <a:rPr lang="en-US" sz="2400" i="0" u="none" strike="noStrike" cap="none">
                <a:solidFill>
                  <a:schemeClr val="dk1"/>
                </a:solidFill>
              </a:rPr>
              <a:t>Inappropriate site selection in planting;</a:t>
            </a:r>
            <a:endParaRPr/>
          </a:p>
          <a:p>
            <a:pPr marL="552450" marR="0" lvl="0" indent="-457200" algn="l" rtl="0">
              <a:lnSpc>
                <a:spcPct val="90000"/>
              </a:lnSpc>
              <a:spcBef>
                <a:spcPts val="0"/>
              </a:spcBef>
              <a:spcAft>
                <a:spcPts val="0"/>
              </a:spcAft>
              <a:buClr>
                <a:schemeClr val="dk1"/>
              </a:buClr>
              <a:buSzPts val="2100"/>
              <a:buAutoNum type="arabicPeriod"/>
            </a:pPr>
            <a:r>
              <a:rPr lang="en-US" sz="2400" i="0" u="none" strike="noStrike" cap="none">
                <a:solidFill>
                  <a:schemeClr val="dk1"/>
                </a:solidFill>
              </a:rPr>
              <a:t>Weak consideration of biodiversity concerns in the environmental impact system of development projects along intertidal wetlands;</a:t>
            </a:r>
            <a:endParaRPr sz="2400" i="0" u="none" strike="noStrike" cap="none">
              <a:solidFill>
                <a:schemeClr val="dk1"/>
              </a:solidFill>
            </a:endParaRPr>
          </a:p>
          <a:p>
            <a:pPr marL="552450" marR="0" lvl="0" indent="-323850" algn="l" rtl="0">
              <a:lnSpc>
                <a:spcPct val="90000"/>
              </a:lnSpc>
              <a:spcBef>
                <a:spcPts val="0"/>
              </a:spcBef>
              <a:spcAft>
                <a:spcPts val="0"/>
              </a:spcAft>
              <a:buClr>
                <a:schemeClr val="dk1"/>
              </a:buClr>
              <a:buSzPts val="21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1800"/>
              <a:buFont typeface="Arial"/>
              <a:buNone/>
            </a:pPr>
            <a:endParaRPr sz="1600" b="0" i="0" u="none" strike="noStrike" cap="none">
              <a:solidFill>
                <a:schemeClr val="dk1"/>
              </a:solidFill>
              <a:latin typeface="Times New Roman"/>
              <a:ea typeface="Times New Roman"/>
              <a:cs typeface="Times New Roman"/>
              <a:sym typeface="Times New Roman"/>
            </a:endParaRPr>
          </a:p>
          <a:p>
            <a:pPr marL="0" marR="0" lvl="0" indent="0" algn="l" rtl="0">
              <a:lnSpc>
                <a:spcPct val="90000"/>
              </a:lnSpc>
              <a:spcBef>
                <a:spcPts val="1000"/>
              </a:spcBef>
              <a:spcAft>
                <a:spcPts val="0"/>
              </a:spcAft>
              <a:buClr>
                <a:schemeClr val="dk1"/>
              </a:buClr>
              <a:buSzPts val="1800"/>
              <a:buFont typeface="Arial"/>
              <a:buNone/>
            </a:pPr>
            <a:endParaRPr sz="1600" b="0" i="0" u="none" strike="noStrike" cap="none">
              <a:solidFill>
                <a:schemeClr val="dk1"/>
              </a:solidFill>
              <a:latin typeface="Times New Roman"/>
              <a:ea typeface="Times New Roman"/>
              <a:cs typeface="Times New Roman"/>
              <a:sym typeface="Times New Roman"/>
            </a:endParaRPr>
          </a:p>
          <a:p>
            <a:pPr marL="457200" marR="0" lvl="0" indent="-228600" algn="l" rtl="0">
              <a:lnSpc>
                <a:spcPct val="90000"/>
              </a:lnSpc>
              <a:spcBef>
                <a:spcPts val="0"/>
              </a:spcBef>
              <a:spcAft>
                <a:spcPts val="0"/>
              </a:spcAft>
              <a:buClr>
                <a:schemeClr val="dk1"/>
              </a:buClr>
              <a:buSzPts val="2100"/>
              <a:buFont typeface="Arial"/>
              <a:buNone/>
            </a:pPr>
            <a:endParaRPr sz="1600" b="0" i="0" u="none" strike="noStrike" cap="none">
              <a:solidFill>
                <a:schemeClr val="dk1"/>
              </a:solidFill>
              <a:latin typeface="Times New Roman"/>
              <a:ea typeface="Times New Roman"/>
              <a:cs typeface="Times New Roman"/>
              <a:sym typeface="Times New Roman"/>
            </a:endParaRPr>
          </a:p>
          <a:p>
            <a:pPr marL="457200" marR="0" lvl="0" indent="-228600" algn="l" rtl="0">
              <a:lnSpc>
                <a:spcPct val="90000"/>
              </a:lnSpc>
              <a:spcBef>
                <a:spcPts val="0"/>
              </a:spcBef>
              <a:spcAft>
                <a:spcPts val="0"/>
              </a:spcAft>
              <a:buClr>
                <a:schemeClr val="dk1"/>
              </a:buClr>
              <a:buSzPts val="2100"/>
              <a:buFont typeface="Arial"/>
              <a:buNone/>
            </a:pPr>
            <a:endParaRPr sz="24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pic>
        <p:nvPicPr>
          <p:cNvPr id="268" name="Google Shape;268;p38"/>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269" name="Google Shape;269;p38"/>
          <p:cNvSpPr txBox="1"/>
          <p:nvPr/>
        </p:nvSpPr>
        <p:spPr>
          <a:xfrm>
            <a:off x="2363975" y="310518"/>
            <a:ext cx="9211299" cy="58301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70C0"/>
              </a:buClr>
              <a:buSzPts val="4000"/>
              <a:buFont typeface="Calibri"/>
              <a:buNone/>
            </a:pPr>
            <a:r>
              <a:rPr lang="en-US" sz="3400" b="1" i="0" u="none" strike="noStrike" cap="none">
                <a:solidFill>
                  <a:srgbClr val="0070C0"/>
                </a:solidFill>
              </a:rPr>
              <a:t>Lessons Learned and Best Practices</a:t>
            </a:r>
            <a:endParaRPr sz="3400" i="0" u="none" strike="noStrike" cap="none">
              <a:solidFill>
                <a:srgbClr val="0070C0"/>
              </a:solidFill>
            </a:endParaRPr>
          </a:p>
        </p:txBody>
      </p:sp>
      <p:sp>
        <p:nvSpPr>
          <p:cNvPr id="270" name="Google Shape;270;p38"/>
          <p:cNvSpPr txBox="1"/>
          <p:nvPr/>
        </p:nvSpPr>
        <p:spPr>
          <a:xfrm>
            <a:off x="2014375" y="1228451"/>
            <a:ext cx="9910500" cy="4576800"/>
          </a:xfrm>
          <a:prstGeom prst="rect">
            <a:avLst/>
          </a:prstGeom>
          <a:noFill/>
          <a:ln>
            <a:noFill/>
          </a:ln>
        </p:spPr>
        <p:txBody>
          <a:bodyPr spcFirstLastPara="1" wrap="square" lIns="91425" tIns="45700" rIns="91425" bIns="45700" anchor="t" anchorCtr="0">
            <a:noAutofit/>
          </a:bodyPr>
          <a:lstStyle/>
          <a:p>
            <a:pPr marL="552450" marR="0" lvl="0" indent="-457200" algn="just" rtl="0">
              <a:lnSpc>
                <a:spcPct val="90000"/>
              </a:lnSpc>
              <a:spcBef>
                <a:spcPts val="0"/>
              </a:spcBef>
              <a:spcAft>
                <a:spcPts val="0"/>
              </a:spcAft>
              <a:buClr>
                <a:schemeClr val="dk1"/>
              </a:buClr>
              <a:buSzPts val="2100"/>
              <a:buAutoNum type="arabicPeriod"/>
            </a:pPr>
            <a:r>
              <a:rPr lang="en-US" sz="2000" i="0" u="none" strike="noStrike" cap="none">
                <a:solidFill>
                  <a:schemeClr val="dk1"/>
                </a:solidFill>
              </a:rPr>
              <a:t>Regular consultation and monitoring with the concerned agencies (like DENR, PCSD and academe) in maintaining the proactive participation of a broad range of stakeholders including local communities in achieving targets under mangrove component. </a:t>
            </a:r>
            <a:endParaRPr/>
          </a:p>
          <a:p>
            <a:pPr marL="552450" marR="0" lvl="0" indent="-457200" algn="just" rtl="0">
              <a:lnSpc>
                <a:spcPct val="90000"/>
              </a:lnSpc>
              <a:spcBef>
                <a:spcPts val="0"/>
              </a:spcBef>
              <a:spcAft>
                <a:spcPts val="0"/>
              </a:spcAft>
              <a:buClr>
                <a:schemeClr val="dk1"/>
              </a:buClr>
              <a:buSzPts val="2100"/>
              <a:buAutoNum type="arabicPeriod"/>
            </a:pPr>
            <a:r>
              <a:rPr lang="en-US" sz="2000" i="0" u="none" strike="noStrike" cap="none">
                <a:solidFill>
                  <a:schemeClr val="dk1"/>
                </a:solidFill>
              </a:rPr>
              <a:t>Most notable were the establishment of protected areas covering coral reefs with a multi-sectoral management board, promoting stewardship among stakeholders including resource use management and regulations, and sustainable financing mechanisms in the form of user’s fee;</a:t>
            </a:r>
            <a:endParaRPr/>
          </a:p>
          <a:p>
            <a:pPr marL="552450" marR="0" lvl="0" indent="-457200" algn="just" rtl="0">
              <a:lnSpc>
                <a:spcPct val="90000"/>
              </a:lnSpc>
              <a:spcBef>
                <a:spcPts val="0"/>
              </a:spcBef>
              <a:spcAft>
                <a:spcPts val="0"/>
              </a:spcAft>
              <a:buClr>
                <a:schemeClr val="dk1"/>
              </a:buClr>
              <a:buSzPts val="2100"/>
              <a:buAutoNum type="arabicPeriod"/>
            </a:pPr>
            <a:r>
              <a:rPr lang="en-US" sz="2000" i="0" u="none" strike="noStrike" cap="none">
                <a:solidFill>
                  <a:schemeClr val="dk1"/>
                </a:solidFill>
              </a:rPr>
              <a:t>Some of the best practices identified include the implementation of seasonal closure for fishing activities to maintain and ensure the conservation of fish Stocks, the participation of selected sites in the established Marine Protected Area networks, which were initiated and managed by respective local government units, and the strong collaboration between the national and local governments with their key stakeholders in the implementation of various programs</a:t>
            </a:r>
            <a:endParaRPr sz="2000" i="0" u="none" strike="noStrike" cap="none">
              <a:solidFill>
                <a:srgbClr val="000000"/>
              </a:solidFill>
            </a:endParaRPr>
          </a:p>
          <a:p>
            <a:pPr marL="95250" marR="0" lvl="0" indent="0" algn="l" rtl="0">
              <a:lnSpc>
                <a:spcPct val="90000"/>
              </a:lnSpc>
              <a:spcBef>
                <a:spcPts val="0"/>
              </a:spcBef>
              <a:spcAft>
                <a:spcPts val="0"/>
              </a:spcAft>
              <a:buClr>
                <a:schemeClr val="dk1"/>
              </a:buClr>
              <a:buSzPts val="2100"/>
              <a:buFont typeface="Arial"/>
              <a:buNone/>
            </a:pPr>
            <a:endParaRPr sz="2000" i="0" u="none" strike="noStrike" cap="none">
              <a:solidFill>
                <a:schemeClr val="dk1"/>
              </a:solidFill>
            </a:endParaRPr>
          </a:p>
          <a:p>
            <a:pPr marL="457200" marR="0" lvl="0" indent="-228600" algn="l" rtl="0">
              <a:lnSpc>
                <a:spcPct val="90000"/>
              </a:lnSpc>
              <a:spcBef>
                <a:spcPts val="0"/>
              </a:spcBef>
              <a:spcAft>
                <a:spcPts val="0"/>
              </a:spcAft>
              <a:buClr>
                <a:schemeClr val="dk1"/>
              </a:buClr>
              <a:buSzPts val="2100"/>
              <a:buFont typeface="Arial"/>
              <a:buNone/>
            </a:pPr>
            <a:endParaRPr sz="2000" i="0" u="none" strike="noStrike" cap="none">
              <a:solidFill>
                <a:schemeClr val="dk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39"/>
          <p:cNvSpPr txBox="1">
            <a:spLocks noGrp="1"/>
          </p:cNvSpPr>
          <p:nvPr>
            <p:ph type="title"/>
          </p:nvPr>
        </p:nvSpPr>
        <p:spPr>
          <a:xfrm>
            <a:off x="2208762" y="162422"/>
            <a:ext cx="921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rPr>
              <a:t>Recommendations</a:t>
            </a:r>
            <a:endParaRPr sz="3400">
              <a:solidFill>
                <a:srgbClr val="0070C0"/>
              </a:solidFill>
            </a:endParaRPr>
          </a:p>
        </p:txBody>
      </p:sp>
      <p:pic>
        <p:nvPicPr>
          <p:cNvPr id="276" name="Google Shape;276;p39"/>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277" name="Google Shape;277;p39"/>
          <p:cNvSpPr txBox="1"/>
          <p:nvPr/>
        </p:nvSpPr>
        <p:spPr>
          <a:xfrm>
            <a:off x="2049125" y="745325"/>
            <a:ext cx="10031100" cy="5878200"/>
          </a:xfrm>
          <a:prstGeom prst="rect">
            <a:avLst/>
          </a:prstGeom>
          <a:noFill/>
          <a:ln>
            <a:noFill/>
          </a:ln>
        </p:spPr>
        <p:txBody>
          <a:bodyPr spcFirstLastPara="1" wrap="square" lIns="91425" tIns="91425" rIns="91425" bIns="91425" anchor="t" anchorCtr="0">
            <a:spAutoFit/>
          </a:bodyPr>
          <a:lstStyle/>
          <a:p>
            <a:pPr marL="457200" lvl="0" indent="-342900" algn="just" rtl="0">
              <a:lnSpc>
                <a:spcPct val="115000"/>
              </a:lnSpc>
              <a:spcBef>
                <a:spcPts val="0"/>
              </a:spcBef>
              <a:spcAft>
                <a:spcPts val="0"/>
              </a:spcAft>
              <a:buClr>
                <a:schemeClr val="dk1"/>
              </a:buClr>
              <a:buSzPts val="1800"/>
              <a:buChar char="●"/>
            </a:pPr>
            <a:r>
              <a:rPr lang="en-US" sz="1800">
                <a:solidFill>
                  <a:schemeClr val="dk1"/>
                </a:solidFill>
              </a:rPr>
              <a:t>Although the SEA will be planning and working under the assumption that the end date of the project will be in June 2024, the low level of funding allocation will be a serious challenge. To address this challenge, BMB will:</a:t>
            </a:r>
            <a:endParaRPr sz="1800">
              <a:solidFill>
                <a:schemeClr val="dk1"/>
              </a:solidFill>
            </a:endParaRPr>
          </a:p>
          <a:p>
            <a:pPr marL="914400" lvl="0" indent="0" algn="just" rtl="0">
              <a:lnSpc>
                <a:spcPct val="115000"/>
              </a:lnSpc>
              <a:spcBef>
                <a:spcPts val="0"/>
              </a:spcBef>
              <a:spcAft>
                <a:spcPts val="0"/>
              </a:spcAft>
              <a:buNone/>
            </a:pPr>
            <a:endParaRPr sz="1800">
              <a:solidFill>
                <a:schemeClr val="dk1"/>
              </a:solidFill>
            </a:endParaRPr>
          </a:p>
          <a:p>
            <a:pPr marL="914400" lvl="0" indent="-342900" algn="just" rtl="0">
              <a:lnSpc>
                <a:spcPct val="115000"/>
              </a:lnSpc>
              <a:spcBef>
                <a:spcPts val="0"/>
              </a:spcBef>
              <a:spcAft>
                <a:spcPts val="0"/>
              </a:spcAft>
              <a:buClr>
                <a:schemeClr val="dk1"/>
              </a:buClr>
              <a:buSzPts val="1800"/>
              <a:buChar char="●"/>
            </a:pPr>
            <a:r>
              <a:rPr lang="en-US" sz="1800">
                <a:solidFill>
                  <a:schemeClr val="dk1"/>
                </a:solidFill>
              </a:rPr>
              <a:t>Explore co-financing opportunities with partners and institutions including local government units that have mandates, programs, and projects that are aligned with the SCS SAP Project targets;</a:t>
            </a:r>
            <a:endParaRPr sz="1800">
              <a:solidFill>
                <a:schemeClr val="dk1"/>
              </a:solidFill>
            </a:endParaRPr>
          </a:p>
          <a:p>
            <a:pPr marL="914400" lvl="0" indent="-342900" algn="just" rtl="0">
              <a:lnSpc>
                <a:spcPct val="115000"/>
              </a:lnSpc>
              <a:spcBef>
                <a:spcPts val="0"/>
              </a:spcBef>
              <a:spcAft>
                <a:spcPts val="0"/>
              </a:spcAft>
              <a:buClr>
                <a:schemeClr val="dk1"/>
              </a:buClr>
              <a:buSzPts val="1800"/>
              <a:buChar char="●"/>
            </a:pPr>
            <a:r>
              <a:rPr lang="en-US" sz="1800">
                <a:solidFill>
                  <a:schemeClr val="dk1"/>
                </a:solidFill>
              </a:rPr>
              <a:t>Internally, since the SCS SAP Project is well aligned with the DENR-BMB’s Coastal and Marine Ecosystems Management Program (CMEMP) which aims to achieve the effective management of the country’s coastal and marine ecosystems to increase their ability to provide ecological goods and services for human wellbeing, BMB may consider identifying projects and activities that will support SCS SAP implementation and allocate internal funds in its next round of work and financial planning.</a:t>
            </a:r>
            <a:endParaRPr sz="1800">
              <a:solidFill>
                <a:schemeClr val="dk1"/>
              </a:solidFill>
            </a:endParaRPr>
          </a:p>
          <a:p>
            <a:pPr marL="0" lvl="0" indent="0" algn="just" rtl="0">
              <a:lnSpc>
                <a:spcPct val="115000"/>
              </a:lnSpc>
              <a:spcBef>
                <a:spcPts val="0"/>
              </a:spcBef>
              <a:spcAft>
                <a:spcPts val="0"/>
              </a:spcAft>
              <a:buNone/>
            </a:pPr>
            <a:endParaRPr sz="1800">
              <a:solidFill>
                <a:schemeClr val="dk1"/>
              </a:solidFill>
            </a:endParaRPr>
          </a:p>
          <a:p>
            <a:pPr marL="457200" lvl="0" indent="-342900" algn="just" rtl="0">
              <a:lnSpc>
                <a:spcPct val="115000"/>
              </a:lnSpc>
              <a:spcBef>
                <a:spcPts val="0"/>
              </a:spcBef>
              <a:spcAft>
                <a:spcPts val="0"/>
              </a:spcAft>
              <a:buClr>
                <a:schemeClr val="dk1"/>
              </a:buClr>
              <a:buSzPts val="1800"/>
              <a:buChar char="●"/>
            </a:pPr>
            <a:r>
              <a:rPr lang="en-US" sz="1800">
                <a:solidFill>
                  <a:schemeClr val="dk1"/>
                </a:solidFill>
              </a:rPr>
              <a:t>As the project’s Specialized Executing Agency (SEA), the BMB shall endeavor to act as an effective catalyst in creating genuine partnerships among members of the project’s working bodies (e.g., NTWG and National Committees) to guide and support the partners in executing their tasks that will contribute to the achievement of the project’s targets.</a:t>
            </a:r>
            <a:endParaRPr sz="18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pic>
        <p:nvPicPr>
          <p:cNvPr id="282" name="Google Shape;282;p40"/>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283" name="Google Shape;283;p40"/>
          <p:cNvSpPr txBox="1"/>
          <p:nvPr/>
        </p:nvSpPr>
        <p:spPr>
          <a:xfrm>
            <a:off x="2208762" y="192641"/>
            <a:ext cx="9211299" cy="58301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70C0"/>
              </a:buClr>
              <a:buSzPts val="4000"/>
              <a:buFont typeface="Calibri"/>
              <a:buNone/>
            </a:pPr>
            <a:r>
              <a:rPr lang="en-US" sz="3400" b="1" i="0" u="none" strike="noStrike" cap="none">
                <a:solidFill>
                  <a:srgbClr val="0070C0"/>
                </a:solidFill>
                <a:latin typeface="Calibri"/>
                <a:ea typeface="Calibri"/>
                <a:cs typeface="Calibri"/>
                <a:sym typeface="Calibri"/>
              </a:rPr>
              <a:t>Conclusions</a:t>
            </a:r>
            <a:endParaRPr sz="3400" b="0" i="0" u="none" strike="noStrike" cap="none">
              <a:solidFill>
                <a:srgbClr val="0070C0"/>
              </a:solidFill>
              <a:latin typeface="Calibri"/>
              <a:ea typeface="Calibri"/>
              <a:cs typeface="Calibri"/>
              <a:sym typeface="Calibri"/>
            </a:endParaRPr>
          </a:p>
        </p:txBody>
      </p:sp>
      <p:sp>
        <p:nvSpPr>
          <p:cNvPr id="284" name="Google Shape;284;p40"/>
          <p:cNvSpPr txBox="1"/>
          <p:nvPr/>
        </p:nvSpPr>
        <p:spPr>
          <a:xfrm>
            <a:off x="2208762" y="1059301"/>
            <a:ext cx="9910604" cy="1558612"/>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0"/>
              </a:spcBef>
              <a:spcAft>
                <a:spcPts val="0"/>
              </a:spcAft>
              <a:buClr>
                <a:schemeClr val="dk1"/>
              </a:buClr>
              <a:buSzPts val="2100"/>
              <a:buFont typeface="Arial"/>
              <a:buNone/>
            </a:pPr>
            <a:endParaRPr sz="2400" b="0" i="0" u="none" strike="noStrike" cap="none">
              <a:solidFill>
                <a:schemeClr val="dk1"/>
              </a:solidFill>
              <a:latin typeface="Arial"/>
              <a:ea typeface="Arial"/>
              <a:cs typeface="Arial"/>
              <a:sym typeface="Arial"/>
            </a:endParaRPr>
          </a:p>
          <a:p>
            <a:pPr marL="0" marR="0" lvl="0" indent="0" algn="just" rtl="0">
              <a:lnSpc>
                <a:spcPct val="90000"/>
              </a:lnSpc>
              <a:spcBef>
                <a:spcPts val="0"/>
              </a:spcBef>
              <a:spcAft>
                <a:spcPts val="0"/>
              </a:spcAft>
              <a:buClr>
                <a:schemeClr val="dk1"/>
              </a:buClr>
              <a:buSzPts val="1100"/>
              <a:buFont typeface="Arial"/>
              <a:buNone/>
            </a:pPr>
            <a:r>
              <a:rPr lang="en-US" sz="2400" b="0" i="0" u="none" strike="noStrike" cap="none">
                <a:solidFill>
                  <a:schemeClr val="dk1"/>
                </a:solidFill>
                <a:latin typeface="Arial"/>
                <a:ea typeface="Arial"/>
                <a:cs typeface="Arial"/>
                <a:sym typeface="Arial"/>
              </a:rPr>
              <a:t>The SCS SAP Project is well aligned with the DENR-BMB’s Coastal and Marine Ecosystems Management Program (CMEMP) which aims to achieve the effective management of the country’s coastal and marine ecosystems to increase their ability to provide ecological goods and services for human wellbeing. The project and CMEMP contributes to the achievement of the PDP and PBSAP targets including international commitments such as the Aichi Targets and the UN Sustainable Development Goals (Goal 14 – Life below Water).</a:t>
            </a:r>
            <a:endParaRPr sz="2400" b="0" i="0" u="none" strike="noStrike" cap="none">
              <a:solidFill>
                <a:schemeClr val="dk1"/>
              </a:solidFill>
              <a:latin typeface="Arial"/>
              <a:ea typeface="Arial"/>
              <a:cs typeface="Arial"/>
              <a:sym typeface="Arial"/>
            </a:endParaRPr>
          </a:p>
          <a:p>
            <a:pPr marL="95250" marR="0" lvl="0" indent="0" algn="l" rtl="0">
              <a:lnSpc>
                <a:spcPct val="90000"/>
              </a:lnSpc>
              <a:spcBef>
                <a:spcPts val="0"/>
              </a:spcBef>
              <a:spcAft>
                <a:spcPts val="0"/>
              </a:spcAft>
              <a:buClr>
                <a:schemeClr val="dk1"/>
              </a:buClr>
              <a:buSzPts val="2100"/>
              <a:buFont typeface="Arial"/>
              <a:buNone/>
            </a:pPr>
            <a:endParaRPr sz="2400" b="0" i="0" u="none" strike="noStrike" cap="non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5"/>
          <p:cNvSpPr txBox="1">
            <a:spLocks noGrp="1"/>
          </p:cNvSpPr>
          <p:nvPr>
            <p:ph type="title"/>
          </p:nvPr>
        </p:nvSpPr>
        <p:spPr>
          <a:xfrm>
            <a:off x="2208762" y="162422"/>
            <a:ext cx="921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rPr>
              <a:t>Introduction</a:t>
            </a:r>
            <a:endParaRPr sz="3400">
              <a:solidFill>
                <a:srgbClr val="0070C0"/>
              </a:solidFill>
            </a:endParaRPr>
          </a:p>
        </p:txBody>
      </p:sp>
      <p:pic>
        <p:nvPicPr>
          <p:cNvPr id="102" name="Google Shape;102;p15"/>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103" name="Google Shape;103;p15"/>
          <p:cNvSpPr txBox="1"/>
          <p:nvPr/>
        </p:nvSpPr>
        <p:spPr>
          <a:xfrm>
            <a:off x="2346600" y="808650"/>
            <a:ext cx="9682500" cy="6310800"/>
          </a:xfrm>
          <a:prstGeom prst="rect">
            <a:avLst/>
          </a:prstGeom>
          <a:noFill/>
          <a:ln>
            <a:noFill/>
          </a:ln>
        </p:spPr>
        <p:txBody>
          <a:bodyPr spcFirstLastPara="1" wrap="square" lIns="91425" tIns="91425" rIns="91425" bIns="91425" anchor="t" anchorCtr="0">
            <a:spAutoFit/>
          </a:bodyPr>
          <a:lstStyle/>
          <a:p>
            <a:pPr marL="457200" lvl="0" indent="-355600" algn="just" rtl="0">
              <a:lnSpc>
                <a:spcPct val="115000"/>
              </a:lnSpc>
              <a:spcBef>
                <a:spcPts val="1200"/>
              </a:spcBef>
              <a:spcAft>
                <a:spcPts val="0"/>
              </a:spcAft>
              <a:buClr>
                <a:schemeClr val="dk1"/>
              </a:buClr>
              <a:buSzPts val="2000"/>
              <a:buAutoNum type="arabicPeriod"/>
            </a:pPr>
            <a:r>
              <a:rPr lang="en-US" sz="2000">
                <a:solidFill>
                  <a:schemeClr val="dk1"/>
                </a:solidFill>
              </a:rPr>
              <a:t>The Philippines was one of the 7 participating countries in the United Nations Environment Programme (UNEP) implemented project entitled “Reversing Environmental Degradation Trends in the South China Sea and Gulf of Thailand” which supported seven riparian countries of the South China Sea through a GEF-International Waters prescribed TDA-SAP process from 2002 to 2008. </a:t>
            </a:r>
            <a:endParaRPr sz="2000">
              <a:solidFill>
                <a:schemeClr val="dk1"/>
              </a:solidFill>
            </a:endParaRPr>
          </a:p>
          <a:p>
            <a:pPr marL="457200" lvl="0" indent="-355600" algn="just" rtl="0">
              <a:lnSpc>
                <a:spcPct val="115000"/>
              </a:lnSpc>
              <a:spcBef>
                <a:spcPts val="0"/>
              </a:spcBef>
              <a:spcAft>
                <a:spcPts val="0"/>
              </a:spcAft>
              <a:buClr>
                <a:schemeClr val="dk1"/>
              </a:buClr>
              <a:buSzPts val="2000"/>
              <a:buAutoNum type="arabicPeriod"/>
            </a:pPr>
            <a:r>
              <a:rPr lang="en-US" sz="2000">
                <a:solidFill>
                  <a:schemeClr val="dk1"/>
                </a:solidFill>
              </a:rPr>
              <a:t>The Philippines participated in the formulation of the SCS SAP-UNEP ProDoc which was endorsed by the Philippine GEF Focal Point.</a:t>
            </a:r>
            <a:endParaRPr sz="2000">
              <a:solidFill>
                <a:schemeClr val="dk1"/>
              </a:solidFill>
            </a:endParaRPr>
          </a:p>
          <a:p>
            <a:pPr marL="457200" lvl="0" indent="-355600" algn="just" rtl="0">
              <a:lnSpc>
                <a:spcPct val="115000"/>
              </a:lnSpc>
              <a:spcBef>
                <a:spcPts val="0"/>
              </a:spcBef>
              <a:spcAft>
                <a:spcPts val="0"/>
              </a:spcAft>
              <a:buClr>
                <a:schemeClr val="dk1"/>
              </a:buClr>
              <a:buSzPts val="2000"/>
              <a:buAutoNum type="arabicPeriod"/>
            </a:pPr>
            <a:r>
              <a:rPr lang="en-US" sz="2000">
                <a:solidFill>
                  <a:schemeClr val="dk1"/>
                </a:solidFill>
              </a:rPr>
              <a:t>UNOPS provided the Philippines support during the Inception Phase through a National Technical Adviser who assisted DENR BMB in preparing National Implementation Report (NIR) for project’s 4 target habitats as well as in the preparation and facilitation of the Project Cooperation Agreement (PCA) which was the first signed by UNOPS last August 19, 2022</a:t>
            </a:r>
            <a:endParaRPr sz="2000">
              <a:solidFill>
                <a:schemeClr val="dk1"/>
              </a:solidFill>
            </a:endParaRPr>
          </a:p>
          <a:p>
            <a:pPr marL="457200" lvl="0" indent="-355600" algn="just" rtl="0">
              <a:lnSpc>
                <a:spcPct val="115000"/>
              </a:lnSpc>
              <a:spcBef>
                <a:spcPts val="0"/>
              </a:spcBef>
              <a:spcAft>
                <a:spcPts val="0"/>
              </a:spcAft>
              <a:buClr>
                <a:schemeClr val="dk1"/>
              </a:buClr>
              <a:buSzPts val="2000"/>
              <a:buAutoNum type="arabicPeriod"/>
            </a:pPr>
            <a:r>
              <a:rPr lang="en-US" sz="2000">
                <a:solidFill>
                  <a:schemeClr val="dk1"/>
                </a:solidFill>
              </a:rPr>
              <a:t>From 2008 to 2021, prior to the Implementation Phase of the current SCS SAP Project, the Philippines has implemented numerous projects and delivered on the country’s commitments to the SCS SAP for all of the 4 target habitats</a:t>
            </a:r>
            <a:endParaRPr sz="2000">
              <a:solidFill>
                <a:schemeClr val="dk1"/>
              </a:solidFill>
            </a:endParaRPr>
          </a:p>
          <a:p>
            <a:pPr marL="0" lvl="0" indent="0" algn="l" rtl="0">
              <a:spcBef>
                <a:spcPts val="1200"/>
              </a:spcBef>
              <a:spcAft>
                <a:spcPts val="0"/>
              </a:spcAft>
              <a:buNone/>
            </a:pP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16"/>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109" name="Google Shape;109;p16"/>
          <p:cNvGraphicFramePr/>
          <p:nvPr/>
        </p:nvGraphicFramePr>
        <p:xfrm>
          <a:off x="473300" y="324925"/>
          <a:ext cx="3000000" cy="3000000"/>
        </p:xfrm>
        <a:graphic>
          <a:graphicData uri="http://schemas.openxmlformats.org/drawingml/2006/table">
            <a:tbl>
              <a:tblPr>
                <a:noFill/>
                <a:tableStyleId>{997CA494-506D-4583-B340-8865DEC22993}</a:tableStyleId>
              </a:tblPr>
              <a:tblGrid>
                <a:gridCol w="1879250"/>
                <a:gridCol w="2234300"/>
                <a:gridCol w="1920400"/>
                <a:gridCol w="3722925"/>
                <a:gridCol w="1759975"/>
              </a:tblGrid>
              <a:tr h="995075">
                <a:tc>
                  <a:txBody>
                    <a:bodyPr/>
                    <a:lstStyle/>
                    <a:p>
                      <a:pPr marL="0" lvl="0" indent="0" algn="l" rtl="0">
                        <a:lnSpc>
                          <a:spcPct val="115000"/>
                        </a:lnSpc>
                        <a:spcBef>
                          <a:spcPts val="1200"/>
                        </a:spcBef>
                        <a:spcAft>
                          <a:spcPts val="0"/>
                        </a:spcAft>
                        <a:buNone/>
                      </a:pPr>
                      <a:r>
                        <a:rPr lang="en-US" sz="1600">
                          <a:solidFill>
                            <a:schemeClr val="lt1"/>
                          </a:solidFill>
                        </a:rPr>
                        <a:t> </a:t>
                      </a:r>
                      <a:endParaRPr sz="1600">
                        <a:solidFill>
                          <a:schemeClr val="lt1"/>
                        </a:solidFill>
                      </a:endParaRPr>
                    </a:p>
                    <a:p>
                      <a:pPr marL="0" lvl="0" indent="0" algn="ctr" rtl="0">
                        <a:lnSpc>
                          <a:spcPct val="115000"/>
                        </a:lnSpc>
                        <a:spcBef>
                          <a:spcPts val="1200"/>
                        </a:spcBef>
                        <a:spcAft>
                          <a:spcPts val="0"/>
                        </a:spcAft>
                        <a:buNone/>
                      </a:pPr>
                      <a:r>
                        <a:rPr lang="en-US" sz="1600" b="1">
                          <a:solidFill>
                            <a:schemeClr val="lt1"/>
                          </a:solidFill>
                        </a:rPr>
                        <a:t>Component</a:t>
                      </a:r>
                      <a:endParaRPr sz="1600" b="1">
                        <a:solidFill>
                          <a:schemeClr val="lt1"/>
                        </a:solidFill>
                      </a:endParaRPr>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c>
                  <a:txBody>
                    <a:bodyPr/>
                    <a:lstStyle/>
                    <a:p>
                      <a:pPr marL="0" lvl="0" indent="0" algn="ctr" rtl="0">
                        <a:lnSpc>
                          <a:spcPct val="115000"/>
                        </a:lnSpc>
                        <a:spcBef>
                          <a:spcPts val="0"/>
                        </a:spcBef>
                        <a:spcAft>
                          <a:spcPts val="0"/>
                        </a:spcAft>
                        <a:buNone/>
                      </a:pPr>
                      <a:r>
                        <a:rPr lang="en-US" sz="1600" b="1">
                          <a:solidFill>
                            <a:schemeClr val="lt1"/>
                          </a:solidFill>
                        </a:rPr>
                        <a:t>National SAP Target</a:t>
                      </a:r>
                      <a:endParaRPr sz="1600" b="1">
                        <a:solidFill>
                          <a:schemeClr val="lt1"/>
                        </a:solidFill>
                      </a:endParaRPr>
                    </a:p>
                    <a:p>
                      <a:pPr marL="0" lvl="0" indent="0" algn="ctr" rtl="0">
                        <a:lnSpc>
                          <a:spcPct val="115000"/>
                        </a:lnSpc>
                        <a:spcBef>
                          <a:spcPts val="0"/>
                        </a:spcBef>
                        <a:spcAft>
                          <a:spcPts val="0"/>
                        </a:spcAft>
                        <a:buNone/>
                      </a:pPr>
                      <a:r>
                        <a:rPr lang="en-US" sz="1600" b="1">
                          <a:solidFill>
                            <a:schemeClr val="lt1"/>
                          </a:solidFill>
                        </a:rPr>
                        <a:t>(hectare)</a:t>
                      </a:r>
                      <a:endParaRPr sz="1600" b="1">
                        <a:solidFill>
                          <a:schemeClr val="lt1"/>
                        </a:solidFill>
                      </a:endParaRPr>
                    </a:p>
                  </a:txBody>
                  <a:tcPr marL="95250" marR="95250" marT="95250" marB="95250" anchor="ctr">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c>
                  <a:txBody>
                    <a:bodyPr/>
                    <a:lstStyle/>
                    <a:p>
                      <a:pPr marL="0" lvl="0" indent="0" algn="ctr" rtl="0">
                        <a:lnSpc>
                          <a:spcPct val="115000"/>
                        </a:lnSpc>
                        <a:spcBef>
                          <a:spcPts val="0"/>
                        </a:spcBef>
                        <a:spcAft>
                          <a:spcPts val="0"/>
                        </a:spcAft>
                        <a:buNone/>
                      </a:pPr>
                      <a:r>
                        <a:rPr lang="en-US" sz="1600" b="1">
                          <a:solidFill>
                            <a:schemeClr val="lt1"/>
                          </a:solidFill>
                        </a:rPr>
                        <a:t>Achievement</a:t>
                      </a:r>
                      <a:endParaRPr sz="1600" b="1">
                        <a:solidFill>
                          <a:schemeClr val="lt1"/>
                        </a:solidFill>
                      </a:endParaRPr>
                    </a:p>
                    <a:p>
                      <a:pPr marL="0" lvl="0" indent="0" algn="ctr" rtl="0">
                        <a:lnSpc>
                          <a:spcPct val="115000"/>
                        </a:lnSpc>
                        <a:spcBef>
                          <a:spcPts val="0"/>
                        </a:spcBef>
                        <a:spcAft>
                          <a:spcPts val="0"/>
                        </a:spcAft>
                        <a:buNone/>
                      </a:pPr>
                      <a:r>
                        <a:rPr lang="en-US" sz="1600" b="1">
                          <a:solidFill>
                            <a:schemeClr val="lt1"/>
                          </a:solidFill>
                        </a:rPr>
                        <a:t>(hectare)</a:t>
                      </a:r>
                      <a:endParaRPr sz="1600" b="1">
                        <a:solidFill>
                          <a:schemeClr val="lt1"/>
                        </a:solidFill>
                      </a:endParaRPr>
                    </a:p>
                  </a:txBody>
                  <a:tcPr marL="95250" marR="95250" marT="95250" marB="95250" anchor="ctr">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n-US" sz="1600" b="1">
                          <a:solidFill>
                            <a:schemeClr val="lt1"/>
                          </a:solidFill>
                        </a:rPr>
                        <a:t>Implementing Agencies and Partners</a:t>
                      </a:r>
                      <a:endParaRPr sz="1600" b="1">
                        <a:solidFill>
                          <a:schemeClr val="lt1"/>
                        </a:solidFill>
                      </a:endParaRPr>
                    </a:p>
                  </a:txBody>
                  <a:tcPr marL="9525" marR="9525" marT="9525" marB="9525" anchor="ctr">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c>
                  <a:txBody>
                    <a:bodyPr/>
                    <a:lstStyle/>
                    <a:p>
                      <a:pPr marL="0" lvl="0" indent="0" algn="ctr" rtl="0">
                        <a:lnSpc>
                          <a:spcPct val="100000"/>
                        </a:lnSpc>
                        <a:spcBef>
                          <a:spcPts val="0"/>
                        </a:spcBef>
                        <a:spcAft>
                          <a:spcPts val="0"/>
                        </a:spcAft>
                        <a:buNone/>
                      </a:pPr>
                      <a:r>
                        <a:rPr lang="en-US" sz="1600" b="1">
                          <a:solidFill>
                            <a:schemeClr val="lt1"/>
                          </a:solidFill>
                        </a:rPr>
                        <a:t>Co-Financing</a:t>
                      </a:r>
                      <a:endParaRPr sz="1600" b="1">
                        <a:solidFill>
                          <a:schemeClr val="lt1"/>
                        </a:solidFill>
                      </a:endParaRPr>
                    </a:p>
                    <a:p>
                      <a:pPr marL="0" lvl="0" indent="0" algn="ctr" rtl="0">
                        <a:lnSpc>
                          <a:spcPct val="100000"/>
                        </a:lnSpc>
                        <a:spcBef>
                          <a:spcPts val="0"/>
                        </a:spcBef>
                        <a:spcAft>
                          <a:spcPts val="0"/>
                        </a:spcAft>
                        <a:buNone/>
                      </a:pPr>
                      <a:r>
                        <a:rPr lang="en-US" sz="1600" b="1">
                          <a:solidFill>
                            <a:schemeClr val="lt1"/>
                          </a:solidFill>
                        </a:rPr>
                        <a:t>(US$)</a:t>
                      </a:r>
                      <a:endParaRPr sz="1600" b="1">
                        <a:solidFill>
                          <a:schemeClr val="lt1"/>
                        </a:solidFill>
                      </a:endParaRPr>
                    </a:p>
                  </a:txBody>
                  <a:tcPr marL="9525" marR="9525" marT="9525" marB="9525" anchor="ctr">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4472C4"/>
                    </a:solidFill>
                  </a:tcPr>
                </a:tc>
              </a:tr>
              <a:tr h="740250">
                <a:tc>
                  <a:txBody>
                    <a:bodyPr/>
                    <a:lstStyle/>
                    <a:p>
                      <a:pPr marL="0" lvl="0" indent="0" algn="l" rtl="0">
                        <a:lnSpc>
                          <a:spcPct val="115000"/>
                        </a:lnSpc>
                        <a:spcBef>
                          <a:spcPts val="1200"/>
                        </a:spcBef>
                        <a:spcAft>
                          <a:spcPts val="0"/>
                        </a:spcAft>
                        <a:buNone/>
                      </a:pPr>
                      <a:r>
                        <a:rPr lang="en-US" sz="1600" b="1"/>
                        <a:t>Mangrove</a:t>
                      </a:r>
                      <a:endParaRPr sz="1600" b="1"/>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B6D7A8"/>
                    </a:solidFill>
                  </a:tcPr>
                </a:tc>
                <a:tc>
                  <a:txBody>
                    <a:bodyPr/>
                    <a:lstStyle/>
                    <a:p>
                      <a:pPr marL="0" lvl="0" indent="0" algn="ctr" rtl="0">
                        <a:lnSpc>
                          <a:spcPct val="115000"/>
                        </a:lnSpc>
                        <a:spcBef>
                          <a:spcPts val="1200"/>
                        </a:spcBef>
                        <a:spcAft>
                          <a:spcPts val="0"/>
                        </a:spcAft>
                        <a:buNone/>
                      </a:pPr>
                      <a:r>
                        <a:rPr lang="en-US" sz="1600"/>
                        <a:t>5,631</a:t>
                      </a:r>
                      <a:endParaRPr sz="16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600"/>
                        <a:t>13,001</a:t>
                      </a:r>
                      <a:endParaRPr sz="16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600"/>
                        <a:t>PCSD, NGP, LAWIN .DENR Field Offices etc.</a:t>
                      </a:r>
                      <a:endParaRPr sz="16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r" rtl="0">
                        <a:lnSpc>
                          <a:spcPct val="115000"/>
                        </a:lnSpc>
                        <a:spcBef>
                          <a:spcPts val="1200"/>
                        </a:spcBef>
                        <a:spcAft>
                          <a:spcPts val="0"/>
                        </a:spcAft>
                        <a:buNone/>
                      </a:pPr>
                      <a:r>
                        <a:rPr lang="en-US" sz="1600"/>
                        <a:t>3,755,778.75 </a:t>
                      </a:r>
                      <a:endParaRPr sz="16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r>
              <a:tr h="1074700">
                <a:tc>
                  <a:txBody>
                    <a:bodyPr/>
                    <a:lstStyle/>
                    <a:p>
                      <a:pPr marL="0" lvl="0" indent="0" algn="l" rtl="0">
                        <a:lnSpc>
                          <a:spcPct val="115000"/>
                        </a:lnSpc>
                        <a:spcBef>
                          <a:spcPts val="1200"/>
                        </a:spcBef>
                        <a:spcAft>
                          <a:spcPts val="0"/>
                        </a:spcAft>
                        <a:buNone/>
                      </a:pPr>
                      <a:r>
                        <a:rPr lang="en-US" sz="1600" b="1"/>
                        <a:t>Coral Reefs</a:t>
                      </a:r>
                      <a:endParaRPr sz="1600" b="1"/>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B6D7A8"/>
                    </a:solidFill>
                  </a:tcPr>
                </a:tc>
                <a:tc>
                  <a:txBody>
                    <a:bodyPr/>
                    <a:lstStyle/>
                    <a:p>
                      <a:pPr marL="0" lvl="0" indent="0" algn="ctr" rtl="0">
                        <a:lnSpc>
                          <a:spcPct val="115000"/>
                        </a:lnSpc>
                        <a:spcBef>
                          <a:spcPts val="1200"/>
                        </a:spcBef>
                        <a:spcAft>
                          <a:spcPts val="0"/>
                        </a:spcAft>
                        <a:buNone/>
                      </a:pPr>
                      <a:r>
                        <a:rPr lang="en-US" sz="1600"/>
                        <a:t>12,500</a:t>
                      </a:r>
                      <a:endParaRPr sz="16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600"/>
                        <a:t> 19,193</a:t>
                      </a:r>
                      <a:endParaRPr sz="16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600"/>
                        <a:t> </a:t>
                      </a:r>
                      <a:r>
                        <a:rPr lang="en-US" sz="1600">
                          <a:solidFill>
                            <a:schemeClr val="dk1"/>
                          </a:solidFill>
                        </a:rPr>
                        <a:t>LGUs, Greenfins Implementation,Integrated Coastal Resources Management Program (ICRMP), DENR Field Offices etc.</a:t>
                      </a:r>
                      <a:endParaRPr sz="1600">
                        <a:solidFill>
                          <a:schemeClr val="dk1"/>
                        </a:solidFill>
                      </a:endParaRPr>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r" rtl="0">
                        <a:lnSpc>
                          <a:spcPct val="115000"/>
                        </a:lnSpc>
                        <a:spcBef>
                          <a:spcPts val="1200"/>
                        </a:spcBef>
                        <a:spcAft>
                          <a:spcPts val="0"/>
                        </a:spcAft>
                        <a:buNone/>
                      </a:pPr>
                      <a:r>
                        <a:rPr lang="en-US" sz="1600"/>
                        <a:t> 1,678,251.63</a:t>
                      </a:r>
                      <a:endParaRPr sz="16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r>
              <a:tr h="1001725">
                <a:tc>
                  <a:txBody>
                    <a:bodyPr/>
                    <a:lstStyle/>
                    <a:p>
                      <a:pPr marL="0" lvl="0" indent="0" algn="l" rtl="0">
                        <a:lnSpc>
                          <a:spcPct val="115000"/>
                        </a:lnSpc>
                        <a:spcBef>
                          <a:spcPts val="1200"/>
                        </a:spcBef>
                        <a:spcAft>
                          <a:spcPts val="0"/>
                        </a:spcAft>
                        <a:buNone/>
                      </a:pPr>
                      <a:r>
                        <a:rPr lang="en-US" sz="1600" b="1"/>
                        <a:t>Seagrass</a:t>
                      </a:r>
                      <a:endParaRPr sz="1600" b="1"/>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B6D7A8"/>
                    </a:solidFill>
                  </a:tcPr>
                </a:tc>
                <a:tc>
                  <a:txBody>
                    <a:bodyPr/>
                    <a:lstStyle/>
                    <a:p>
                      <a:pPr marL="0" lvl="0" indent="0" algn="ctr" rtl="0">
                        <a:lnSpc>
                          <a:spcPct val="115000"/>
                        </a:lnSpc>
                        <a:spcBef>
                          <a:spcPts val="1200"/>
                        </a:spcBef>
                        <a:spcAft>
                          <a:spcPts val="0"/>
                        </a:spcAft>
                        <a:buNone/>
                      </a:pPr>
                      <a:r>
                        <a:rPr lang="en-US" sz="1600"/>
                        <a:t>12,500</a:t>
                      </a:r>
                      <a:endParaRPr sz="16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600"/>
                        <a:t>13,090</a:t>
                      </a:r>
                      <a:endParaRPr sz="16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600"/>
                        <a:t> </a:t>
                      </a:r>
                      <a:r>
                        <a:rPr lang="en-US" sz="1600">
                          <a:solidFill>
                            <a:schemeClr val="dk1"/>
                          </a:solidFill>
                        </a:rPr>
                        <a:t>Greenfins Implementation, BBBIDA MPAN, CMEMP, DENR Field offices etc.</a:t>
                      </a:r>
                      <a:endParaRPr sz="16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r" rtl="0">
                        <a:lnSpc>
                          <a:spcPct val="115000"/>
                        </a:lnSpc>
                        <a:spcBef>
                          <a:spcPts val="1200"/>
                        </a:spcBef>
                        <a:spcAft>
                          <a:spcPts val="0"/>
                        </a:spcAft>
                        <a:buNone/>
                      </a:pPr>
                      <a:r>
                        <a:rPr lang="en-US" sz="1600"/>
                        <a:t> 232,963.61</a:t>
                      </a:r>
                      <a:endParaRPr sz="16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r>
              <a:tr h="1054800">
                <a:tc>
                  <a:txBody>
                    <a:bodyPr/>
                    <a:lstStyle/>
                    <a:p>
                      <a:pPr marL="0" lvl="0" indent="0" algn="l" rtl="0">
                        <a:lnSpc>
                          <a:spcPct val="115000"/>
                        </a:lnSpc>
                        <a:spcBef>
                          <a:spcPts val="1200"/>
                        </a:spcBef>
                        <a:spcAft>
                          <a:spcPts val="0"/>
                        </a:spcAft>
                        <a:buNone/>
                      </a:pPr>
                      <a:r>
                        <a:rPr lang="en-US" sz="1600" b="1"/>
                        <a:t>Wetlands</a:t>
                      </a:r>
                      <a:endParaRPr sz="1600" b="1"/>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solidFill>
                      <a:srgbClr val="B6D7A8"/>
                    </a:solidFill>
                  </a:tcPr>
                </a:tc>
                <a:tc>
                  <a:txBody>
                    <a:bodyPr/>
                    <a:lstStyle/>
                    <a:p>
                      <a:pPr marL="0" lvl="0" indent="0" algn="ctr" rtl="0">
                        <a:lnSpc>
                          <a:spcPct val="115000"/>
                        </a:lnSpc>
                        <a:spcBef>
                          <a:spcPts val="1200"/>
                        </a:spcBef>
                        <a:spcAft>
                          <a:spcPts val="0"/>
                        </a:spcAft>
                        <a:buNone/>
                      </a:pPr>
                      <a:r>
                        <a:rPr lang="en-US" sz="1600"/>
                        <a:t>54,515</a:t>
                      </a:r>
                      <a:endParaRPr sz="16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US" sz="1600"/>
                        <a:t> 240,994</a:t>
                      </a:r>
                      <a:endParaRPr sz="1600"/>
                    </a:p>
                  </a:txBody>
                  <a:tcPr marL="95250" marR="95250" marT="95250" marB="95250">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n-US" sz="1600"/>
                        <a:t> </a:t>
                      </a:r>
                      <a:r>
                        <a:rPr lang="en-US" sz="1600">
                          <a:solidFill>
                            <a:schemeClr val="dk1"/>
                          </a:solidFill>
                        </a:rPr>
                        <a:t>MPMPC, DENR- NGP, Manila Bay Fund, SBMCHEA, DENR Field offices etc.</a:t>
                      </a:r>
                      <a:endParaRPr sz="1600">
                        <a:solidFill>
                          <a:schemeClr val="dk1"/>
                        </a:solidFill>
                      </a:endParaRPr>
                    </a:p>
                    <a:p>
                      <a:pPr marL="0" lvl="0" indent="0" algn="l" rtl="0">
                        <a:lnSpc>
                          <a:spcPct val="115000"/>
                        </a:lnSpc>
                        <a:spcBef>
                          <a:spcPts val="1200"/>
                        </a:spcBef>
                        <a:spcAft>
                          <a:spcPts val="0"/>
                        </a:spcAft>
                        <a:buNone/>
                      </a:pPr>
                      <a:endParaRPr sz="16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c>
                  <a:txBody>
                    <a:bodyPr/>
                    <a:lstStyle/>
                    <a:p>
                      <a:pPr marL="0" lvl="0" indent="0" algn="r" rtl="0">
                        <a:lnSpc>
                          <a:spcPct val="115000"/>
                        </a:lnSpc>
                        <a:spcBef>
                          <a:spcPts val="1200"/>
                        </a:spcBef>
                        <a:spcAft>
                          <a:spcPts val="0"/>
                        </a:spcAft>
                        <a:buNone/>
                      </a:pPr>
                      <a:r>
                        <a:rPr lang="en-US" sz="1600"/>
                        <a:t> 219,391.34</a:t>
                      </a:r>
                      <a:endParaRPr sz="1600"/>
                    </a:p>
                  </a:txBody>
                  <a:tcPr marL="9525" marR="9525" marT="9525" marB="9525">
                    <a:lnL w="12700" cap="flat" cmpd="sng">
                      <a:solidFill>
                        <a:srgbClr val="9E9E9E"/>
                      </a:solidFill>
                      <a:prstDash val="solid"/>
                      <a:round/>
                      <a:headEnd type="none" w="sm" len="sm"/>
                      <a:tailEnd type="none" w="sm" len="sm"/>
                    </a:lnL>
                    <a:lnR w="12700" cap="flat" cmpd="sng">
                      <a:solidFill>
                        <a:srgbClr val="9E9E9E"/>
                      </a:solidFill>
                      <a:prstDash val="solid"/>
                      <a:round/>
                      <a:headEnd type="none" w="sm" len="sm"/>
                      <a:tailEnd type="none" w="sm" len="sm"/>
                    </a:lnR>
                    <a:lnT w="12700" cap="flat" cmpd="sng">
                      <a:solidFill>
                        <a:srgbClr val="9E9E9E"/>
                      </a:solidFill>
                      <a:prstDash val="solid"/>
                      <a:round/>
                      <a:headEnd type="none" w="sm" len="sm"/>
                      <a:tailEnd type="none" w="sm" len="sm"/>
                    </a:lnT>
                    <a:lnB w="12700" cap="flat" cmpd="sng">
                      <a:solidFill>
                        <a:srgbClr val="9E9E9E"/>
                      </a:solidFill>
                      <a:prstDash val="solid"/>
                      <a:round/>
                      <a:headEnd type="none" w="sm" len="sm"/>
                      <a:tailEnd type="none" w="sm" len="sm"/>
                    </a:lnB>
                  </a:tcPr>
                </a:tc>
              </a:tr>
            </a:tbl>
          </a:graphicData>
        </a:graphic>
      </p:graphicFrame>
      <p:sp>
        <p:nvSpPr>
          <p:cNvPr id="110" name="Google Shape;110;p16"/>
          <p:cNvSpPr txBox="1"/>
          <p:nvPr/>
        </p:nvSpPr>
        <p:spPr>
          <a:xfrm>
            <a:off x="2049137" y="6000108"/>
            <a:ext cx="9990600" cy="6465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200" b="1"/>
              <a:t>PCSD: </a:t>
            </a:r>
            <a:r>
              <a:rPr lang="en-US" sz="1200">
                <a:solidFill>
                  <a:schemeClr val="dk1"/>
                </a:solidFill>
              </a:rPr>
              <a:t>Palawan Council for Sustainable Development; </a:t>
            </a:r>
            <a:r>
              <a:rPr lang="en-US" sz="1200" b="1">
                <a:solidFill>
                  <a:schemeClr val="dk1"/>
                </a:solidFill>
              </a:rPr>
              <a:t>NGP: </a:t>
            </a:r>
            <a:r>
              <a:rPr lang="en-US" sz="1200">
                <a:solidFill>
                  <a:schemeClr val="dk1"/>
                </a:solidFill>
              </a:rPr>
              <a:t>National Greening Program; </a:t>
            </a:r>
            <a:r>
              <a:rPr lang="en-US" sz="1200" b="1">
                <a:solidFill>
                  <a:schemeClr val="dk1"/>
                </a:solidFill>
              </a:rPr>
              <a:t>LAWIN: </a:t>
            </a:r>
            <a:r>
              <a:rPr lang="en-US" sz="1200">
                <a:solidFill>
                  <a:schemeClr val="dk1"/>
                </a:solidFill>
              </a:rPr>
              <a:t>Landscape and Wildlife Indicator; </a:t>
            </a:r>
            <a:r>
              <a:rPr lang="en-US" sz="1200" b="1">
                <a:solidFill>
                  <a:schemeClr val="dk1"/>
                </a:solidFill>
              </a:rPr>
              <a:t>BBBIDA MPAN:</a:t>
            </a:r>
            <a:r>
              <a:rPr lang="en-US" sz="1200">
                <a:solidFill>
                  <a:schemeClr val="dk1"/>
                </a:solidFill>
              </a:rPr>
              <a:t> Marine Protected Area; </a:t>
            </a:r>
            <a:r>
              <a:rPr lang="en-US" sz="1200" b="1">
                <a:solidFill>
                  <a:schemeClr val="dk1"/>
                </a:solidFill>
              </a:rPr>
              <a:t>CMEMP:</a:t>
            </a:r>
            <a:r>
              <a:rPr lang="en-US" sz="1200">
                <a:solidFill>
                  <a:schemeClr val="dk1"/>
                </a:solidFill>
              </a:rPr>
              <a:t> Coastal and Marine Ecosystems Management Program; </a:t>
            </a:r>
            <a:r>
              <a:rPr lang="en-US" sz="1200" b="1">
                <a:solidFill>
                  <a:schemeClr val="dk1"/>
                </a:solidFill>
              </a:rPr>
              <a:t>SBMCHEA:</a:t>
            </a:r>
            <a:r>
              <a:rPr lang="en-US" sz="1200">
                <a:solidFill>
                  <a:schemeClr val="dk1"/>
                </a:solidFill>
              </a:rPr>
              <a:t> Sasmuan Bangkung MNalapad Critical Habitat and Ecotourism Area</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7"/>
          <p:cNvSpPr txBox="1">
            <a:spLocks noGrp="1"/>
          </p:cNvSpPr>
          <p:nvPr>
            <p:ph type="title"/>
          </p:nvPr>
        </p:nvSpPr>
        <p:spPr>
          <a:xfrm>
            <a:off x="2208762" y="162422"/>
            <a:ext cx="5971141"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latin typeface="Arial"/>
                <a:ea typeface="Arial"/>
                <a:cs typeface="Arial"/>
                <a:sym typeface="Arial"/>
              </a:rPr>
              <a:t>Evaluation of Achievements</a:t>
            </a:r>
            <a:endParaRPr sz="3400">
              <a:solidFill>
                <a:srgbClr val="0070C0"/>
              </a:solidFill>
              <a:latin typeface="Arial"/>
              <a:ea typeface="Arial"/>
              <a:cs typeface="Arial"/>
              <a:sym typeface="Arial"/>
            </a:endParaRPr>
          </a:p>
        </p:txBody>
      </p:sp>
      <p:pic>
        <p:nvPicPr>
          <p:cNvPr id="116" name="Google Shape;116;p17"/>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17" name="Google Shape;117;p17"/>
          <p:cNvSpPr txBox="1">
            <a:spLocks noGrp="1"/>
          </p:cNvSpPr>
          <p:nvPr>
            <p:ph type="body" idx="1"/>
          </p:nvPr>
        </p:nvSpPr>
        <p:spPr>
          <a:xfrm>
            <a:off x="2049137" y="672309"/>
            <a:ext cx="9910604" cy="2888888"/>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Mangroves SAP Targets and Summary of Achievements</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p:txBody>
      </p:sp>
      <p:graphicFrame>
        <p:nvGraphicFramePr>
          <p:cNvPr id="118" name="Google Shape;118;p17"/>
          <p:cNvGraphicFramePr/>
          <p:nvPr/>
        </p:nvGraphicFramePr>
        <p:xfrm>
          <a:off x="1190706" y="1188402"/>
          <a:ext cx="3000000" cy="3000000"/>
        </p:xfrm>
        <a:graphic>
          <a:graphicData uri="http://schemas.openxmlformats.org/drawingml/2006/table">
            <a:tbl>
              <a:tblPr firstRow="1" bandRow="1">
                <a:noFill/>
                <a:tableStyleId>{1E453F63-C9E0-41AC-A662-E3CD89B5B056}</a:tableStyleId>
              </a:tblPr>
              <a:tblGrid>
                <a:gridCol w="3414700"/>
                <a:gridCol w="1052175"/>
                <a:gridCol w="1015700"/>
                <a:gridCol w="1004725"/>
                <a:gridCol w="1046500"/>
                <a:gridCol w="1009225"/>
                <a:gridCol w="1000850"/>
                <a:gridCol w="1049825"/>
              </a:tblGrid>
              <a:tr h="335300">
                <a:tc rowSpan="2">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Regional Outputs</a:t>
                      </a:r>
                      <a:endParaRPr sz="1600"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National SAP Targets</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(hectare)</a:t>
                      </a:r>
                      <a:endParaRPr sz="1600"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t>Summary of Achievements</a:t>
                      </a:r>
                      <a:endParaRPr sz="1600" b="1" u="none" strike="noStrike" cap="none"/>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p>
                  </a:txBody>
                  <a:tcPr marL="91450" marR="91450" marT="45725" marB="45725"/>
                </a:tc>
                <a:tc rowSpan="2">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Total</a:t>
                      </a:r>
                      <a:endParaRPr sz="16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US" sz="1600">
                          <a:latin typeface="Arial"/>
                          <a:ea typeface="Arial"/>
                          <a:cs typeface="Arial"/>
                          <a:sym typeface="Arial"/>
                        </a:rPr>
                        <a:t>(hectare)</a:t>
                      </a:r>
                      <a:endParaRPr sz="1600">
                        <a:latin typeface="Arial"/>
                        <a:ea typeface="Arial"/>
                        <a:cs typeface="Arial"/>
                        <a:sym typeface="Arial"/>
                      </a:endParaRPr>
                    </a:p>
                  </a:txBody>
                  <a:tcPr marL="91450" marR="91450" marT="45725" marB="45725"/>
                </a:tc>
              </a:tr>
              <a:tr h="822975">
                <a:tc vMerge="1">
                  <a:txBody>
                    <a:bodyPr/>
                    <a:lstStyle/>
                    <a:p>
                      <a:endParaRPr lang="en-US"/>
                    </a:p>
                  </a:txBody>
                  <a:tcPr/>
                </a:tc>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Busuanga</a:t>
                      </a:r>
                      <a:endParaRPr sz="1600" b="1"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sz="16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Coron</a:t>
                      </a:r>
                      <a:endParaRPr sz="1600" b="1"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6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San Vicente </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Ulugan</a:t>
                      </a:r>
                      <a:endParaRPr sz="1600" b="1"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6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Quezon</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600"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822975">
                <a:tc>
                  <a:txBody>
                    <a:bodyPr/>
                    <a:lstStyle/>
                    <a:p>
                      <a:pPr marL="0" marR="0" lvl="0" indent="0" algn="l"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1.1.1 Declaration of 57,400 ha of mangrove as National Parks and Protected Areas</a:t>
                      </a:r>
                      <a:endParaRPr sz="16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631</a:t>
                      </a:r>
                      <a:endParaRPr sz="16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755</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2,224</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907.71</a:t>
                      </a:r>
                      <a:endParaRPr sz="160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600" u="none" strike="noStrike" cap="none">
                        <a:solidFill>
                          <a:srgbClr val="FF0000"/>
                        </a:solidFill>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789</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1,616</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6,059</a:t>
                      </a:r>
                      <a:endParaRPr sz="1600" b="1" u="none" strike="noStrike" cap="none">
                        <a:latin typeface="Arial"/>
                        <a:ea typeface="Arial"/>
                        <a:cs typeface="Arial"/>
                        <a:sym typeface="Arial"/>
                      </a:endParaRPr>
                    </a:p>
                  </a:txBody>
                  <a:tcPr marL="91450" marR="91450" marT="45725" marB="45725"/>
                </a:tc>
              </a:tr>
              <a:tr h="1066800">
                <a:tc>
                  <a:txBody>
                    <a:bodyPr/>
                    <a:lstStyle/>
                    <a:p>
                      <a:pPr marL="0" marR="0" lvl="0" indent="0" algn="l"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1.1.2 Designation and plans for the management of 166,600 ha of mangrove as non-conversion, sustainable use areas*</a:t>
                      </a:r>
                      <a:endParaRPr sz="1600" b="1"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b="1"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b="1" u="none" strike="noStrike" cap="none">
                        <a:latin typeface="Arial"/>
                        <a:ea typeface="Arial"/>
                        <a:cs typeface="Arial"/>
                        <a:sym typeface="Arial"/>
                      </a:endParaRPr>
                    </a:p>
                  </a:txBody>
                  <a:tcPr marL="91450" marR="91450" marT="45725" marB="45725">
                    <a:solidFill>
                      <a:srgbClr val="2F5496"/>
                    </a:solidFill>
                  </a:tcPr>
                </a:tc>
              </a:tr>
              <a:tr h="1066800">
                <a:tc>
                  <a:txBody>
                    <a:bodyPr/>
                    <a:lstStyle/>
                    <a:p>
                      <a:pPr marL="0" marR="0" lvl="0" indent="0" algn="l"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1.1.3 Reform of laws and regulations for the sustainable use of 602,800 ha of mangrove forest</a:t>
                      </a:r>
                      <a:endParaRPr sz="16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2,000</a:t>
                      </a:r>
                      <a:endParaRPr sz="16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755</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2,224</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907.71</a:t>
                      </a:r>
                      <a:endParaRPr sz="1600" i="0" u="none" strike="noStrike" cap="none">
                        <a:solidFill>
                          <a:schemeClr val="dk1"/>
                        </a:solidFill>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789</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1,616</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6,059</a:t>
                      </a:r>
                      <a:endParaRPr sz="1600" b="1" u="none" strike="noStrike" cap="none">
                        <a:latin typeface="Arial"/>
                        <a:ea typeface="Arial"/>
                        <a:cs typeface="Arial"/>
                        <a:sym typeface="Arial"/>
                      </a:endParaRPr>
                    </a:p>
                  </a:txBody>
                  <a:tcPr marL="91450" marR="91450" marT="45725" marB="45725"/>
                </a:tc>
              </a:tr>
              <a:tr h="737025">
                <a:tc>
                  <a:txBody>
                    <a:bodyPr/>
                    <a:lstStyle/>
                    <a:p>
                      <a:pPr marL="0" marR="0" lvl="0" indent="0" algn="l"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1.1.4 Replanting of 21,000 ha of deforested mangrove land</a:t>
                      </a:r>
                      <a:endParaRPr sz="16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2,000</a:t>
                      </a:r>
                      <a:endParaRPr sz="16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177</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chemeClr val="dk1"/>
                          </a:solidFill>
                          <a:latin typeface="Arial"/>
                          <a:ea typeface="Arial"/>
                          <a:cs typeface="Arial"/>
                          <a:sym typeface="Arial"/>
                        </a:rPr>
                        <a:t>279</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204</a:t>
                      </a:r>
                      <a:endParaRPr sz="1600" u="none" strike="noStrike" cap="none">
                        <a:solidFill>
                          <a:srgbClr val="FF0000"/>
                        </a:solidFill>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180</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784</a:t>
                      </a:r>
                      <a:endParaRPr sz="1600" b="1" u="none" strike="noStrike" cap="none">
                        <a:latin typeface="Arial"/>
                        <a:ea typeface="Arial"/>
                        <a:cs typeface="Arial"/>
                        <a:sym typeface="Arial"/>
                      </a:endParaRPr>
                    </a:p>
                  </a:txBody>
                  <a:tcPr marL="91450" marR="91450" marT="45725" marB="457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8"/>
          <p:cNvSpPr txBox="1">
            <a:spLocks noGrp="1"/>
          </p:cNvSpPr>
          <p:nvPr>
            <p:ph type="title"/>
          </p:nvPr>
        </p:nvSpPr>
        <p:spPr>
          <a:xfrm>
            <a:off x="2208762" y="162422"/>
            <a:ext cx="59712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a:solidFill>
                  <a:srgbClr val="0070C0"/>
                </a:solidFill>
                <a:latin typeface="Arial"/>
                <a:ea typeface="Arial"/>
                <a:cs typeface="Arial"/>
                <a:sym typeface="Arial"/>
              </a:rPr>
              <a:t>Evaluation of Achievements</a:t>
            </a:r>
            <a:endParaRPr sz="3400">
              <a:solidFill>
                <a:srgbClr val="0070C0"/>
              </a:solidFill>
              <a:latin typeface="Arial"/>
              <a:ea typeface="Arial"/>
              <a:cs typeface="Arial"/>
              <a:sym typeface="Arial"/>
            </a:endParaRPr>
          </a:p>
        </p:txBody>
      </p:sp>
      <p:pic>
        <p:nvPicPr>
          <p:cNvPr id="124" name="Google Shape;124;p18"/>
          <p:cNvPicPr preferRelativeResize="0"/>
          <p:nvPr/>
        </p:nvPicPr>
        <p:blipFill rotWithShape="1">
          <a:blip r:embed="rId3">
            <a:alphaModFix/>
          </a:blip>
          <a:srcRect/>
          <a:stretch/>
        </p:blipFill>
        <p:spPr>
          <a:xfrm>
            <a:off x="0" y="1568"/>
            <a:ext cx="2049137" cy="6858001"/>
          </a:xfrm>
          <a:prstGeom prst="rect">
            <a:avLst/>
          </a:prstGeom>
          <a:noFill/>
          <a:ln>
            <a:noFill/>
          </a:ln>
        </p:spPr>
      </p:pic>
      <p:sp>
        <p:nvSpPr>
          <p:cNvPr id="125" name="Google Shape;125;p18"/>
          <p:cNvSpPr txBox="1">
            <a:spLocks noGrp="1"/>
          </p:cNvSpPr>
          <p:nvPr>
            <p:ph type="body" idx="1"/>
          </p:nvPr>
        </p:nvSpPr>
        <p:spPr>
          <a:xfrm>
            <a:off x="2049137" y="745334"/>
            <a:ext cx="9910500" cy="2889000"/>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a:latin typeface="Arial"/>
                <a:ea typeface="Arial"/>
                <a:cs typeface="Arial"/>
                <a:sym typeface="Arial"/>
              </a:rPr>
              <a:t>Mangroves SAP Targets and Summary of Achievements</a:t>
            </a:r>
            <a:endParaRPr/>
          </a:p>
          <a:p>
            <a:pPr marL="95250" lvl="0" indent="0" algn="l" rtl="0">
              <a:lnSpc>
                <a:spcPct val="90000"/>
              </a:lnSpc>
              <a:spcBef>
                <a:spcPts val="0"/>
              </a:spcBef>
              <a:spcAft>
                <a:spcPts val="0"/>
              </a:spcAft>
              <a:buSzPts val="2100"/>
              <a:buNone/>
            </a:pPr>
            <a:endParaRPr b="1">
              <a:latin typeface="Arial"/>
              <a:ea typeface="Arial"/>
              <a:cs typeface="Arial"/>
              <a:sym typeface="Arial"/>
            </a:endParaRPr>
          </a:p>
        </p:txBody>
      </p:sp>
      <p:graphicFrame>
        <p:nvGraphicFramePr>
          <p:cNvPr id="126" name="Google Shape;126;p18"/>
          <p:cNvGraphicFramePr/>
          <p:nvPr/>
        </p:nvGraphicFramePr>
        <p:xfrm>
          <a:off x="1634239" y="1473163"/>
          <a:ext cx="3000000" cy="3000000"/>
        </p:xfrm>
        <a:graphic>
          <a:graphicData uri="http://schemas.openxmlformats.org/drawingml/2006/table">
            <a:tbl>
              <a:tblPr firstRow="1" bandRow="1">
                <a:noFill/>
                <a:tableStyleId>{1E453F63-C9E0-41AC-A662-E3CD89B5B056}</a:tableStyleId>
              </a:tblPr>
              <a:tblGrid>
                <a:gridCol w="2847000"/>
                <a:gridCol w="976800"/>
                <a:gridCol w="1227125"/>
                <a:gridCol w="1027875"/>
                <a:gridCol w="1011950"/>
                <a:gridCol w="961300"/>
                <a:gridCol w="1019900"/>
                <a:gridCol w="1345475"/>
              </a:tblGrid>
              <a:tr h="203200">
                <a:tc rowSpan="2">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Regional Outputs</a:t>
                      </a:r>
                      <a:endParaRPr sz="1600"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National SAP Targets</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(hectare)</a:t>
                      </a:r>
                      <a:endParaRPr sz="1600"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t>Summary of Achievements</a:t>
                      </a:r>
                      <a:endParaRPr sz="1600" b="1" u="none" strike="noStrike" cap="none"/>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p>
                  </a:txBody>
                  <a:tcPr marL="91450" marR="91450" marT="45725" marB="45725"/>
                </a:tc>
                <a:tc rowSpan="2">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Total</a:t>
                      </a:r>
                      <a:endParaRPr sz="16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US" sz="1600">
                          <a:latin typeface="Arial"/>
                          <a:ea typeface="Arial"/>
                          <a:cs typeface="Arial"/>
                          <a:sym typeface="Arial"/>
                        </a:rPr>
                        <a:t>(hectare)</a:t>
                      </a:r>
                      <a:endParaRPr sz="1600">
                        <a:latin typeface="Arial"/>
                        <a:ea typeface="Arial"/>
                        <a:cs typeface="Arial"/>
                        <a:sym typeface="Arial"/>
                      </a:endParaRPr>
                    </a:p>
                  </a:txBody>
                  <a:tcPr marL="91450" marR="91450" marT="45725" marB="45725"/>
                </a:tc>
              </a:tr>
              <a:tr h="318150">
                <a:tc vMerge="1">
                  <a:txBody>
                    <a:bodyPr/>
                    <a:lstStyle/>
                    <a:p>
                      <a:endParaRPr lang="en-US"/>
                    </a:p>
                  </a:txBody>
                  <a:tcPr/>
                </a:tc>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Busuanga</a:t>
                      </a:r>
                      <a:endParaRPr sz="1600" b="1"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sz="16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Coron</a:t>
                      </a:r>
                      <a:endParaRPr sz="1600" b="1"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San Vicente </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Ulugan</a:t>
                      </a:r>
                      <a:endParaRPr sz="1600" b="1"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chemeClr val="lt1"/>
                          </a:solidFill>
                          <a:latin typeface="Arial"/>
                          <a:ea typeface="Arial"/>
                          <a:cs typeface="Arial"/>
                          <a:sym typeface="Arial"/>
                        </a:rPr>
                        <a:t>Quezon</a:t>
                      </a:r>
                      <a:endParaRPr>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u="none" strike="noStrike" cap="none">
                          <a:solidFill>
                            <a:schemeClr val="lt1"/>
                          </a:solidFill>
                          <a:latin typeface="Arial"/>
                          <a:ea typeface="Arial"/>
                          <a:cs typeface="Arial"/>
                          <a:sym typeface="Arial"/>
                        </a:rPr>
                        <a:t>(hectare)</a:t>
                      </a:r>
                      <a:endParaRPr>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566200">
                <a:tc>
                  <a:txBody>
                    <a:bodyPr/>
                    <a:lstStyle/>
                    <a:p>
                      <a:pPr marL="0" marR="0" lvl="0" indent="0" algn="l"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1.1.5 Biodiversity increased for 11,200 ha of mangrove forest via enrichment planting</a:t>
                      </a:r>
                      <a:endParaRPr sz="16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1,000</a:t>
                      </a:r>
                      <a:endParaRPr sz="1600"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32</a:t>
                      </a:r>
                      <a:endParaRPr sz="16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u="none" strike="noStrike" cap="none">
                          <a:latin typeface="Arial"/>
                          <a:ea typeface="Arial"/>
                          <a:cs typeface="Arial"/>
                          <a:sym typeface="Arial"/>
                        </a:rPr>
                        <a:t>66.78</a:t>
                      </a:r>
                      <a:endParaRPr sz="1600" u="none" strike="noStrike" cap="none">
                        <a:latin typeface="Arial"/>
                        <a:ea typeface="Arial"/>
                        <a:cs typeface="Arial"/>
                        <a:sym typeface="Arial"/>
                      </a:endParaRPr>
                    </a:p>
                    <a:p>
                      <a:pPr marL="0" marR="0" lvl="0" indent="0" algn="ctr" rtl="0">
                        <a:lnSpc>
                          <a:spcPct val="100000"/>
                        </a:lnSpc>
                        <a:spcBef>
                          <a:spcPts val="0"/>
                        </a:spcBef>
                        <a:spcAft>
                          <a:spcPts val="0"/>
                        </a:spcAft>
                        <a:buClr>
                          <a:schemeClr val="dk1"/>
                        </a:buClr>
                        <a:buSzPts val="1600"/>
                        <a:buFont typeface="Arial"/>
                        <a:buNone/>
                      </a:pPr>
                      <a:endParaRPr sz="1600" u="none" strike="noStrike" cap="none">
                        <a:highlight>
                          <a:srgbClr val="FF0000"/>
                        </a:highlight>
                        <a:latin typeface="Arial"/>
                        <a:ea typeface="Arial"/>
                        <a:cs typeface="Arial"/>
                        <a:sym typeface="Arial"/>
                      </a:endParaRPr>
                    </a:p>
                    <a:p>
                      <a:pPr marL="0" marR="0" lvl="0" indent="0" algn="ctr" rtl="0">
                        <a:lnSpc>
                          <a:spcPct val="100000"/>
                        </a:lnSpc>
                        <a:spcBef>
                          <a:spcPts val="0"/>
                        </a:spcBef>
                        <a:spcAft>
                          <a:spcPts val="0"/>
                        </a:spcAft>
                        <a:buClr>
                          <a:schemeClr val="dk1"/>
                        </a:buClr>
                        <a:buSzPts val="1600"/>
                        <a:buFont typeface="Arial"/>
                        <a:buNone/>
                      </a:pPr>
                      <a:endParaRPr sz="1600" u="none" strike="noStrike" cap="none">
                        <a:highlight>
                          <a:srgbClr val="FF0000"/>
                        </a:highlight>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600"/>
                        <a:buFont typeface="Arial"/>
                        <a:buNone/>
                      </a:pPr>
                      <a:r>
                        <a:rPr lang="en-US" sz="1600" u="none" strike="noStrike" cap="none">
                          <a:latin typeface="Arial"/>
                          <a:ea typeface="Arial"/>
                          <a:cs typeface="Arial"/>
                          <a:sym typeface="Arial"/>
                        </a:rPr>
                        <a:t>0</a:t>
                      </a:r>
                      <a:endParaRPr sz="1600" u="none" strike="noStrike" cap="none">
                        <a:latin typeface="Arial"/>
                        <a:ea typeface="Arial"/>
                        <a:cs typeface="Arial"/>
                        <a:sym typeface="Arial"/>
                      </a:endParaRPr>
                    </a:p>
                    <a:p>
                      <a:pPr marL="0" marR="0" lvl="0" indent="0" algn="ctr" rtl="0">
                        <a:lnSpc>
                          <a:spcPct val="100000"/>
                        </a:lnSpc>
                        <a:spcBef>
                          <a:spcPts val="0"/>
                        </a:spcBef>
                        <a:spcAft>
                          <a:spcPts val="0"/>
                        </a:spcAft>
                        <a:buClr>
                          <a:schemeClr val="dk1"/>
                        </a:buClr>
                        <a:buSzPts val="1600"/>
                        <a:buFont typeface="Arial"/>
                        <a:buNone/>
                      </a:pPr>
                      <a:endParaRPr sz="1600" u="none" strike="noStrike" cap="none">
                        <a:solidFill>
                          <a:srgbClr val="FF0000"/>
                        </a:solidFill>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600"/>
                        <a:buFont typeface="Arial"/>
                        <a:buNone/>
                      </a:pPr>
                      <a:r>
                        <a:rPr lang="en-US" sz="1600" u="none" strike="noStrike" cap="none">
                          <a:latin typeface="Arial"/>
                          <a:ea typeface="Arial"/>
                          <a:cs typeface="Arial"/>
                          <a:sym typeface="Arial"/>
                        </a:rPr>
                        <a:t>0</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600"/>
                        <a:buFont typeface="Arial"/>
                        <a:buNone/>
                      </a:pPr>
                      <a:r>
                        <a:rPr lang="en-US" sz="1600" u="none" strike="noStrike" cap="none">
                          <a:latin typeface="Arial"/>
                          <a:ea typeface="Arial"/>
                          <a:cs typeface="Arial"/>
                          <a:sym typeface="Arial"/>
                        </a:rPr>
                        <a:t>0</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98.78</a:t>
                      </a:r>
                      <a:endParaRPr sz="1600" u="none" strike="noStrike" cap="none">
                        <a:latin typeface="Arial"/>
                        <a:ea typeface="Arial"/>
                        <a:cs typeface="Arial"/>
                        <a:sym typeface="Arial"/>
                      </a:endParaRPr>
                    </a:p>
                  </a:txBody>
                  <a:tcPr marL="91450" marR="91450" marT="45725" marB="45725"/>
                </a:tc>
              </a:tr>
              <a:tr h="9989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1.1.6 Established mechanism for monitoring management, ecological and socio-economic indicators at 26 sites [based on SAP results framework</a:t>
                      </a: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c>
                  <a:txBody>
                    <a:bodyPr/>
                    <a:lstStyle/>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txBody>
                  <a:tcPr marL="91450" marR="91450" marT="45725" marB="45725">
                    <a:solidFill>
                      <a:srgbClr val="2F5496"/>
                    </a:solidFill>
                  </a:tcPr>
                </a:tc>
              </a:tr>
              <a:tr h="386450">
                <a:tc>
                  <a:txBody>
                    <a:bodyPr/>
                    <a:lstStyle/>
                    <a:p>
                      <a:pPr marL="0" marR="0" lvl="0" indent="0" algn="l"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TOTAL</a:t>
                      </a:r>
                      <a:endParaRPr sz="16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5,631</a:t>
                      </a:r>
                      <a:endParaRPr sz="16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2,551</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5242</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1,789</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1,841</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3551</a:t>
                      </a:r>
                      <a:endParaRPr sz="16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latin typeface="Arial"/>
                          <a:ea typeface="Arial"/>
                          <a:cs typeface="Arial"/>
                          <a:sym typeface="Arial"/>
                        </a:rPr>
                        <a:t>13,000.78</a:t>
                      </a:r>
                      <a:endParaRPr sz="1600" b="1" u="none" strike="noStrike" cap="none">
                        <a:latin typeface="Arial"/>
                        <a:ea typeface="Arial"/>
                        <a:cs typeface="Arial"/>
                        <a:sym typeface="Arial"/>
                      </a:endParaRPr>
                    </a:p>
                  </a:txBody>
                  <a:tcPr marL="91450" marR="91450" marT="45725" marB="457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Google Shape;131;p19"/>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132" name="Google Shape;132;p19"/>
          <p:cNvGraphicFramePr/>
          <p:nvPr/>
        </p:nvGraphicFramePr>
        <p:xfrm>
          <a:off x="611987" y="109765"/>
          <a:ext cx="3000000" cy="3000000"/>
        </p:xfrm>
        <a:graphic>
          <a:graphicData uri="http://schemas.openxmlformats.org/drawingml/2006/table">
            <a:tbl>
              <a:tblPr firstRow="1" bandRow="1">
                <a:noFill/>
                <a:tableStyleId>{1E453F63-C9E0-41AC-A662-E3CD89B5B056}</a:tableStyleId>
              </a:tblPr>
              <a:tblGrid>
                <a:gridCol w="3000525"/>
                <a:gridCol w="1597525"/>
                <a:gridCol w="1618075"/>
                <a:gridCol w="1432875"/>
                <a:gridCol w="1405050"/>
                <a:gridCol w="1248275"/>
                <a:gridCol w="1240325"/>
              </a:tblGrid>
              <a:tr h="666675">
                <a:tc rowSpan="2">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Regional Outputs</a:t>
                      </a:r>
                      <a:endParaRPr sz="1400" u="none" strike="noStrike" cap="none">
                        <a:latin typeface="Arial"/>
                        <a:ea typeface="Arial"/>
                        <a:cs typeface="Arial"/>
                        <a:sym typeface="Arial"/>
                      </a:endParaRPr>
                    </a:p>
                  </a:txBody>
                  <a:tcPr marL="91450" marR="91450" marT="45725" marB="45725"/>
                </a:tc>
                <a:tc gridSpan="4">
                  <a:txBody>
                    <a:bodyPr/>
                    <a:lstStyle/>
                    <a:p>
                      <a:pPr marL="0" marR="0" lvl="0" indent="0" algn="ctr" rtl="0">
                        <a:lnSpc>
                          <a:spcPct val="100000"/>
                        </a:lnSpc>
                        <a:spcBef>
                          <a:spcPts val="0"/>
                        </a:spcBef>
                        <a:spcAft>
                          <a:spcPts val="0"/>
                        </a:spcAft>
                        <a:buClr>
                          <a:srgbClr val="000000"/>
                        </a:buClr>
                        <a:buSzPts val="2000"/>
                        <a:buFont typeface="Arial"/>
                        <a:buNone/>
                      </a:pPr>
                      <a:r>
                        <a:rPr lang="en-US" sz="2000" u="none" strike="noStrike" cap="none">
                          <a:latin typeface="Arial"/>
                          <a:ea typeface="Arial"/>
                          <a:cs typeface="Arial"/>
                          <a:sym typeface="Arial"/>
                        </a:rPr>
                        <a:t>Summary of Co-financing, Projects, and Partners</a:t>
                      </a:r>
                      <a:endParaRPr sz="2000" u="none" strike="noStrike" cap="none">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tc>
                <a:tc rowSpan="3">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Total</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(Philippine Peso)</a:t>
                      </a:r>
                      <a:endParaRPr sz="1400" u="none" strike="noStrike" cap="none">
                        <a:latin typeface="Arial"/>
                        <a:ea typeface="Arial"/>
                        <a:cs typeface="Arial"/>
                        <a:sym typeface="Arial"/>
                      </a:endParaRPr>
                    </a:p>
                  </a:txBody>
                  <a:tcPr marL="91450" marR="91450" marT="45725" marB="45725"/>
                </a:tc>
              </a:tr>
              <a:tr h="279850">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Busuanga</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Coron</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San Vicente </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Ulugan</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Quezon </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279850">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gridSpan="5">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(Philippine Peso)</a:t>
                      </a:r>
                      <a:endParaRPr>
                        <a:latin typeface="Arial"/>
                        <a:ea typeface="Arial"/>
                        <a:cs typeface="Arial"/>
                        <a:sym typeface="Arial"/>
                      </a:endParaRPr>
                    </a:p>
                  </a:txBody>
                  <a:tcPr marL="91450" marR="91450" marT="45725" marB="45725">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r>
              <a:tr h="279850">
                <a:tc rowSpan="2">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Arial"/>
                          <a:ea typeface="Arial"/>
                          <a:cs typeface="Arial"/>
                          <a:sym typeface="Arial"/>
                        </a:rPr>
                        <a:t>1.1.1 Declaration of 57,400 ha of mangrove as National Parks and Protected Areas</a:t>
                      </a:r>
                      <a:endParaRPr sz="1400" b="1"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250,000 (PASA)</a:t>
                      </a: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250,000 (PASA)</a:t>
                      </a:r>
                      <a:endParaRPr sz="1400" u="none" strike="noStrike" cap="none">
                        <a:highlight>
                          <a:srgbClr val="FF0000"/>
                        </a:highlight>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250,000 (PASA)</a:t>
                      </a: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250,000 (PASA)</a:t>
                      </a:r>
                      <a:endParaRPr sz="1400" b="1"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250,000 (PASA)</a:t>
                      </a:r>
                      <a:endParaRPr sz="1400" u="none" strike="noStrike" cap="none">
                        <a:latin typeface="Arial"/>
                        <a:ea typeface="Arial"/>
                        <a:cs typeface="Arial"/>
                        <a:sym typeface="Arial"/>
                      </a:endParaRPr>
                    </a:p>
                  </a:txBody>
                  <a:tcPr marL="91450" marR="91450" marT="45725" marB="45725"/>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Arial"/>
                          <a:ea typeface="Arial"/>
                          <a:cs typeface="Arial"/>
                          <a:sym typeface="Arial"/>
                        </a:rPr>
                        <a:t>1, 250, 000.00</a:t>
                      </a:r>
                      <a:endParaRPr sz="1400" b="1" u="none" strike="noStrike" cap="none">
                        <a:latin typeface="Arial"/>
                        <a:ea typeface="Arial"/>
                        <a:cs typeface="Arial"/>
                        <a:sym typeface="Arial"/>
                      </a:endParaRPr>
                    </a:p>
                  </a:txBody>
                  <a:tcPr marL="91450" marR="91450" marT="45725" marB="45725"/>
                </a:tc>
              </a:tr>
              <a:tr h="1405675">
                <a:tc vMerge="1">
                  <a:txBody>
                    <a:bodyPr/>
                    <a:lstStyle/>
                    <a:p>
                      <a:endParaRPr lang="en-US"/>
                    </a:p>
                  </a:txBody>
                  <a:tcPr/>
                </a:tc>
                <a:tc>
                  <a:txBody>
                    <a:bodyPr/>
                    <a:lstStyle/>
                    <a:p>
                      <a:pPr marL="285750" marR="0" lvl="0" indent="-285750" algn="l" rtl="0">
                        <a:lnSpc>
                          <a:spcPct val="100000"/>
                        </a:lnSpc>
                        <a:spcBef>
                          <a:spcPts val="0"/>
                        </a:spcBef>
                        <a:spcAft>
                          <a:spcPts val="0"/>
                        </a:spcAft>
                        <a:buClr>
                          <a:srgbClr val="000000"/>
                        </a:buClr>
                        <a:buSzPts val="1400"/>
                        <a:buChar char="•"/>
                      </a:pPr>
                      <a:r>
                        <a:rPr lang="en-US" sz="1400" u="none" strike="noStrike" cap="none">
                          <a:latin typeface="Arial"/>
                          <a:ea typeface="Arial"/>
                          <a:cs typeface="Arial"/>
                          <a:sym typeface="Arial"/>
                        </a:rPr>
                        <a:t>ECAN Management Plan; PCSD</a:t>
                      </a:r>
                      <a:endParaRPr sz="1400" u="none" strike="noStrike" cap="none">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Char char="•"/>
                      </a:pPr>
                      <a:r>
                        <a:rPr lang="en-US" sz="1400" u="none" strike="noStrike" cap="none">
                          <a:latin typeface="Arial"/>
                          <a:ea typeface="Arial"/>
                          <a:cs typeface="Arial"/>
                          <a:sym typeface="Arial"/>
                        </a:rPr>
                        <a:t>PASA for Palawan (PP 2152) - </a:t>
                      </a:r>
                      <a:endParaRPr sz="1400" u="none" strike="noStrike" cap="none">
                        <a:highlight>
                          <a:srgbClr val="FF0000"/>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Char char="•"/>
                      </a:pPr>
                      <a:r>
                        <a:rPr lang="en-US" sz="1400" u="none" strike="noStrike" cap="none">
                          <a:latin typeface="Arial"/>
                          <a:ea typeface="Arial"/>
                          <a:cs typeface="Arial"/>
                          <a:sym typeface="Arial"/>
                        </a:rPr>
                        <a:t>ECAN Management Plan; PCSD</a:t>
                      </a:r>
                      <a:endParaRPr sz="1400" u="none" strike="noStrike" cap="none">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Char char="•"/>
                      </a:pPr>
                      <a:r>
                        <a:rPr lang="en-US" sz="1400" u="none" strike="noStrike" cap="none">
                          <a:latin typeface="Arial"/>
                          <a:ea typeface="Arial"/>
                          <a:cs typeface="Arial"/>
                          <a:sym typeface="Arial"/>
                        </a:rPr>
                        <a:t>PASA for Palawan (PP 2152)</a:t>
                      </a:r>
                      <a:endParaRPr sz="1400" u="none" strike="noStrike" cap="none">
                        <a:latin typeface="Arial"/>
                        <a:ea typeface="Arial"/>
                        <a:cs typeface="Arial"/>
                        <a:sym typeface="Arial"/>
                      </a:endParaRPr>
                    </a:p>
                    <a:p>
                      <a:pPr marL="457200" marR="0" lvl="0" indent="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p>
                      <a:pPr marL="285750" marR="0" lvl="0" indent="-19685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PASA for Palawan (PP 2152)</a:t>
                      </a:r>
                      <a:endParaRPr sz="140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PASA for Palawan (PP 2152)</a:t>
                      </a:r>
                      <a:endParaRPr sz="140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1" u="none" strike="noStrike" cap="none">
                        <a:latin typeface="Arial"/>
                        <a:ea typeface="Arial"/>
                        <a:cs typeface="Arial"/>
                        <a:sym typeface="Arial"/>
                      </a:endParaRPr>
                    </a:p>
                  </a:txBody>
                  <a:tcPr marL="91450" marR="91450" marT="45725" marB="45725"/>
                </a:tc>
                <a:tc>
                  <a:txBody>
                    <a:bodyPr/>
                    <a:lstStyle/>
                    <a:p>
                      <a:pPr marL="285750" marR="0" lvl="0" indent="-19685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vMerge="1">
                  <a:txBody>
                    <a:bodyPr/>
                    <a:lstStyle/>
                    <a:p>
                      <a:endParaRPr lang="en-US"/>
                    </a:p>
                  </a:txBody>
                  <a:tcPr/>
                </a:tc>
              </a:tr>
              <a:tr h="285750">
                <a:tc rowSpan="2">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Arial"/>
                          <a:ea typeface="Arial"/>
                          <a:cs typeface="Arial"/>
                          <a:sym typeface="Arial"/>
                        </a:rPr>
                        <a:t>1.1.2 Designation and plans for the management of 166,600 ha of mangrove as non-conversion, sustainable use areas*</a:t>
                      </a:r>
                      <a:endParaRPr sz="1400" b="1"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1,000,000.00 (ECAN Formulation and Updating)</a:t>
                      </a: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solidFill>
                            <a:schemeClr val="dk1"/>
                          </a:solidFill>
                          <a:latin typeface="Arial"/>
                          <a:ea typeface="Arial"/>
                          <a:cs typeface="Arial"/>
                          <a:sym typeface="Arial"/>
                        </a:rPr>
                        <a:t>1,000,000.00 (ECAN Formulation and Updating)</a:t>
                      </a: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solidFill>
                            <a:schemeClr val="dk1"/>
                          </a:solidFill>
                          <a:latin typeface="Arial"/>
                          <a:ea typeface="Arial"/>
                          <a:cs typeface="Arial"/>
                          <a:sym typeface="Arial"/>
                        </a:rPr>
                        <a:t>1,000,000.00 (ECAN Formulation and Updating)</a:t>
                      </a: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solidFill>
                            <a:schemeClr val="dk1"/>
                          </a:solidFill>
                          <a:latin typeface="Arial"/>
                          <a:ea typeface="Arial"/>
                          <a:cs typeface="Arial"/>
                          <a:sym typeface="Arial"/>
                        </a:rPr>
                        <a:t>1,000,000.00 </a:t>
                      </a:r>
                      <a:endParaRPr sz="1400" u="none" strike="noStrike" cap="none">
                        <a:solidFill>
                          <a:schemeClr val="dk1"/>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400"/>
                        <a:buChar char="•"/>
                      </a:pPr>
                      <a:r>
                        <a:rPr lang="en-US" sz="1400" u="none" strike="noStrike" cap="none">
                          <a:solidFill>
                            <a:schemeClr val="dk1"/>
                          </a:solidFill>
                          <a:latin typeface="Arial"/>
                          <a:ea typeface="Arial"/>
                          <a:cs typeface="Arial"/>
                          <a:sym typeface="Arial"/>
                        </a:rPr>
                        <a:t>(ECAN Formulation and Updating)</a:t>
                      </a: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solidFill>
                            <a:schemeClr val="dk1"/>
                          </a:solidFill>
                          <a:latin typeface="Arial"/>
                          <a:ea typeface="Arial"/>
                          <a:cs typeface="Arial"/>
                          <a:sym typeface="Arial"/>
                        </a:rPr>
                        <a:t>1,000,000.00 (ECAN Formulation and Updating)</a:t>
                      </a:r>
                      <a:endParaRPr sz="1400" u="none" strike="noStrike" cap="none">
                        <a:latin typeface="Arial"/>
                        <a:ea typeface="Arial"/>
                        <a:cs typeface="Arial"/>
                        <a:sym typeface="Arial"/>
                      </a:endParaRPr>
                    </a:p>
                  </a:txBody>
                  <a:tcPr marL="91450" marR="91450" marT="45725" marB="45725"/>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latin typeface="Arial"/>
                          <a:ea typeface="Arial"/>
                          <a:cs typeface="Arial"/>
                          <a:sym typeface="Arial"/>
                        </a:rPr>
                        <a:t>5,000,000.00</a:t>
                      </a:r>
                      <a:endParaRPr sz="1400" b="1" u="none" strike="noStrike" cap="none">
                        <a:latin typeface="Arial"/>
                        <a:ea typeface="Arial"/>
                        <a:cs typeface="Arial"/>
                        <a:sym typeface="Arial"/>
                      </a:endParaRPr>
                    </a:p>
                  </a:txBody>
                  <a:tcPr marL="91450" marR="91450" marT="45725" marB="45725"/>
                </a:tc>
              </a:tr>
              <a:tr h="1018600">
                <a:tc vMerge="1">
                  <a:txBody>
                    <a:bodyPr/>
                    <a:lstStyle/>
                    <a:p>
                      <a:endParaRPr lang="en-US"/>
                    </a:p>
                  </a:txBody>
                  <a:tcPr/>
                </a:tc>
                <a:tc>
                  <a:txBody>
                    <a:bodyPr/>
                    <a:lstStyle/>
                    <a:p>
                      <a:pPr marL="285750" marR="0" lvl="0" indent="-285750" algn="l" rtl="0">
                        <a:lnSpc>
                          <a:spcPct val="100000"/>
                        </a:lnSpc>
                        <a:spcBef>
                          <a:spcPts val="0"/>
                        </a:spcBef>
                        <a:spcAft>
                          <a:spcPts val="0"/>
                        </a:spcAft>
                        <a:buClr>
                          <a:srgbClr val="000000"/>
                        </a:buClr>
                        <a:buSzPts val="1400"/>
                        <a:buChar char="•"/>
                      </a:pPr>
                      <a:r>
                        <a:rPr lang="en-US" sz="1400" u="none" strike="noStrike" cap="none">
                          <a:latin typeface="Arial"/>
                          <a:ea typeface="Arial"/>
                          <a:cs typeface="Arial"/>
                          <a:sym typeface="Arial"/>
                        </a:rPr>
                        <a:t>ECAN Management Plan by PCSD</a:t>
                      </a:r>
                      <a:endParaRPr sz="1400" u="none" strike="noStrike" cap="none">
                        <a:highlight>
                          <a:schemeClr val="accent6"/>
                        </a:highlight>
                        <a:latin typeface="Arial"/>
                        <a:ea typeface="Arial"/>
                        <a:cs typeface="Arial"/>
                        <a:sym typeface="Arial"/>
                      </a:endParaRPr>
                    </a:p>
                    <a:p>
                      <a:pPr marL="285750" marR="0" lvl="0" indent="-19685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ECAN Management Plan by PCSD</a:t>
                      </a: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sz="1400" u="none" strike="noStrike" cap="none">
                          <a:latin typeface="Arial"/>
                          <a:ea typeface="Arial"/>
                          <a:cs typeface="Arial"/>
                          <a:sym typeface="Arial"/>
                        </a:rPr>
                        <a:t>ECAN Management Plan by PCSD</a:t>
                      </a: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sz="1400" u="none" strike="noStrike" cap="none">
                          <a:latin typeface="Arial"/>
                          <a:ea typeface="Arial"/>
                          <a:cs typeface="Arial"/>
                          <a:sym typeface="Arial"/>
                        </a:rPr>
                        <a:t>ECAN Management Plan by PCSD</a:t>
                      </a: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sz="1400" u="none" strike="noStrike" cap="none">
                          <a:latin typeface="Arial"/>
                          <a:ea typeface="Arial"/>
                          <a:cs typeface="Arial"/>
                          <a:sym typeface="Arial"/>
                        </a:rPr>
                        <a:t>ECAN Management Plan by PCSD</a:t>
                      </a:r>
                      <a:endParaRPr sz="1400" b="1" u="none" strike="noStrike" cap="none">
                        <a:latin typeface="Arial"/>
                        <a:ea typeface="Arial"/>
                        <a:cs typeface="Arial"/>
                        <a:sym typeface="Arial"/>
                      </a:endParaRPr>
                    </a:p>
                  </a:txBody>
                  <a:tcPr marL="91450" marR="91450" marT="45725" marB="45725"/>
                </a:tc>
                <a:tc vMerge="1">
                  <a:txBody>
                    <a:bodyPr/>
                    <a:lstStyle/>
                    <a:p>
                      <a:endParaRPr lang="en-US"/>
                    </a:p>
                  </a:txBody>
                  <a:tcPr/>
                </a:tc>
              </a:tr>
            </a:tbl>
          </a:graphicData>
        </a:graphic>
      </p:graphicFrame>
      <p:sp>
        <p:nvSpPr>
          <p:cNvPr id="133" name="Google Shape;133;p19"/>
          <p:cNvSpPr txBox="1"/>
          <p:nvPr/>
        </p:nvSpPr>
        <p:spPr>
          <a:xfrm>
            <a:off x="2049136" y="6365631"/>
            <a:ext cx="9990463"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200" b="1" i="1" u="none" strike="noStrike" cap="none">
                <a:solidFill>
                  <a:srgbClr val="000000"/>
                </a:solidFill>
                <a:latin typeface="Arial"/>
                <a:ea typeface="Arial"/>
                <a:cs typeface="Arial"/>
                <a:sym typeface="Arial"/>
              </a:rPr>
              <a:t>PASA: </a:t>
            </a:r>
            <a:r>
              <a:rPr lang="en-US" sz="1200" b="0" i="1" u="none" strike="noStrike" cap="none">
                <a:solidFill>
                  <a:srgbClr val="000000"/>
                </a:solidFill>
                <a:latin typeface="Arial"/>
                <a:ea typeface="Arial"/>
                <a:cs typeface="Arial"/>
                <a:sym typeface="Arial"/>
              </a:rPr>
              <a:t>Protected Area Suitability Assessment ; </a:t>
            </a:r>
            <a:r>
              <a:rPr lang="en-US" sz="1200" b="1" i="1" u="none" strike="noStrike" cap="none">
                <a:solidFill>
                  <a:srgbClr val="000000"/>
                </a:solidFill>
                <a:latin typeface="Arial"/>
                <a:ea typeface="Arial"/>
                <a:cs typeface="Arial"/>
                <a:sym typeface="Arial"/>
              </a:rPr>
              <a:t>ECAN: </a:t>
            </a:r>
            <a:r>
              <a:rPr lang="en-US" sz="1200" b="0" i="1" u="none" strike="noStrike" cap="none">
                <a:solidFill>
                  <a:srgbClr val="000000"/>
                </a:solidFill>
                <a:latin typeface="Arial"/>
                <a:ea typeface="Arial"/>
                <a:cs typeface="Arial"/>
                <a:sym typeface="Arial"/>
              </a:rPr>
              <a:t>Environmentally Critical Areas Network </a:t>
            </a:r>
            <a:r>
              <a:rPr lang="en-US" sz="1200" b="1" i="1" u="none" strike="noStrike" cap="none">
                <a:solidFill>
                  <a:srgbClr val="000000"/>
                </a:solidFill>
                <a:latin typeface="Arial"/>
                <a:ea typeface="Arial"/>
                <a:cs typeface="Arial"/>
                <a:sym typeface="Arial"/>
              </a:rPr>
              <a:t>PCSD: </a:t>
            </a:r>
            <a:r>
              <a:rPr lang="en-US" sz="1200" b="0" i="1" u="none" strike="noStrike" cap="none">
                <a:solidFill>
                  <a:srgbClr val="000000"/>
                </a:solidFill>
                <a:latin typeface="Arial"/>
                <a:ea typeface="Arial"/>
                <a:cs typeface="Arial"/>
                <a:sym typeface="Arial"/>
              </a:rPr>
              <a:t>Palawan Council for Sustainable Development; </a:t>
            </a:r>
            <a:r>
              <a:rPr lang="en-US" sz="1200" b="1" i="1" u="none" strike="noStrike" cap="none">
                <a:solidFill>
                  <a:srgbClr val="000000"/>
                </a:solidFill>
                <a:latin typeface="Arial"/>
                <a:ea typeface="Arial"/>
                <a:cs typeface="Arial"/>
                <a:sym typeface="Arial"/>
              </a:rPr>
              <a:t>PP: </a:t>
            </a:r>
            <a:r>
              <a:rPr lang="en-US" sz="1200" b="0" i="1" u="none" strike="noStrike" cap="none">
                <a:solidFill>
                  <a:srgbClr val="000000"/>
                </a:solidFill>
                <a:latin typeface="Arial"/>
                <a:ea typeface="Arial"/>
                <a:cs typeface="Arial"/>
                <a:sym typeface="Arial"/>
              </a:rPr>
              <a:t>Presidential Proclamation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p20"/>
          <p:cNvPicPr preferRelativeResize="0"/>
          <p:nvPr/>
        </p:nvPicPr>
        <p:blipFill rotWithShape="1">
          <a:blip r:embed="rId3">
            <a:alphaModFix/>
          </a:blip>
          <a:srcRect/>
          <a:stretch/>
        </p:blipFill>
        <p:spPr>
          <a:xfrm>
            <a:off x="0" y="1568"/>
            <a:ext cx="2049137" cy="6858001"/>
          </a:xfrm>
          <a:prstGeom prst="rect">
            <a:avLst/>
          </a:prstGeom>
          <a:noFill/>
          <a:ln>
            <a:noFill/>
          </a:ln>
        </p:spPr>
      </p:pic>
      <p:graphicFrame>
        <p:nvGraphicFramePr>
          <p:cNvPr id="139" name="Google Shape;139;p20"/>
          <p:cNvGraphicFramePr/>
          <p:nvPr/>
        </p:nvGraphicFramePr>
        <p:xfrm>
          <a:off x="472925" y="108972"/>
          <a:ext cx="3000000" cy="3000000"/>
        </p:xfrm>
        <a:graphic>
          <a:graphicData uri="http://schemas.openxmlformats.org/drawingml/2006/table">
            <a:tbl>
              <a:tblPr firstRow="1" bandRow="1">
                <a:noFill/>
                <a:tableStyleId>{1E453F63-C9E0-41AC-A662-E3CD89B5B056}</a:tableStyleId>
              </a:tblPr>
              <a:tblGrid>
                <a:gridCol w="1924875"/>
                <a:gridCol w="1668800"/>
                <a:gridCol w="1733000"/>
                <a:gridCol w="1443325"/>
                <a:gridCol w="1416425"/>
                <a:gridCol w="207600"/>
                <a:gridCol w="1222625"/>
                <a:gridCol w="1629500"/>
              </a:tblGrid>
              <a:tr h="666675">
                <a:tc rowSpan="2">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Regional Outputs</a:t>
                      </a:r>
                      <a:endParaRPr sz="1400" u="none" strike="noStrike" cap="none">
                        <a:latin typeface="Arial"/>
                        <a:ea typeface="Arial"/>
                        <a:cs typeface="Arial"/>
                        <a:sym typeface="Arial"/>
                      </a:endParaRPr>
                    </a:p>
                  </a:txBody>
                  <a:tcPr marL="91450" marR="91450" marT="45725" marB="45725"/>
                </a:tc>
                <a:tc gridSpan="5">
                  <a:txBody>
                    <a:bodyPr/>
                    <a:lstStyle/>
                    <a:p>
                      <a:pPr marL="0" marR="0" lvl="0" indent="0" algn="ctr" rtl="0">
                        <a:lnSpc>
                          <a:spcPct val="100000"/>
                        </a:lnSpc>
                        <a:spcBef>
                          <a:spcPts val="0"/>
                        </a:spcBef>
                        <a:spcAft>
                          <a:spcPts val="0"/>
                        </a:spcAft>
                        <a:buClr>
                          <a:srgbClr val="000000"/>
                        </a:buClr>
                        <a:buSzPts val="2000"/>
                        <a:buFont typeface="Arial"/>
                        <a:buNone/>
                      </a:pPr>
                      <a:r>
                        <a:rPr lang="en-US" sz="2000" u="none" strike="noStrike" cap="none"/>
                        <a:t>Summary of Co-financing, Projects, and Partners</a:t>
                      </a:r>
                      <a:endParaRPr sz="2000" u="none" strike="noStrike" cap="none"/>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2000"/>
                        <a:buFont typeface="Arial"/>
                        <a:buNone/>
                      </a:pPr>
                      <a:endParaRPr sz="2000" u="none" strike="noStrike" cap="none"/>
                    </a:p>
                  </a:txBody>
                  <a:tcPr marL="91450" marR="91450" marT="45725" marB="45725"/>
                </a:tc>
                <a:tc rowSpan="2">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Total</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(Philippine Peso)</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r>
              <a:tr h="304800">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Busuanga</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Coron</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San Vicente </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gridSpan="2">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Ulugan</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h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Quezon </a:t>
                      </a:r>
                      <a:endParaRPr sz="1400"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304800">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gridSpan="6">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solidFill>
                            <a:schemeClr val="lt1"/>
                          </a:solidFill>
                          <a:latin typeface="Arial"/>
                          <a:ea typeface="Arial"/>
                          <a:cs typeface="Arial"/>
                          <a:sym typeface="Arial"/>
                        </a:rPr>
                        <a:t>(Philippine Peso)</a:t>
                      </a:r>
                      <a:endParaRPr>
                        <a:latin typeface="Arial"/>
                        <a:ea typeface="Arial"/>
                        <a:cs typeface="Arial"/>
                        <a:sym typeface="Arial"/>
                      </a:endParaRPr>
                    </a:p>
                  </a:txBody>
                  <a:tcPr marL="91450" marR="91450" marT="45725" marB="45725">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r>
              <a:tr h="304800">
                <a:tc rowSpan="2">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Arial"/>
                          <a:ea typeface="Arial"/>
                          <a:cs typeface="Arial"/>
                          <a:sym typeface="Arial"/>
                        </a:rPr>
                        <a:t>1.1.3 Reform of laws and regulations for the sustainable use of 602,800 ha of mangrove forest</a:t>
                      </a:r>
                      <a:endParaRPr sz="1400"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24,360,000</a:t>
                      </a:r>
                      <a:endParaRPr sz="1400" u="none" strike="noStrike" cap="none">
                        <a:solidFill>
                          <a:schemeClr val="dk1"/>
                        </a:solidFill>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100"/>
                        <a:buFont typeface="Arial"/>
                        <a:buNone/>
                      </a:pPr>
                      <a:r>
                        <a:rPr lang="en-US" sz="1400" u="none" strike="noStrike" cap="none">
                          <a:latin typeface="Arial"/>
                          <a:ea typeface="Arial"/>
                          <a:cs typeface="Arial"/>
                          <a:sym typeface="Arial"/>
                        </a:rPr>
                        <a:t>24,360,000</a:t>
                      </a: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29,631,000</a:t>
                      </a: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sz="1400" u="none" strike="noStrike" cap="none">
                          <a:latin typeface="Arial"/>
                          <a:ea typeface="Arial"/>
                          <a:cs typeface="Arial"/>
                          <a:sym typeface="Arial"/>
                        </a:rPr>
                        <a:t>35,084,000</a:t>
                      </a:r>
                      <a:endParaRPr sz="1400" u="none" strike="noStrike" cap="none">
                        <a:latin typeface="Arial"/>
                        <a:ea typeface="Arial"/>
                        <a:cs typeface="Arial"/>
                        <a:sym typeface="Arial"/>
                      </a:endParaRPr>
                    </a:p>
                  </a:txBody>
                  <a:tcPr marL="91450" marR="91450" marT="45725" marB="45725"/>
                </a:tc>
                <a:tc gridSpan="2">
                  <a:txBody>
                    <a:bodyPr/>
                    <a:lstStyle/>
                    <a:p>
                      <a:pPr marL="0" marR="0" lvl="0" indent="0" algn="l" rtl="0">
                        <a:lnSpc>
                          <a:spcPct val="100000"/>
                        </a:lnSpc>
                        <a:spcBef>
                          <a:spcPts val="0"/>
                        </a:spcBef>
                        <a:spcAft>
                          <a:spcPts val="0"/>
                        </a:spcAft>
                        <a:buClr>
                          <a:schemeClr val="dk1"/>
                        </a:buClr>
                        <a:buSzPts val="1400"/>
                        <a:buFont typeface="Arial"/>
                        <a:buNone/>
                      </a:pPr>
                      <a:r>
                        <a:rPr lang="en-US" sz="1400" u="none" strike="noStrike" cap="none">
                          <a:latin typeface="Arial"/>
                          <a:ea typeface="Arial"/>
                          <a:cs typeface="Arial"/>
                          <a:sym typeface="Arial"/>
                        </a:rPr>
                        <a:t>35,084,000</a:t>
                      </a:r>
                      <a:endParaRPr sz="1400" u="none" strike="noStrike" cap="none">
                        <a:latin typeface="Arial"/>
                        <a:ea typeface="Arial"/>
                        <a:cs typeface="Arial"/>
                        <a:sym typeface="Arial"/>
                      </a:endParaRPr>
                    </a:p>
                  </a:txBody>
                  <a:tcPr marL="91450" marR="91450" marT="45725" marB="45725"/>
                </a:tc>
                <a:tc hMerge="1">
                  <a:txBody>
                    <a:bodyPr/>
                    <a:lstStyle/>
                    <a:p>
                      <a:endParaRPr lang="en-US"/>
                    </a:p>
                  </a:txBody>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latin typeface="Arial"/>
                          <a:ea typeface="Arial"/>
                          <a:cs typeface="Arial"/>
                          <a:sym typeface="Arial"/>
                        </a:rPr>
                        <a:t>148,519,000.00</a:t>
                      </a:r>
                      <a:endParaRPr sz="1400" b="1" u="none" strike="noStrike" cap="none">
                        <a:latin typeface="Arial"/>
                        <a:ea typeface="Arial"/>
                        <a:cs typeface="Arial"/>
                        <a:sym typeface="Arial"/>
                      </a:endParaRPr>
                    </a:p>
                  </a:txBody>
                  <a:tcPr marL="91450" marR="91450" marT="45725" marB="45725"/>
                </a:tc>
              </a:tr>
              <a:tr h="1297300">
                <a:tc vMerge="1">
                  <a:txBody>
                    <a:bodyPr/>
                    <a:lstStyle/>
                    <a:p>
                      <a:endParaRPr lang="en-US"/>
                    </a:p>
                  </a:txBody>
                  <a:tcPr/>
                </a:tc>
                <a:tc>
                  <a:txBody>
                    <a:bodyPr/>
                    <a:lstStyle/>
                    <a:p>
                      <a:pPr marL="285750" marR="0" lvl="0" indent="-285750" algn="l" rtl="0">
                        <a:lnSpc>
                          <a:spcPct val="100000"/>
                        </a:lnSpc>
                        <a:spcBef>
                          <a:spcPts val="0"/>
                        </a:spcBef>
                        <a:spcAft>
                          <a:spcPts val="0"/>
                        </a:spcAft>
                        <a:buClr>
                          <a:srgbClr val="000000"/>
                        </a:buClr>
                        <a:buSzPts val="1400"/>
                        <a:buChar char="•"/>
                      </a:pPr>
                      <a:r>
                        <a:rPr lang="en-US" sz="1400" u="none" strike="noStrike" cap="none">
                          <a:latin typeface="Arial"/>
                          <a:ea typeface="Arial"/>
                          <a:cs typeface="Arial"/>
                          <a:sym typeface="Arial"/>
                        </a:rPr>
                        <a:t>Enforcement</a:t>
                      </a:r>
                      <a:endParaRPr sz="140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Char char="•"/>
                      </a:pPr>
                      <a:r>
                        <a:rPr lang="en-US" sz="1400" u="none" strike="noStrike" cap="none">
                          <a:latin typeface="Arial"/>
                          <a:ea typeface="Arial"/>
                          <a:cs typeface="Arial"/>
                          <a:sym typeface="Arial"/>
                        </a:rPr>
                        <a:t>Enforcement</a:t>
                      </a:r>
                      <a:endParaRPr sz="1400"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Enforcement</a:t>
                      </a:r>
                      <a:endParaRPr sz="1400" u="none" strike="noStrike" cap="none">
                        <a:latin typeface="Arial"/>
                        <a:ea typeface="Arial"/>
                        <a:cs typeface="Arial"/>
                        <a:sym typeface="Arial"/>
                      </a:endParaRPr>
                    </a:p>
                  </a:txBody>
                  <a:tcPr marL="91450" marR="91450" marT="45725" marB="45725"/>
                </a:tc>
                <a:tc>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Enforcement</a:t>
                      </a:r>
                      <a:endParaRPr sz="1400" u="none" strike="noStrike" cap="none">
                        <a:latin typeface="Arial"/>
                        <a:ea typeface="Arial"/>
                        <a:cs typeface="Arial"/>
                        <a:sym typeface="Arial"/>
                      </a:endParaRPr>
                    </a:p>
                  </a:txBody>
                  <a:tcPr marL="91450" marR="91450" marT="45725" marB="45725"/>
                </a:tc>
                <a:tc gridSpan="2">
                  <a:txBody>
                    <a:bodyPr/>
                    <a:lstStyle/>
                    <a:p>
                      <a:pPr marL="285750" marR="0" lvl="0" indent="-285750" algn="l" rtl="0">
                        <a:lnSpc>
                          <a:spcPct val="100000"/>
                        </a:lnSpc>
                        <a:spcBef>
                          <a:spcPts val="0"/>
                        </a:spcBef>
                        <a:spcAft>
                          <a:spcPts val="0"/>
                        </a:spcAft>
                        <a:buClr>
                          <a:schemeClr val="dk1"/>
                        </a:buClr>
                        <a:buSzPts val="1400"/>
                        <a:buChar char="•"/>
                      </a:pPr>
                      <a:r>
                        <a:rPr lang="en-US" sz="1400" u="none" strike="noStrike" cap="none">
                          <a:latin typeface="Arial"/>
                          <a:ea typeface="Arial"/>
                          <a:cs typeface="Arial"/>
                          <a:sym typeface="Arial"/>
                        </a:rPr>
                        <a:t>Enforcement</a:t>
                      </a:r>
                      <a:endParaRPr sz="1400" u="none" strike="noStrike" cap="none">
                        <a:latin typeface="Arial"/>
                        <a:ea typeface="Arial"/>
                        <a:cs typeface="Arial"/>
                        <a:sym typeface="Arial"/>
                      </a:endParaRPr>
                    </a:p>
                  </a:txBody>
                  <a:tcPr marL="91450" marR="91450" marT="45725" marB="45725"/>
                </a:tc>
                <a:tc hMerge="1">
                  <a:txBody>
                    <a:bodyPr/>
                    <a:lstStyle/>
                    <a:p>
                      <a:endParaRPr lang="en-US"/>
                    </a:p>
                  </a:txBody>
                  <a:tcPr/>
                </a:tc>
                <a:tc vMerge="1">
                  <a:txBody>
                    <a:bodyPr/>
                    <a:lstStyle/>
                    <a:p>
                      <a:endParaRPr lang="en-US"/>
                    </a:p>
                  </a:txBody>
                  <a:tcPr/>
                </a:tc>
              </a:tr>
              <a:tr h="343100">
                <a:tc rowSpan="2">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Arial"/>
                          <a:ea typeface="Arial"/>
                          <a:cs typeface="Arial"/>
                          <a:sym typeface="Arial"/>
                        </a:rPr>
                        <a:t>1.1.4 Replanting of 21,000 ha of deforested mangrove land</a:t>
                      </a:r>
                      <a:endParaRPr sz="1400"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cap="none">
                          <a:solidFill>
                            <a:schemeClr val="dk1"/>
                          </a:solidFill>
                          <a:latin typeface="Arial"/>
                          <a:ea typeface="Arial"/>
                          <a:cs typeface="Arial"/>
                          <a:sym typeface="Arial"/>
                        </a:rPr>
                        <a:t>5,931,000</a:t>
                      </a:r>
                      <a:endParaRPr sz="14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cap="none">
                          <a:solidFill>
                            <a:schemeClr val="dk1"/>
                          </a:solidFill>
                          <a:latin typeface="Arial"/>
                          <a:ea typeface="Arial"/>
                          <a:cs typeface="Arial"/>
                          <a:sym typeface="Arial"/>
                        </a:rPr>
                        <a:t>8,517,625</a:t>
                      </a: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4,290,000</a:t>
                      </a:r>
                      <a:endParaRPr sz="1400"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2,880,000</a:t>
                      </a:r>
                      <a:endParaRPr sz="1400" u="none" strike="noStrike" cap="none">
                        <a:latin typeface="Arial"/>
                        <a:ea typeface="Arial"/>
                        <a:cs typeface="Arial"/>
                        <a:sym typeface="Arial"/>
                      </a:endParaRPr>
                    </a:p>
                  </a:txBody>
                  <a:tcPr marL="91450" marR="91450" marT="45725" marB="45725"/>
                </a:tc>
                <a:tc gridSpan="2">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latin typeface="Arial"/>
                          <a:ea typeface="Arial"/>
                          <a:cs typeface="Arial"/>
                          <a:sym typeface="Arial"/>
                        </a:rPr>
                        <a:t>10,744,435</a:t>
                      </a:r>
                      <a:endParaRPr sz="1400" u="none" strike="noStrike" cap="none">
                        <a:latin typeface="Arial"/>
                        <a:ea typeface="Arial"/>
                        <a:cs typeface="Arial"/>
                        <a:sym typeface="Arial"/>
                      </a:endParaRPr>
                    </a:p>
                  </a:txBody>
                  <a:tcPr marL="91450" marR="91450" marT="45725" marB="45725"/>
                </a:tc>
                <a:tc hMerge="1">
                  <a:txBody>
                    <a:bodyPr/>
                    <a:lstStyle/>
                    <a:p>
                      <a:endParaRPr lang="en-US"/>
                    </a:p>
                  </a:txBody>
                  <a:tcPr/>
                </a:tc>
                <a:tc rowSpan="2">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latin typeface="Arial"/>
                          <a:ea typeface="Arial"/>
                          <a:cs typeface="Arial"/>
                          <a:sym typeface="Arial"/>
                        </a:rPr>
                        <a:t>32,363,060.00</a:t>
                      </a:r>
                      <a:endParaRPr sz="1400" b="1" u="none" strike="noStrike" cap="none">
                        <a:latin typeface="Arial"/>
                        <a:ea typeface="Arial"/>
                        <a:cs typeface="Arial"/>
                        <a:sym typeface="Arial"/>
                      </a:endParaRPr>
                    </a:p>
                  </a:txBody>
                  <a:tcPr marL="91450" marR="91450" marT="45725" marB="45725"/>
                </a:tc>
              </a:tr>
              <a:tr h="648650">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1400" i="0" u="none" strike="noStrike" cap="none">
                          <a:solidFill>
                            <a:schemeClr val="dk1"/>
                          </a:solidFill>
                          <a:latin typeface="Arial"/>
                          <a:ea typeface="Arial"/>
                          <a:cs typeface="Arial"/>
                          <a:sym typeface="Arial"/>
                        </a:rPr>
                        <a:t>Mangrove and Beach Forest Development Program CY 2015</a:t>
                      </a:r>
                      <a:endParaRPr sz="1400" u="none" strike="noStrike" cap="none">
                        <a:latin typeface="Arial"/>
                        <a:ea typeface="Arial"/>
                        <a:cs typeface="Arial"/>
                        <a:sym typeface="Arial"/>
                      </a:endParaRPr>
                    </a:p>
                    <a:p>
                      <a:pPr marL="0" marR="0" lvl="0" indent="0" algn="l" rtl="0">
                        <a:lnSpc>
                          <a:spcPct val="100000"/>
                        </a:lnSpc>
                        <a:spcBef>
                          <a:spcPts val="0"/>
                        </a:spcBef>
                        <a:spcAft>
                          <a:spcPts val="0"/>
                        </a:spcAft>
                        <a:buNone/>
                      </a:pPr>
                      <a:endParaRPr>
                        <a:latin typeface="Arial"/>
                        <a:ea typeface="Arial"/>
                        <a:cs typeface="Arial"/>
                        <a:sym typeface="Arial"/>
                      </a:endParaRPr>
                    </a:p>
                    <a:p>
                      <a:pPr marL="0" marR="0" lvl="0" indent="0" algn="l" rtl="0">
                        <a:lnSpc>
                          <a:spcPct val="100000"/>
                        </a:lnSpc>
                        <a:spcBef>
                          <a:spcPts val="0"/>
                        </a:spcBef>
                        <a:spcAft>
                          <a:spcPts val="0"/>
                        </a:spcAft>
                        <a:buNone/>
                      </a:pPr>
                      <a:r>
                        <a:rPr lang="en-US" sz="1400" u="none" strike="noStrike" cap="none">
                          <a:latin typeface="Arial"/>
                          <a:ea typeface="Arial"/>
                          <a:cs typeface="Arial"/>
                          <a:sym typeface="Arial"/>
                        </a:rPr>
                        <a:t>National Greening Program CY 2011-2021</a:t>
                      </a: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en-US" sz="1400" i="0" u="none" strike="noStrike" cap="none">
                          <a:solidFill>
                            <a:schemeClr val="dk1"/>
                          </a:solidFill>
                          <a:latin typeface="Arial"/>
                          <a:ea typeface="Arial"/>
                          <a:cs typeface="Arial"/>
                          <a:sym typeface="Arial"/>
                        </a:rPr>
                        <a:t>Mangrove and Beach Forest Development Program CY 2015,2018</a:t>
                      </a:r>
                      <a:endParaRPr sz="140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a:latin typeface="Arial"/>
                        <a:ea typeface="Arial"/>
                        <a:cs typeface="Arial"/>
                        <a:sym typeface="Arial"/>
                      </a:endParaRPr>
                    </a:p>
                    <a:p>
                      <a:pPr marL="0" marR="0" lvl="0" indent="0" algn="l" rtl="0">
                        <a:lnSpc>
                          <a:spcPct val="100000"/>
                        </a:lnSpc>
                        <a:spcBef>
                          <a:spcPts val="0"/>
                        </a:spcBef>
                        <a:spcAft>
                          <a:spcPts val="0"/>
                        </a:spcAft>
                        <a:buNone/>
                      </a:pPr>
                      <a:r>
                        <a:rPr lang="en-US" sz="1400" u="none" strike="noStrike" cap="none">
                          <a:latin typeface="Arial"/>
                          <a:ea typeface="Arial"/>
                          <a:cs typeface="Arial"/>
                          <a:sym typeface="Arial"/>
                        </a:rPr>
                        <a:t>National Greening Program CY 2011-2021</a:t>
                      </a:r>
                      <a:endParaRPr sz="1400" u="none" strike="noStrike" cap="none">
                        <a:latin typeface="Arial"/>
                        <a:ea typeface="Arial"/>
                        <a:cs typeface="Arial"/>
                        <a:sym typeface="Arial"/>
                      </a:endParaRPr>
                    </a:p>
                    <a:p>
                      <a:pPr marL="457200" marR="0" lvl="0" indent="0" algn="l" rtl="0">
                        <a:lnSpc>
                          <a:spcPct val="100000"/>
                        </a:lnSpc>
                        <a:spcBef>
                          <a:spcPts val="0"/>
                        </a:spcBef>
                        <a:spcAft>
                          <a:spcPts val="0"/>
                        </a:spcAft>
                        <a:buClr>
                          <a:srgbClr val="000000"/>
                        </a:buClr>
                        <a:buSzPts val="1400"/>
                        <a:buFont typeface="Arial"/>
                        <a:buNone/>
                      </a:pP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en-US" sz="1400" i="0" u="none" strike="noStrike" cap="none">
                          <a:solidFill>
                            <a:schemeClr val="dk1"/>
                          </a:solidFill>
                          <a:latin typeface="Arial"/>
                          <a:ea typeface="Arial"/>
                          <a:cs typeface="Arial"/>
                          <a:sym typeface="Arial"/>
                        </a:rPr>
                        <a:t>Mangrove and Beach Forest Development Program CY 2015</a:t>
                      </a:r>
                      <a:endParaRPr sz="140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a:latin typeface="Arial"/>
                        <a:ea typeface="Arial"/>
                        <a:cs typeface="Arial"/>
                        <a:sym typeface="Arial"/>
                      </a:endParaRPr>
                    </a:p>
                    <a:p>
                      <a:pPr marL="0" marR="0" lvl="0" indent="0" algn="l" rtl="0">
                        <a:lnSpc>
                          <a:spcPct val="100000"/>
                        </a:lnSpc>
                        <a:spcBef>
                          <a:spcPts val="0"/>
                        </a:spcBef>
                        <a:spcAft>
                          <a:spcPts val="0"/>
                        </a:spcAft>
                        <a:buNone/>
                      </a:pPr>
                      <a:r>
                        <a:rPr lang="en-US" sz="1400" u="none" strike="noStrike" cap="none">
                          <a:latin typeface="Arial"/>
                          <a:ea typeface="Arial"/>
                          <a:cs typeface="Arial"/>
                          <a:sym typeface="Arial"/>
                        </a:rPr>
                        <a:t>National Greening Program CY 2011-2021</a:t>
                      </a:r>
                      <a:endParaRPr sz="140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en-US" sz="1400" u="none" strike="noStrike" cap="none">
                          <a:latin typeface="Arial"/>
                          <a:ea typeface="Arial"/>
                          <a:cs typeface="Arial"/>
                          <a:sym typeface="Arial"/>
                        </a:rPr>
                        <a:t>Mangrove and Beach Forest Development Project CY 2015</a:t>
                      </a:r>
                      <a:endParaRPr sz="1400" u="none" strike="noStrike" cap="none">
                        <a:latin typeface="Arial"/>
                        <a:ea typeface="Arial"/>
                        <a:cs typeface="Arial"/>
                        <a:sym typeface="Arial"/>
                      </a:endParaRPr>
                    </a:p>
                    <a:p>
                      <a:pPr marL="0" marR="0" lvl="0" indent="0" algn="l" rtl="0">
                        <a:lnSpc>
                          <a:spcPct val="100000"/>
                        </a:lnSpc>
                        <a:spcBef>
                          <a:spcPts val="0"/>
                        </a:spcBef>
                        <a:spcAft>
                          <a:spcPts val="0"/>
                        </a:spcAft>
                        <a:buNone/>
                      </a:pPr>
                      <a:endParaRPr>
                        <a:latin typeface="Arial"/>
                        <a:ea typeface="Arial"/>
                        <a:cs typeface="Arial"/>
                        <a:sym typeface="Arial"/>
                      </a:endParaRPr>
                    </a:p>
                    <a:p>
                      <a:pPr marL="0" marR="0" lvl="0" indent="0" algn="l" rtl="0">
                        <a:lnSpc>
                          <a:spcPct val="100000"/>
                        </a:lnSpc>
                        <a:spcBef>
                          <a:spcPts val="0"/>
                        </a:spcBef>
                        <a:spcAft>
                          <a:spcPts val="0"/>
                        </a:spcAft>
                        <a:buNone/>
                      </a:pPr>
                      <a:r>
                        <a:rPr lang="en-US" sz="1400" u="none" strike="noStrike" cap="none">
                          <a:latin typeface="Arial"/>
                          <a:ea typeface="Arial"/>
                          <a:cs typeface="Arial"/>
                          <a:sym typeface="Arial"/>
                        </a:rPr>
                        <a:t>National Greening Program CY 2011-2021</a:t>
                      </a:r>
                      <a:endParaRPr sz="1400" u="none" strike="noStrike" cap="none">
                        <a:latin typeface="Arial"/>
                        <a:ea typeface="Arial"/>
                        <a:cs typeface="Arial"/>
                        <a:sym typeface="Arial"/>
                      </a:endParaRPr>
                    </a:p>
                  </a:txBody>
                  <a:tcPr marL="91450" marR="91450" marT="45725" marB="45725"/>
                </a:tc>
                <a:tc gridSpan="2">
                  <a:txBody>
                    <a:bodyPr/>
                    <a:lstStyle/>
                    <a:p>
                      <a:pPr marL="0" marR="0" lvl="0" indent="0" algn="l" rtl="0">
                        <a:lnSpc>
                          <a:spcPct val="100000"/>
                        </a:lnSpc>
                        <a:spcBef>
                          <a:spcPts val="0"/>
                        </a:spcBef>
                        <a:spcAft>
                          <a:spcPts val="0"/>
                        </a:spcAft>
                        <a:buNone/>
                      </a:pPr>
                      <a:r>
                        <a:rPr lang="en-US" sz="1400" u="none" strike="noStrike" cap="none">
                          <a:latin typeface="Arial"/>
                          <a:ea typeface="Arial"/>
                          <a:cs typeface="Arial"/>
                          <a:sym typeface="Arial"/>
                        </a:rPr>
                        <a:t>National Greening Program CY 2011-2021</a:t>
                      </a:r>
                      <a:endParaRPr sz="1400" u="none" strike="noStrike" cap="none">
                        <a:latin typeface="Arial"/>
                        <a:ea typeface="Arial"/>
                        <a:cs typeface="Arial"/>
                        <a:sym typeface="Arial"/>
                      </a:endParaRPr>
                    </a:p>
                  </a:txBody>
                  <a:tcPr marL="91450" marR="91450" marT="45725" marB="45725"/>
                </a:tc>
                <a:tc hMerge="1">
                  <a:txBody>
                    <a:bodyPr/>
                    <a:lstStyle/>
                    <a:p>
                      <a:endParaRPr lang="en-US"/>
                    </a:p>
                  </a:txBody>
                  <a:tcPr/>
                </a:tc>
                <a:tc vMerge="1">
                  <a:txBody>
                    <a:bodyPr/>
                    <a:lstStyle/>
                    <a:p>
                      <a:endParaRPr lang="en-US"/>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21"/>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145" name="Google Shape;145;p21"/>
          <p:cNvGraphicFramePr/>
          <p:nvPr/>
        </p:nvGraphicFramePr>
        <p:xfrm>
          <a:off x="241022" y="235843"/>
          <a:ext cx="3000000" cy="3000000"/>
        </p:xfrm>
        <a:graphic>
          <a:graphicData uri="http://schemas.openxmlformats.org/drawingml/2006/table">
            <a:tbl>
              <a:tblPr firstRow="1" bandRow="1">
                <a:noFill/>
                <a:tableStyleId>{1E453F63-C9E0-41AC-A662-E3CD89B5B056}</a:tableStyleId>
              </a:tblPr>
              <a:tblGrid>
                <a:gridCol w="2055075"/>
                <a:gridCol w="1746550"/>
                <a:gridCol w="1562600"/>
                <a:gridCol w="1860475"/>
                <a:gridCol w="1612225"/>
                <a:gridCol w="1563950"/>
                <a:gridCol w="1374250"/>
              </a:tblGrid>
              <a:tr h="396250">
                <a:tc rowSpan="2">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Regional Outputs</a:t>
                      </a:r>
                      <a:endParaRPr u="none" strike="noStrike" cap="none">
                        <a:latin typeface="Arial"/>
                        <a:ea typeface="Arial"/>
                        <a:cs typeface="Arial"/>
                        <a:sym typeface="Arial"/>
                      </a:endParaRPr>
                    </a:p>
                  </a:txBody>
                  <a:tcPr marL="91450" marR="91450" marT="45725" marB="45725"/>
                </a:tc>
                <a:tc gridSpan="5">
                  <a:txBody>
                    <a:bodyPr/>
                    <a:lstStyle/>
                    <a:p>
                      <a:pPr marL="0" marR="0" lvl="0" indent="0" algn="ctr" rtl="0">
                        <a:lnSpc>
                          <a:spcPct val="100000"/>
                        </a:lnSpc>
                        <a:spcBef>
                          <a:spcPts val="0"/>
                        </a:spcBef>
                        <a:spcAft>
                          <a:spcPts val="0"/>
                        </a:spcAft>
                        <a:buClr>
                          <a:srgbClr val="000000"/>
                        </a:buClr>
                        <a:buSzPts val="2000"/>
                        <a:buFont typeface="Arial"/>
                        <a:buNone/>
                      </a:pPr>
                      <a:r>
                        <a:rPr lang="en-US" u="none" strike="noStrike" cap="none">
                          <a:solidFill>
                            <a:schemeClr val="lt1"/>
                          </a:solidFill>
                          <a:latin typeface="Arial"/>
                          <a:ea typeface="Arial"/>
                          <a:cs typeface="Arial"/>
                          <a:sym typeface="Arial"/>
                        </a:rPr>
                        <a:t>Summary of Co-financing, Projects, and Partners</a:t>
                      </a:r>
                      <a:endParaRPr u="none" strike="noStrike" cap="none">
                        <a:solidFill>
                          <a:schemeClr val="lt1"/>
                        </a:solidFill>
                        <a:latin typeface="Arial"/>
                        <a:ea typeface="Arial"/>
                        <a:cs typeface="Arial"/>
                        <a:sym typeface="Arial"/>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Total</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Philippine Peso</a:t>
                      </a:r>
                      <a:endParaRPr>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r>
              <a:tr h="304800">
                <a:tc vMerge="1">
                  <a:txBody>
                    <a:bodyPr/>
                    <a:lstStyle/>
                    <a:p>
                      <a:endParaRPr lang="en-US"/>
                    </a:p>
                  </a:txBody>
                  <a:tcPr/>
                </a:tc>
                <a:tc>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Busuanga</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Coron</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San Vicente </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Ulugan</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Quezon</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vMerge="1">
                  <a:txBody>
                    <a:bodyPr/>
                    <a:lstStyle/>
                    <a:p>
                      <a:endParaRPr lang="en-US"/>
                    </a:p>
                  </a:txBody>
                  <a:tcPr/>
                </a:tc>
              </a:tr>
              <a:tr h="304800">
                <a:tc>
                  <a:txBody>
                    <a:bodyPr/>
                    <a:lstStyle/>
                    <a:p>
                      <a:pPr marL="0" marR="0" lvl="0" indent="0" algn="ctr"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txBody>
                  <a:tcPr marL="91450" marR="91450" marT="45725" marB="45725"/>
                </a:tc>
                <a:tc gridSpan="5">
                  <a:txBody>
                    <a:bodyPr/>
                    <a:lstStyle/>
                    <a:p>
                      <a:pPr marL="0" marR="0" lvl="0" indent="0" algn="ctr" rtl="0">
                        <a:lnSpc>
                          <a:spcPct val="100000"/>
                        </a:lnSpc>
                        <a:spcBef>
                          <a:spcPts val="0"/>
                        </a:spcBef>
                        <a:spcAft>
                          <a:spcPts val="0"/>
                        </a:spcAft>
                        <a:buClr>
                          <a:srgbClr val="000000"/>
                        </a:buClr>
                        <a:buSzPts val="1400"/>
                        <a:buFont typeface="Arial"/>
                        <a:buNone/>
                      </a:pPr>
                      <a:r>
                        <a:rPr lang="en-US" u="none" strike="noStrike" cap="none">
                          <a:solidFill>
                            <a:schemeClr val="lt1"/>
                          </a:solidFill>
                          <a:latin typeface="Arial"/>
                          <a:ea typeface="Arial"/>
                          <a:cs typeface="Arial"/>
                          <a:sym typeface="Arial"/>
                        </a:rPr>
                        <a:t>Philippine Peso</a:t>
                      </a:r>
                      <a:endParaRPr u="none" strike="noStrike" cap="none">
                        <a:solidFill>
                          <a:schemeClr val="lt1"/>
                        </a:solidFill>
                        <a:latin typeface="Arial"/>
                        <a:ea typeface="Arial"/>
                        <a:cs typeface="Arial"/>
                        <a:sym typeface="Arial"/>
                      </a:endParaRPr>
                    </a:p>
                  </a:txBody>
                  <a:tcPr marL="91450" marR="91450" marT="45725" marB="45725">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r>
              <a:tr h="2231625">
                <a:tc>
                  <a:txBody>
                    <a:bodyPr/>
                    <a:lstStyle/>
                    <a:p>
                      <a:pPr marL="0" marR="0" lvl="0" indent="0" algn="l"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1.1.5 Biodiversity increased for 11,200 ha of mangrove forest via enrichment planting</a:t>
                      </a:r>
                      <a:endParaRPr b="1"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1,904,000.00</a:t>
                      </a:r>
                      <a:endParaRPr u="none" strike="noStrike" cap="none">
                        <a:latin typeface="Arial"/>
                        <a:ea typeface="Arial"/>
                        <a:cs typeface="Arial"/>
                        <a:sym typeface="Arial"/>
                      </a:endParaRPr>
                    </a:p>
                    <a:p>
                      <a:pPr marL="0" marR="0" lvl="0" indent="0" algn="ctr"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None/>
                      </a:pPr>
                      <a:r>
                        <a:rPr lang="en-US" u="none" strike="noStrike" cap="none">
                          <a:latin typeface="Arial"/>
                          <a:ea typeface="Arial"/>
                          <a:cs typeface="Arial"/>
                          <a:sym typeface="Arial"/>
                        </a:rPr>
                        <a:t>Enrichment Planting under the CMEMP (2018)</a:t>
                      </a:r>
                      <a:endParaRPr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3,973,410.00</a:t>
                      </a:r>
                      <a:endParaRPr u="none" strike="noStrike" cap="none">
                        <a:latin typeface="Arial"/>
                        <a:ea typeface="Arial"/>
                        <a:cs typeface="Arial"/>
                        <a:sym typeface="Arial"/>
                      </a:endParaRPr>
                    </a:p>
                    <a:p>
                      <a:pPr marL="0" marR="0" lvl="0" indent="0" algn="ctr"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None/>
                      </a:pPr>
                      <a:r>
                        <a:rPr lang="en-US" u="none" strike="noStrike" cap="none">
                          <a:latin typeface="Arial"/>
                          <a:ea typeface="Arial"/>
                          <a:cs typeface="Arial"/>
                          <a:sym typeface="Arial"/>
                        </a:rPr>
                        <a:t>Yolanda Rehabilitation and Reconstruction Program (2018)</a:t>
                      </a: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0</a:t>
                      </a: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0</a:t>
                      </a: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0</a:t>
                      </a:r>
                      <a:endParaRPr u="none" strike="noStrike" cap="none">
                        <a:highlight>
                          <a:srgbClr val="FF0000"/>
                        </a:highlight>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5,877,410</a:t>
                      </a:r>
                      <a:endParaRPr b="1" u="none" strike="noStrike" cap="none">
                        <a:latin typeface="Arial"/>
                        <a:ea typeface="Arial"/>
                        <a:cs typeface="Arial"/>
                        <a:sym typeface="Arial"/>
                      </a:endParaRPr>
                    </a:p>
                  </a:txBody>
                  <a:tcPr marL="91450" marR="91450" marT="45725" marB="45725"/>
                </a:tc>
              </a:tr>
              <a:tr h="2231625">
                <a:tc>
                  <a:txBody>
                    <a:bodyPr/>
                    <a:lstStyle/>
                    <a:p>
                      <a:pPr marL="0" marR="0" lvl="0" indent="0" algn="just" rtl="0">
                        <a:lnSpc>
                          <a:spcPct val="100000"/>
                        </a:lnSpc>
                        <a:spcBef>
                          <a:spcPts val="0"/>
                        </a:spcBef>
                        <a:spcAft>
                          <a:spcPts val="0"/>
                        </a:spcAft>
                        <a:buClr>
                          <a:srgbClr val="000000"/>
                        </a:buClr>
                        <a:buSzPts val="1400"/>
                        <a:buFont typeface="Arial"/>
                        <a:buNone/>
                      </a:pPr>
                      <a:r>
                        <a:rPr lang="en-US" b="1" u="none" strike="noStrike" cap="none">
                          <a:latin typeface="Arial"/>
                          <a:ea typeface="Arial"/>
                          <a:cs typeface="Arial"/>
                          <a:sym typeface="Arial"/>
                        </a:rPr>
                        <a:t>1.1.6 Established mechanism for monitoring management, ecological and socio-economic indicators at 26 sites </a:t>
                      </a:r>
                      <a:endParaRPr b="1"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LAWIN Forest Biodiversity Protection System and NGP maintenance and protection monitoring</a:t>
                      </a: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LAWIN Forest Biodiversity Protection System and NGP maintenance and protection monitoring</a:t>
                      </a: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PCSDS Ecological Monitoring (2021)</a:t>
                      </a: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LAWIN Forest Biodiversity Protection System and NGP maintenance and protection monitoring</a:t>
                      </a: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PCSDS Ecological Monitoring (2014)</a:t>
                      </a: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u="none" strike="noStrike" cap="none">
                          <a:latin typeface="Arial"/>
                          <a:ea typeface="Arial"/>
                          <a:cs typeface="Arial"/>
                          <a:sym typeface="Arial"/>
                        </a:rPr>
                        <a:t>LAWIN Forest Biodiversity Protection System and NGP maintenance and protection monitoring</a:t>
                      </a: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PCSDS Ecological Monitoring (2015)</a:t>
                      </a: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u="none" strike="noStrike" cap="none">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u="none" strike="noStrike" cap="none">
                          <a:latin typeface="Arial"/>
                          <a:ea typeface="Arial"/>
                          <a:cs typeface="Arial"/>
                          <a:sym typeface="Arial"/>
                        </a:rPr>
                        <a:t>LAWIN Forest Biodiversity Protection System and NGP maintenance and protection monitoring</a:t>
                      </a:r>
                      <a:endParaRPr u="none" strike="noStrike" cap="none">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u="none" strike="noStrike" cap="none">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endParaRPr b="1" u="none" strike="noStrike" cap="none">
                        <a:latin typeface="Arial"/>
                        <a:ea typeface="Arial"/>
                        <a:cs typeface="Arial"/>
                        <a:sym typeface="Arial"/>
                      </a:endParaRPr>
                    </a:p>
                  </a:txBody>
                  <a:tcPr marL="91450" marR="91450" marT="45725" marB="45725"/>
                </a:tc>
              </a:tr>
            </a:tbl>
          </a:graphicData>
        </a:graphic>
      </p:graphicFrame>
      <p:sp>
        <p:nvSpPr>
          <p:cNvPr id="146" name="Google Shape;146;p21"/>
          <p:cNvSpPr txBox="1"/>
          <p:nvPr/>
        </p:nvSpPr>
        <p:spPr>
          <a:xfrm>
            <a:off x="2049136" y="6551831"/>
            <a:ext cx="9990600" cy="2769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200" b="1" i="1" u="none" strike="noStrike" cap="none">
                <a:solidFill>
                  <a:srgbClr val="000000"/>
                </a:solidFill>
                <a:latin typeface="Arial"/>
                <a:ea typeface="Arial"/>
                <a:cs typeface="Arial"/>
                <a:sym typeface="Arial"/>
              </a:rPr>
              <a:t>LAWIN: </a:t>
            </a:r>
            <a:r>
              <a:rPr lang="en-US" sz="1200" b="0" i="0" u="none" strike="noStrike" cap="none">
                <a:solidFill>
                  <a:srgbClr val="000000"/>
                </a:solidFill>
                <a:latin typeface="Arial"/>
                <a:ea typeface="Arial"/>
                <a:cs typeface="Arial"/>
                <a:sym typeface="Arial"/>
              </a:rPr>
              <a:t>Landscape and Wildlife Indicator; </a:t>
            </a:r>
            <a:r>
              <a:rPr lang="en-US" sz="1200" b="1" i="1" u="none" strike="noStrike" cap="none">
                <a:solidFill>
                  <a:srgbClr val="000000"/>
                </a:solidFill>
                <a:latin typeface="Arial"/>
                <a:ea typeface="Arial"/>
                <a:cs typeface="Arial"/>
                <a:sym typeface="Arial"/>
              </a:rPr>
              <a:t>NGP: </a:t>
            </a:r>
            <a:r>
              <a:rPr lang="en-US" sz="1200" b="0" i="0" u="none" strike="noStrike" cap="none">
                <a:solidFill>
                  <a:srgbClr val="000000"/>
                </a:solidFill>
                <a:latin typeface="Arial"/>
                <a:ea typeface="Arial"/>
                <a:cs typeface="Arial"/>
                <a:sym typeface="Arial"/>
              </a:rPr>
              <a:t>National Greening Program</a:t>
            </a:r>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4403</Words>
  <Application>Microsoft Office PowerPoint</Application>
  <PresentationFormat>Widescreen</PresentationFormat>
  <Paragraphs>886</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Times New Roman</vt:lpstr>
      <vt:lpstr>Twentieth Century</vt:lpstr>
      <vt:lpstr>Office Theme</vt:lpstr>
      <vt:lpstr>PowerPoint Presentation</vt:lpstr>
      <vt:lpstr>Presentation Outline</vt:lpstr>
      <vt:lpstr>Introduction</vt:lpstr>
      <vt:lpstr>PowerPoint Presentation</vt:lpstr>
      <vt:lpstr>Evaluation of Achievements</vt:lpstr>
      <vt:lpstr>Evaluation of Achievements</vt:lpstr>
      <vt:lpstr>PowerPoint Presentation</vt:lpstr>
      <vt:lpstr>PowerPoint Presentation</vt:lpstr>
      <vt:lpstr>PowerPoint Presentation</vt:lpstr>
      <vt:lpstr>Evaluation of Achievements</vt:lpstr>
      <vt:lpstr>Evaluation of Achievements</vt:lpstr>
      <vt:lpstr>PowerPoint Presentation</vt:lpstr>
      <vt:lpstr>PowerPoint Presentation</vt:lpstr>
      <vt:lpstr>PowerPoint Presentation</vt:lpstr>
      <vt:lpstr>Evaluation of Achievements</vt:lpstr>
      <vt:lpstr>Evaluation of Achievements</vt:lpstr>
      <vt:lpstr>Evaluation of Achievements</vt:lpstr>
      <vt:lpstr>PowerPoint Presentation</vt:lpstr>
      <vt:lpstr>PowerPoint Presentation</vt:lpstr>
      <vt:lpstr>Evaluation of Achievements</vt:lpstr>
      <vt:lpstr>Evaluation of Achievements</vt:lpstr>
      <vt:lpstr>PowerPoint Presentation</vt:lpstr>
      <vt:lpstr>PowerPoint Presentation</vt:lpstr>
      <vt:lpstr>PowerPoint Presentation</vt:lpstr>
      <vt:lpstr>Issues and Challenges</vt:lpstr>
      <vt:lpstr>PowerPoint Presentation</vt:lpstr>
      <vt:lpstr>Recommendations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Molina Reynaldo</dc:creator>
  <cp:lastModifiedBy>Molina Reynaldo</cp:lastModifiedBy>
  <cp:revision>1</cp:revision>
  <dcterms:modified xsi:type="dcterms:W3CDTF">2022-10-12T03:19:17Z</dcterms:modified>
</cp:coreProperties>
</file>