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1"/>
  </p:notesMasterIdLst>
  <p:sldIdLst>
    <p:sldId id="256" r:id="rId2"/>
    <p:sldId id="286" r:id="rId3"/>
    <p:sldId id="278" r:id="rId4"/>
    <p:sldId id="300" r:id="rId5"/>
    <p:sldId id="307" r:id="rId6"/>
    <p:sldId id="302" r:id="rId7"/>
    <p:sldId id="303" r:id="rId8"/>
    <p:sldId id="304" r:id="rId9"/>
    <p:sldId id="305" r:id="rId10"/>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7" roundtripDataSignature="AMtx7mjiPbXauyGG8atlrAfG6BEXSwGxj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177FB7C0-870E-4CA2-AEDD-45C9577357D1}">
  <a:tblStyle styleId="{177FB7C0-870E-4CA2-AEDD-45C9577357D1}"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BF5"/>
          </a:solidFill>
        </a:fill>
      </a:tcStyle>
    </a:wholeTbl>
    <a:band1H>
      <a:tcTxStyle/>
      <a:tcStyle>
        <a:tcBdr/>
        <a:fill>
          <a:solidFill>
            <a:srgbClr val="CDD4EA"/>
          </a:solidFill>
        </a:fill>
      </a:tcStyle>
    </a:band1H>
    <a:band2H>
      <a:tcTxStyle/>
      <a:tcStyle>
        <a:tcBdr/>
      </a:tcStyle>
    </a:band2H>
    <a:band1V>
      <a:tcTxStyle/>
      <a:tcStyle>
        <a:tcBdr/>
        <a:fill>
          <a:solidFill>
            <a:srgbClr val="CDD4EA"/>
          </a:solidFill>
        </a:fill>
      </a:tcStyle>
    </a:band1V>
    <a:band2V>
      <a:tcTxStyle/>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1219" autoAdjust="0"/>
  </p:normalViewPr>
  <p:slideViewPr>
    <p:cSldViewPr snapToGrid="0">
      <p:cViewPr varScale="1">
        <p:scale>
          <a:sx n="77" d="100"/>
          <a:sy n="77" d="100"/>
        </p:scale>
        <p:origin x="811" y="53"/>
      </p:cViewPr>
      <p:guideLst>
        <p:guide orient="horz" pos="2160"/>
        <p:guide pos="3840"/>
      </p:guideLst>
    </p:cSldViewPr>
  </p:slideViewPr>
  <p:outlineViewPr>
    <p:cViewPr>
      <p:scale>
        <a:sx n="33" d="100"/>
        <a:sy n="33" d="100"/>
      </p:scale>
      <p:origin x="0" y="90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28"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27" Type="http://customschemas.google.com/relationships/presentationmetadata" Target="metadata"/><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86700174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82" name="Google Shape;8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743867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92" name="Google Shape;9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120725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92" name="Google Shape;9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501574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000" b="1" i="1" dirty="0">
                <a:latin typeface="Tw Cen MT" pitchFamily="34" charset="0"/>
              </a:rPr>
              <a:t>Highlights:</a:t>
            </a:r>
          </a:p>
          <a:p>
            <a:r>
              <a:rPr lang="en-US" sz="1000" i="1" dirty="0">
                <a:latin typeface="Tw Cen MT" pitchFamily="34" charset="0"/>
              </a:rPr>
              <a:t>Government of Indonesia  in  National Rehabilitation Road-map  has targeted to rehabilitate degraded mangrove area  of  600.000 ha. In  2019 – 2024. </a:t>
            </a:r>
            <a:endParaRPr lang="en-US" sz="1000" dirty="0">
              <a:latin typeface="Tw Cen MT" pitchFamily="34" charset="0"/>
            </a:endParaRPr>
          </a:p>
          <a:p>
            <a:r>
              <a:rPr lang="en-US" sz="1000" i="1" dirty="0">
                <a:latin typeface="Tw Cen MT" pitchFamily="34" charset="0"/>
              </a:rPr>
              <a:t>At 5 sites (</a:t>
            </a:r>
            <a:r>
              <a:rPr lang="en-US" sz="1000" i="1" dirty="0" err="1">
                <a:latin typeface="Tw Cen MT" pitchFamily="34" charset="0"/>
              </a:rPr>
              <a:t>Batu</a:t>
            </a:r>
            <a:r>
              <a:rPr lang="en-US" sz="1000" i="1" dirty="0">
                <a:latin typeface="Tw Cen MT" pitchFamily="34" charset="0"/>
              </a:rPr>
              <a:t> </a:t>
            </a:r>
            <a:r>
              <a:rPr lang="en-US" sz="1000" i="1" dirty="0" err="1">
                <a:latin typeface="Tw Cen MT" pitchFamily="34" charset="0"/>
              </a:rPr>
              <a:t>Ampar</a:t>
            </a:r>
            <a:r>
              <a:rPr lang="en-US" sz="1000" i="1" dirty="0">
                <a:latin typeface="Tw Cen MT" pitchFamily="34" charset="0"/>
              </a:rPr>
              <a:t>, </a:t>
            </a:r>
            <a:r>
              <a:rPr lang="en-US" sz="1000" i="1" dirty="0" err="1">
                <a:latin typeface="Tw Cen MT" pitchFamily="34" charset="0"/>
              </a:rPr>
              <a:t>Angke</a:t>
            </a:r>
            <a:r>
              <a:rPr lang="en-US" sz="1000" i="1" dirty="0">
                <a:latin typeface="Tw Cen MT" pitchFamily="34" charset="0"/>
              </a:rPr>
              <a:t> </a:t>
            </a:r>
            <a:r>
              <a:rPr lang="en-US" sz="1000" i="1" dirty="0" err="1">
                <a:latin typeface="Tw Cen MT" pitchFamily="34" charset="0"/>
              </a:rPr>
              <a:t>Kapuk</a:t>
            </a:r>
            <a:r>
              <a:rPr lang="en-US" sz="1000" i="1" dirty="0">
                <a:latin typeface="Tw Cen MT" pitchFamily="34" charset="0"/>
              </a:rPr>
              <a:t>, </a:t>
            </a:r>
            <a:r>
              <a:rPr lang="en-US" sz="1000" i="1" dirty="0" err="1">
                <a:latin typeface="Tw Cen MT" pitchFamily="34" charset="0"/>
              </a:rPr>
              <a:t>Ngurah</a:t>
            </a:r>
            <a:r>
              <a:rPr lang="en-US" sz="1000" i="1" dirty="0">
                <a:latin typeface="Tw Cen MT" pitchFamily="34" charset="0"/>
              </a:rPr>
              <a:t> </a:t>
            </a:r>
            <a:r>
              <a:rPr lang="en-US" sz="1000" i="1" dirty="0" err="1">
                <a:latin typeface="Tw Cen MT" pitchFamily="34" charset="0"/>
              </a:rPr>
              <a:t>Rai</a:t>
            </a:r>
            <a:r>
              <a:rPr lang="en-US" sz="1000" i="1" dirty="0">
                <a:latin typeface="Tw Cen MT" pitchFamily="34" charset="0"/>
              </a:rPr>
              <a:t>, Belitung, </a:t>
            </a:r>
            <a:r>
              <a:rPr lang="en-US" sz="1000" i="1" dirty="0" err="1">
                <a:latin typeface="Tw Cen MT" pitchFamily="34" charset="0"/>
              </a:rPr>
              <a:t>Bengkalis</a:t>
            </a:r>
            <a:r>
              <a:rPr lang="en-US" sz="1000" i="1" dirty="0">
                <a:latin typeface="Tw Cen MT" pitchFamily="34" charset="0"/>
              </a:rPr>
              <a:t>), the Government and the Parties have carried out mangrove management activities, including Forest Cover Monitoring, Capacity Building, Community Empowerment, and Training, as well as Law Enforcement.</a:t>
            </a:r>
            <a:endParaRPr lang="id-ID" sz="1000" dirty="0">
              <a:latin typeface="Tw Cen MT" pitchFamily="34" charset="0"/>
            </a:endParaRPr>
          </a:p>
          <a:p>
            <a:pPr indent="-361950">
              <a:spcBef>
                <a:spcPts val="0"/>
              </a:spcBef>
              <a:buSzPts val="2100"/>
            </a:pPr>
            <a:r>
              <a:rPr lang="en-US" sz="1000" dirty="0">
                <a:latin typeface="Tw Cen MT" pitchFamily="34" charset="0"/>
                <a:ea typeface="Arial"/>
                <a:cs typeface="Arial"/>
                <a:sym typeface="Arial"/>
              </a:rPr>
              <a:t>Source of fund :  National Budget,  Corporate funds through CSR., Public funds., International Fund Assistance.</a:t>
            </a:r>
          </a:p>
          <a:p>
            <a:pPr indent="-361950">
              <a:spcBef>
                <a:spcPts val="0"/>
              </a:spcBef>
              <a:buSzPts val="2100"/>
            </a:pPr>
            <a:r>
              <a:rPr lang="en-US" sz="800" dirty="0">
                <a:latin typeface="Tw Cen MT" pitchFamily="34" charset="0"/>
                <a:ea typeface="Arial"/>
                <a:cs typeface="Arial"/>
                <a:sym typeface="Arial"/>
              </a:rPr>
              <a:t>Partner Agencies : Other DGs at MOEF, MOMAF, Ministry of National Dev. Plan (BAPPENAS), BRIN, BRGM</a:t>
            </a:r>
          </a:p>
          <a:p>
            <a:endParaRPr lang="en-US" sz="1000" dirty="0"/>
          </a:p>
        </p:txBody>
      </p:sp>
    </p:spTree>
    <p:extLst>
      <p:ext uri="{BB962C8B-B14F-4D97-AF65-F5344CB8AC3E}">
        <p14:creationId xmlns:p14="http://schemas.microsoft.com/office/powerpoint/2010/main" val="39686778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8254419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dirty="0"/>
              <a:t>Note : 2600 ha based on the designation as marine conservation area / KKPD</a:t>
            </a:r>
            <a:endParaRPr lang="id-ID" dirty="0"/>
          </a:p>
        </p:txBody>
      </p:sp>
    </p:spTree>
    <p:extLst>
      <p:ext uri="{BB962C8B-B14F-4D97-AF65-F5344CB8AC3E}">
        <p14:creationId xmlns:p14="http://schemas.microsoft.com/office/powerpoint/2010/main" val="33592636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92" name="Google Shape;9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158995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92" name="Google Shape;9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722777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
        <p:cNvGrpSpPr/>
        <p:nvPr/>
      </p:nvGrpSpPr>
      <p:grpSpPr>
        <a:xfrm>
          <a:off x="0" y="0"/>
          <a:ext cx="0" cy="0"/>
          <a:chOff x="0" y="0"/>
          <a:chExt cx="0" cy="0"/>
        </a:xfrm>
      </p:grpSpPr>
      <p:sp>
        <p:nvSpPr>
          <p:cNvPr id="12" name="Google Shape;12;p18"/>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 name="Google Shape;13;p18"/>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4" name="Google Shape;14;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 name="Google Shape;15;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 name="Google Shape;16;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2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27"/>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2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2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2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28"/>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28"/>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2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2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
        <p:cNvGrpSpPr/>
        <p:nvPr/>
      </p:nvGrpSpPr>
      <p:grpSpPr>
        <a:xfrm>
          <a:off x="0" y="0"/>
          <a:ext cx="0" cy="0"/>
          <a:chOff x="0" y="0"/>
          <a:chExt cx="0" cy="0"/>
        </a:xfrm>
      </p:grpSpPr>
      <p:sp>
        <p:nvSpPr>
          <p:cNvPr id="18" name="Google Shape;18;p1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 name="Google Shape;19;p1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 name="Google Shape;20;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
        <p:cNvGrpSpPr/>
        <p:nvPr/>
      </p:nvGrpSpPr>
      <p:grpSpPr>
        <a:xfrm>
          <a:off x="0" y="0"/>
          <a:ext cx="0" cy="0"/>
          <a:chOff x="0" y="0"/>
          <a:chExt cx="0" cy="0"/>
        </a:xfrm>
      </p:grpSpPr>
      <p:sp>
        <p:nvSpPr>
          <p:cNvPr id="24" name="Google Shape;24;p20"/>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20"/>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6" name="Google Shape;26;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9"/>
        <p:cNvGrpSpPr/>
        <p:nvPr/>
      </p:nvGrpSpPr>
      <p:grpSpPr>
        <a:xfrm>
          <a:off x="0" y="0"/>
          <a:ext cx="0" cy="0"/>
          <a:chOff x="0" y="0"/>
          <a:chExt cx="0" cy="0"/>
        </a:xfrm>
      </p:grpSpPr>
      <p:sp>
        <p:nvSpPr>
          <p:cNvPr id="30" name="Google Shape;30;p2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 name="Google Shape;31;p21"/>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21"/>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6"/>
        <p:cNvGrpSpPr/>
        <p:nvPr/>
      </p:nvGrpSpPr>
      <p:grpSpPr>
        <a:xfrm>
          <a:off x="0" y="0"/>
          <a:ext cx="0" cy="0"/>
          <a:chOff x="0" y="0"/>
          <a:chExt cx="0" cy="0"/>
        </a:xfrm>
      </p:grpSpPr>
      <p:sp>
        <p:nvSpPr>
          <p:cNvPr id="37" name="Google Shape;37;p22"/>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22"/>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9" name="Google Shape;39;p22"/>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22"/>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1" name="Google Shape;41;p22"/>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5"/>
        <p:cNvGrpSpPr/>
        <p:nvPr/>
      </p:nvGrpSpPr>
      <p:grpSpPr>
        <a:xfrm>
          <a:off x="0" y="0"/>
          <a:ext cx="0" cy="0"/>
          <a:chOff x="0" y="0"/>
          <a:chExt cx="0" cy="0"/>
        </a:xfrm>
      </p:grpSpPr>
      <p:sp>
        <p:nvSpPr>
          <p:cNvPr id="46" name="Google Shape;46;p2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2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2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2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
        <p:nvSpPr>
          <p:cNvPr id="51" name="Google Shape;51;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2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25"/>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25"/>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7" name="Google Shape;57;p25"/>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58" name="Google Shape;58;p2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2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2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26"/>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26"/>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4" name="Google Shape;64;p26"/>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5" name="Google Shape;65;p2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2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2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1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pic>
        <p:nvPicPr>
          <p:cNvPr id="84" name="Google Shape;84;p1"/>
          <p:cNvPicPr preferRelativeResize="0"/>
          <p:nvPr/>
        </p:nvPicPr>
        <p:blipFill rotWithShape="1">
          <a:blip r:embed="rId3">
            <a:alphaModFix/>
          </a:blip>
          <a:srcRect t="10912" b="27598"/>
          <a:stretch/>
        </p:blipFill>
        <p:spPr>
          <a:xfrm>
            <a:off x="407624" y="505134"/>
            <a:ext cx="11314323" cy="5215161"/>
          </a:xfrm>
          <a:prstGeom prst="rect">
            <a:avLst/>
          </a:prstGeom>
          <a:noFill/>
          <a:ln>
            <a:noFill/>
          </a:ln>
        </p:spPr>
      </p:pic>
      <p:sp>
        <p:nvSpPr>
          <p:cNvPr id="85" name="Google Shape;85;p1"/>
          <p:cNvSpPr txBox="1"/>
          <p:nvPr/>
        </p:nvSpPr>
        <p:spPr>
          <a:xfrm>
            <a:off x="2034060" y="644542"/>
            <a:ext cx="9687887" cy="43088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200" b="0" i="0" u="none" strike="noStrike" cap="none">
                <a:solidFill>
                  <a:schemeClr val="lt1"/>
                </a:solidFill>
                <a:latin typeface="Twentieth Century"/>
                <a:ea typeface="Twentieth Century"/>
                <a:cs typeface="Twentieth Century"/>
                <a:sym typeface="Twentieth Century"/>
              </a:rPr>
              <a:t>Implementing the Strategic Action Programme for THE SOUTH CHINA SEA AND GULF OF THAILAND (SCS SAP) Project</a:t>
            </a:r>
            <a:endParaRPr/>
          </a:p>
        </p:txBody>
      </p:sp>
      <p:pic>
        <p:nvPicPr>
          <p:cNvPr id="86" name="Google Shape;86;p1"/>
          <p:cNvPicPr preferRelativeResize="0"/>
          <p:nvPr/>
        </p:nvPicPr>
        <p:blipFill rotWithShape="1">
          <a:blip r:embed="rId4">
            <a:alphaModFix/>
          </a:blip>
          <a:srcRect/>
          <a:stretch/>
        </p:blipFill>
        <p:spPr>
          <a:xfrm>
            <a:off x="943971" y="560572"/>
            <a:ext cx="1090089" cy="717355"/>
          </a:xfrm>
          <a:prstGeom prst="rect">
            <a:avLst/>
          </a:prstGeom>
          <a:noFill/>
          <a:ln>
            <a:noFill/>
          </a:ln>
        </p:spPr>
      </p:pic>
      <p:sp>
        <p:nvSpPr>
          <p:cNvPr id="87" name="Google Shape;87;p1"/>
          <p:cNvSpPr txBox="1"/>
          <p:nvPr/>
        </p:nvSpPr>
        <p:spPr>
          <a:xfrm>
            <a:off x="1318354" y="2008894"/>
            <a:ext cx="9492861" cy="2076090"/>
          </a:xfrm>
          <a:prstGeom prst="rect">
            <a:avLst/>
          </a:prstGeom>
          <a:solidFill>
            <a:srgbClr val="0F4130"/>
          </a:solidFill>
          <a:ln>
            <a:noFill/>
          </a:ln>
        </p:spPr>
        <p:txBody>
          <a:bodyPr spcFirstLastPara="1" wrap="square" lIns="91425" tIns="45700" rIns="91425" bIns="45700" anchor="t" anchorCtr="0">
            <a:noAutofit/>
          </a:bodyPr>
          <a:lstStyle/>
          <a:p>
            <a:pPr marL="0" marR="0" lvl="0" indent="0" algn="ctr" rtl="0">
              <a:lnSpc>
                <a:spcPct val="107000"/>
              </a:lnSpc>
              <a:spcBef>
                <a:spcPts val="0"/>
              </a:spcBef>
              <a:spcAft>
                <a:spcPts val="0"/>
              </a:spcAft>
              <a:buNone/>
            </a:pPr>
            <a:endParaRPr lang="en-US" sz="1000" b="1" dirty="0">
              <a:solidFill>
                <a:srgbClr val="FFFFFF"/>
              </a:solidFill>
              <a:latin typeface="Twentieth Century"/>
              <a:ea typeface="Twentieth Century"/>
              <a:cs typeface="Twentieth Century"/>
              <a:sym typeface="Twentieth Century"/>
            </a:endParaRPr>
          </a:p>
          <a:p>
            <a:pPr marL="0" marR="0" lvl="0" indent="0" algn="ctr" rtl="0">
              <a:lnSpc>
                <a:spcPct val="107000"/>
              </a:lnSpc>
              <a:spcBef>
                <a:spcPts val="0"/>
              </a:spcBef>
              <a:spcAft>
                <a:spcPts val="0"/>
              </a:spcAft>
              <a:buNone/>
            </a:pPr>
            <a:r>
              <a:rPr lang="en-US" sz="1800" b="1" dirty="0">
                <a:solidFill>
                  <a:srgbClr val="FFFFFF"/>
                </a:solidFill>
                <a:latin typeface="Twentieth Century"/>
                <a:ea typeface="Twentieth Century"/>
                <a:cs typeface="Twentieth Century"/>
                <a:sym typeface="Twentieth Century"/>
              </a:rPr>
              <a:t>First Meeting of the Regional Scientific and Technical Committee (RSTC) </a:t>
            </a:r>
          </a:p>
          <a:p>
            <a:pPr marL="0" marR="0" lvl="0" indent="0" algn="ctr" rtl="0">
              <a:lnSpc>
                <a:spcPct val="107000"/>
              </a:lnSpc>
              <a:spcBef>
                <a:spcPts val="0"/>
              </a:spcBef>
              <a:spcAft>
                <a:spcPts val="0"/>
              </a:spcAft>
              <a:buNone/>
            </a:pPr>
            <a:r>
              <a:rPr lang="en-US" sz="1800" b="1" dirty="0">
                <a:solidFill>
                  <a:srgbClr val="FFFFFF"/>
                </a:solidFill>
                <a:latin typeface="Twentieth Century"/>
                <a:ea typeface="Twentieth Century"/>
                <a:cs typeface="Twentieth Century"/>
                <a:sym typeface="Twentieth Century"/>
              </a:rPr>
              <a:t>of the SCS SAP Project </a:t>
            </a:r>
            <a:endParaRPr sz="1800" dirty="0">
              <a:solidFill>
                <a:schemeClr val="dk1"/>
              </a:solidFill>
              <a:latin typeface="Calibri"/>
              <a:ea typeface="Calibri"/>
              <a:cs typeface="Calibri"/>
              <a:sym typeface="Calibri"/>
            </a:endParaRPr>
          </a:p>
          <a:p>
            <a:pPr marL="0" marR="0" lvl="0" indent="0" algn="ctr" rtl="0">
              <a:lnSpc>
                <a:spcPct val="107000"/>
              </a:lnSpc>
              <a:spcBef>
                <a:spcPts val="600"/>
              </a:spcBef>
              <a:spcAft>
                <a:spcPts val="0"/>
              </a:spcAft>
              <a:buNone/>
            </a:pPr>
            <a:r>
              <a:rPr lang="en-US" dirty="0">
                <a:solidFill>
                  <a:srgbClr val="FFFFFF"/>
                </a:solidFill>
                <a:latin typeface="Twentieth Century"/>
                <a:ea typeface="Twentieth Century"/>
                <a:cs typeface="Twentieth Century"/>
                <a:sym typeface="Twentieth Century"/>
              </a:rPr>
              <a:t>17-19 October 2022, Bangkok, Thailand</a:t>
            </a:r>
          </a:p>
          <a:p>
            <a:pPr marL="0" marR="0" lvl="0" indent="0" algn="ctr" rtl="0">
              <a:lnSpc>
                <a:spcPct val="107000"/>
              </a:lnSpc>
              <a:spcBef>
                <a:spcPts val="600"/>
              </a:spcBef>
              <a:spcAft>
                <a:spcPts val="0"/>
              </a:spcAft>
              <a:buNone/>
            </a:pPr>
            <a:endParaRPr lang="en-US" sz="1000" dirty="0">
              <a:solidFill>
                <a:srgbClr val="FFFFFF"/>
              </a:solidFill>
              <a:latin typeface="Twentieth Century"/>
              <a:ea typeface="Twentieth Century"/>
              <a:cs typeface="Twentieth Century"/>
              <a:sym typeface="Twentieth Century"/>
            </a:endParaRPr>
          </a:p>
          <a:p>
            <a:pPr algn="ctr">
              <a:lnSpc>
                <a:spcPct val="107000"/>
              </a:lnSpc>
              <a:spcBef>
                <a:spcPts val="600"/>
              </a:spcBef>
            </a:pPr>
            <a:r>
              <a:rPr lang="en-US" sz="2400" b="1" dirty="0">
                <a:solidFill>
                  <a:srgbClr val="FFFFFF"/>
                </a:solidFill>
                <a:latin typeface="Twentieth Century"/>
                <a:ea typeface="Twentieth Century"/>
                <a:cs typeface="Twentieth Century"/>
                <a:sym typeface="Twentieth Century"/>
              </a:rPr>
              <a:t>SAP IMPLEMENTATION ACHIEVEMENTS 2008-2021 </a:t>
            </a:r>
          </a:p>
          <a:p>
            <a:pPr marL="0" marR="0" lvl="0" indent="0" algn="ctr" rtl="0">
              <a:lnSpc>
                <a:spcPct val="107000"/>
              </a:lnSpc>
              <a:spcBef>
                <a:spcPts val="600"/>
              </a:spcBef>
              <a:spcAft>
                <a:spcPts val="0"/>
              </a:spcAft>
              <a:buNone/>
            </a:pPr>
            <a:endParaRPr lang="en-US" sz="1000" dirty="0">
              <a:solidFill>
                <a:srgbClr val="FFFFFF"/>
              </a:solidFill>
              <a:latin typeface="Twentieth Century"/>
              <a:sym typeface="Twentieth Century"/>
            </a:endParaRPr>
          </a:p>
          <a:p>
            <a:pPr marL="0" marR="0" lvl="0" indent="0" algn="ctr" rtl="0">
              <a:lnSpc>
                <a:spcPct val="107000"/>
              </a:lnSpc>
              <a:spcBef>
                <a:spcPts val="600"/>
              </a:spcBef>
              <a:spcAft>
                <a:spcPts val="0"/>
              </a:spcAft>
              <a:buNone/>
            </a:pPr>
            <a:endParaRPr sz="1200" dirty="0"/>
          </a:p>
        </p:txBody>
      </p:sp>
      <p:pic>
        <p:nvPicPr>
          <p:cNvPr id="88" name="Google Shape;88;p1"/>
          <p:cNvPicPr preferRelativeResize="0"/>
          <p:nvPr/>
        </p:nvPicPr>
        <p:blipFill rotWithShape="1">
          <a:blip r:embed="rId5">
            <a:alphaModFix/>
          </a:blip>
          <a:srcRect/>
          <a:stretch/>
        </p:blipFill>
        <p:spPr>
          <a:xfrm>
            <a:off x="4186238" y="5846037"/>
            <a:ext cx="3819525" cy="630555"/>
          </a:xfrm>
          <a:prstGeom prst="rect">
            <a:avLst/>
          </a:prstGeom>
          <a:noFill/>
          <a:ln>
            <a:noFill/>
          </a:ln>
        </p:spPr>
      </p:pic>
      <p:sp>
        <p:nvSpPr>
          <p:cNvPr id="89" name="Google Shape;89;p1"/>
          <p:cNvSpPr txBox="1"/>
          <p:nvPr/>
        </p:nvSpPr>
        <p:spPr>
          <a:xfrm>
            <a:off x="2777695" y="4450334"/>
            <a:ext cx="6636609" cy="1086866"/>
          </a:xfrm>
          <a:prstGeom prst="rect">
            <a:avLst/>
          </a:prstGeom>
          <a:solidFill>
            <a:srgbClr val="0F4130"/>
          </a:solidFill>
          <a:ln>
            <a:noFill/>
          </a:ln>
        </p:spPr>
        <p:txBody>
          <a:bodyPr spcFirstLastPara="1" wrap="square" lIns="91425" tIns="45700" rIns="91425" bIns="45700" anchor="t" anchorCtr="0">
            <a:noAutofit/>
          </a:bodyPr>
          <a:lstStyle/>
          <a:p>
            <a:pPr marL="0" marR="0" lvl="0" indent="0" algn="ctr" rtl="0">
              <a:lnSpc>
                <a:spcPct val="107000"/>
              </a:lnSpc>
              <a:spcBef>
                <a:spcPts val="0"/>
              </a:spcBef>
              <a:spcAft>
                <a:spcPts val="0"/>
              </a:spcAft>
              <a:buNone/>
            </a:pPr>
            <a:endParaRPr lang="en-US" sz="1600" b="1" dirty="0">
              <a:solidFill>
                <a:srgbClr val="FFFFFF"/>
              </a:solidFill>
              <a:latin typeface="Twentieth Century"/>
              <a:sym typeface="Twentieth Century"/>
            </a:endParaRPr>
          </a:p>
          <a:p>
            <a:pPr marL="0" marR="0" lvl="0" indent="0" algn="ctr" rtl="0">
              <a:lnSpc>
                <a:spcPct val="107000"/>
              </a:lnSpc>
              <a:spcBef>
                <a:spcPts val="0"/>
              </a:spcBef>
              <a:spcAft>
                <a:spcPts val="0"/>
              </a:spcAft>
              <a:buNone/>
            </a:pPr>
            <a:r>
              <a:rPr lang="en-US" sz="1600" b="1" dirty="0">
                <a:solidFill>
                  <a:srgbClr val="FFFFFF"/>
                </a:solidFill>
                <a:latin typeface="Twentieth Century"/>
                <a:sym typeface="Twentieth Century"/>
              </a:rPr>
              <a:t>INDONESIA</a:t>
            </a:r>
          </a:p>
          <a:p>
            <a:pPr marL="0" marR="0" lvl="0" indent="0" algn="ctr" rtl="0">
              <a:lnSpc>
                <a:spcPct val="107000"/>
              </a:lnSpc>
              <a:spcBef>
                <a:spcPts val="0"/>
              </a:spcBef>
              <a:spcAft>
                <a:spcPts val="0"/>
              </a:spcAft>
              <a:buNone/>
            </a:pPr>
            <a:r>
              <a:rPr lang="en-US" sz="1600" b="1" dirty="0">
                <a:solidFill>
                  <a:srgbClr val="FFFFFF"/>
                </a:solidFill>
                <a:latin typeface="Twentieth Century"/>
                <a:sym typeface="Twentieth Century"/>
              </a:rPr>
              <a:t>MINISTRY OF ENVIRONMENT AND FORESTRY</a:t>
            </a:r>
            <a:endParaRPr sz="700" dirty="0"/>
          </a:p>
          <a:p>
            <a:pPr marL="0" marR="0" lvl="0" indent="0" algn="ctr" rtl="0">
              <a:lnSpc>
                <a:spcPct val="107000"/>
              </a:lnSpc>
              <a:spcBef>
                <a:spcPts val="1800"/>
              </a:spcBef>
              <a:spcAft>
                <a:spcPts val="0"/>
              </a:spcAft>
              <a:buNone/>
            </a:pPr>
            <a:endParaRPr sz="1000" dirty="0">
              <a:solidFill>
                <a:srgbClr val="FFFFFF"/>
              </a:solidFill>
              <a:latin typeface="Twentieth Century"/>
              <a:ea typeface="Twentieth Century"/>
              <a:cs typeface="Twentieth Century"/>
              <a:sym typeface="Twentieth Century"/>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2"/>
          <p:cNvSpPr txBox="1">
            <a:spLocks noGrp="1"/>
          </p:cNvSpPr>
          <p:nvPr>
            <p:ph type="title"/>
          </p:nvPr>
        </p:nvSpPr>
        <p:spPr>
          <a:xfrm>
            <a:off x="2208762" y="162422"/>
            <a:ext cx="5971141" cy="583012"/>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70C0"/>
              </a:buClr>
              <a:buSzPts val="4000"/>
              <a:buFont typeface="Calibri"/>
              <a:buNone/>
            </a:pPr>
            <a:r>
              <a:rPr lang="en-US" sz="3400" b="1" dirty="0">
                <a:solidFill>
                  <a:srgbClr val="0070C0"/>
                </a:solidFill>
              </a:rPr>
              <a:t>Presentation Outline</a:t>
            </a:r>
            <a:endParaRPr sz="3400" dirty="0">
              <a:solidFill>
                <a:srgbClr val="0070C0"/>
              </a:solidFill>
            </a:endParaRPr>
          </a:p>
        </p:txBody>
      </p:sp>
      <p:pic>
        <p:nvPicPr>
          <p:cNvPr id="95" name="Google Shape;95;p2"/>
          <p:cNvPicPr preferRelativeResize="0"/>
          <p:nvPr/>
        </p:nvPicPr>
        <p:blipFill rotWithShape="1">
          <a:blip r:embed="rId3">
            <a:alphaModFix/>
          </a:blip>
          <a:srcRect/>
          <a:stretch/>
        </p:blipFill>
        <p:spPr>
          <a:xfrm>
            <a:off x="0" y="1568"/>
            <a:ext cx="2049137" cy="6858000"/>
          </a:xfrm>
          <a:prstGeom prst="rect">
            <a:avLst/>
          </a:prstGeom>
          <a:noFill/>
          <a:ln>
            <a:noFill/>
          </a:ln>
        </p:spPr>
      </p:pic>
      <p:sp>
        <p:nvSpPr>
          <p:cNvPr id="4" name="Google Shape;103;p3"/>
          <p:cNvSpPr txBox="1">
            <a:spLocks noGrp="1"/>
          </p:cNvSpPr>
          <p:nvPr>
            <p:ph type="body" idx="1"/>
          </p:nvPr>
        </p:nvSpPr>
        <p:spPr>
          <a:xfrm>
            <a:off x="2155500" y="848225"/>
            <a:ext cx="9910604" cy="5502879"/>
          </a:xfrm>
          <a:prstGeom prst="rect">
            <a:avLst/>
          </a:prstGeom>
          <a:noFill/>
          <a:ln>
            <a:noFill/>
          </a:ln>
        </p:spPr>
        <p:txBody>
          <a:bodyPr spcFirstLastPara="1" wrap="square" lIns="91425" tIns="45700" rIns="91425" bIns="45700" anchor="t" anchorCtr="0">
            <a:noAutofit/>
          </a:bodyPr>
          <a:lstStyle/>
          <a:p>
            <a:pPr marL="95250" lvl="0" indent="0" algn="l" rtl="0">
              <a:lnSpc>
                <a:spcPct val="90000"/>
              </a:lnSpc>
              <a:spcBef>
                <a:spcPts val="0"/>
              </a:spcBef>
              <a:spcAft>
                <a:spcPts val="0"/>
              </a:spcAft>
              <a:buSzPts val="2100"/>
              <a:buNone/>
            </a:pPr>
            <a:r>
              <a:rPr lang="en-US" b="1" dirty="0">
                <a:latin typeface="Arial"/>
                <a:ea typeface="Arial"/>
                <a:cs typeface="Arial"/>
                <a:sym typeface="Arial"/>
              </a:rPr>
              <a:t>Introduction</a:t>
            </a:r>
          </a:p>
          <a:p>
            <a:pPr marL="95250" lvl="0" indent="0" algn="l" rtl="0">
              <a:lnSpc>
                <a:spcPct val="90000"/>
              </a:lnSpc>
              <a:spcBef>
                <a:spcPts val="0"/>
              </a:spcBef>
              <a:spcAft>
                <a:spcPts val="0"/>
              </a:spcAft>
              <a:buSzPts val="2100"/>
              <a:buNone/>
            </a:pPr>
            <a:endParaRPr lang="en-US" sz="1600" b="1" dirty="0">
              <a:latin typeface="Arial"/>
              <a:ea typeface="Arial"/>
              <a:cs typeface="Arial"/>
              <a:sym typeface="Arial"/>
            </a:endParaRPr>
          </a:p>
          <a:p>
            <a:pPr marL="95250" lvl="0" indent="0" algn="l" rtl="0">
              <a:lnSpc>
                <a:spcPct val="90000"/>
              </a:lnSpc>
              <a:spcBef>
                <a:spcPts val="0"/>
              </a:spcBef>
              <a:spcAft>
                <a:spcPts val="0"/>
              </a:spcAft>
              <a:buSzPts val="2100"/>
              <a:buNone/>
            </a:pPr>
            <a:r>
              <a:rPr lang="en-US" b="1" dirty="0">
                <a:latin typeface="Arial"/>
                <a:ea typeface="Arial"/>
                <a:cs typeface="Arial"/>
                <a:sym typeface="Arial"/>
              </a:rPr>
              <a:t>Evaluation of Achievements</a:t>
            </a:r>
          </a:p>
          <a:p>
            <a:pPr marL="95250" lvl="0" indent="0" algn="l" rtl="0">
              <a:lnSpc>
                <a:spcPct val="90000"/>
              </a:lnSpc>
              <a:spcBef>
                <a:spcPts val="0"/>
              </a:spcBef>
              <a:spcAft>
                <a:spcPts val="0"/>
              </a:spcAft>
              <a:buSzPts val="2100"/>
              <a:buNone/>
            </a:pPr>
            <a:endParaRPr lang="en-US" sz="1000" b="1" dirty="0">
              <a:latin typeface="Arial"/>
              <a:ea typeface="Arial"/>
              <a:cs typeface="Arial"/>
              <a:sym typeface="Arial"/>
            </a:endParaRPr>
          </a:p>
          <a:p>
            <a:pPr marL="552450" lvl="0" indent="-457200" algn="l" rtl="0">
              <a:lnSpc>
                <a:spcPct val="90000"/>
              </a:lnSpc>
              <a:spcBef>
                <a:spcPts val="0"/>
              </a:spcBef>
              <a:spcAft>
                <a:spcPts val="0"/>
              </a:spcAft>
              <a:buSzPts val="2100"/>
              <a:buFont typeface="Wingdings" panose="05000000000000000000" pitchFamily="2" charset="2"/>
              <a:buChar char="v"/>
            </a:pPr>
            <a:r>
              <a:rPr lang="en-US" sz="2400" b="1" dirty="0">
                <a:latin typeface="Arial"/>
                <a:ea typeface="Arial"/>
                <a:cs typeface="Arial"/>
                <a:sym typeface="Arial"/>
              </a:rPr>
              <a:t>Mangroves: SAP Targets and Summary of Achievements</a:t>
            </a:r>
          </a:p>
          <a:p>
            <a:pPr marL="552450" lvl="0" indent="-457200" algn="l" rtl="0">
              <a:lnSpc>
                <a:spcPct val="90000"/>
              </a:lnSpc>
              <a:spcBef>
                <a:spcPts val="0"/>
              </a:spcBef>
              <a:spcAft>
                <a:spcPts val="0"/>
              </a:spcAft>
              <a:buSzPts val="2100"/>
              <a:buFont typeface="Wingdings" panose="05000000000000000000" pitchFamily="2" charset="2"/>
              <a:buChar char="v"/>
            </a:pPr>
            <a:r>
              <a:rPr lang="en-US" sz="2400" b="1" dirty="0">
                <a:latin typeface="Arial"/>
                <a:ea typeface="Arial"/>
                <a:cs typeface="Arial"/>
                <a:sym typeface="Arial"/>
              </a:rPr>
              <a:t>Coral Reefs: SAP Targets and Summary of Achievements</a:t>
            </a:r>
          </a:p>
          <a:p>
            <a:pPr marL="552450" lvl="0" indent="-457200" algn="l" rtl="0">
              <a:lnSpc>
                <a:spcPct val="90000"/>
              </a:lnSpc>
              <a:spcBef>
                <a:spcPts val="0"/>
              </a:spcBef>
              <a:spcAft>
                <a:spcPts val="0"/>
              </a:spcAft>
              <a:buSzPts val="2100"/>
              <a:buFont typeface="Wingdings" panose="05000000000000000000" pitchFamily="2" charset="2"/>
              <a:buChar char="v"/>
            </a:pPr>
            <a:r>
              <a:rPr lang="en-US" sz="2400" b="1" dirty="0" err="1">
                <a:latin typeface="Arial"/>
                <a:ea typeface="Arial"/>
                <a:cs typeface="Arial"/>
                <a:sym typeface="Arial"/>
              </a:rPr>
              <a:t>Seagrass</a:t>
            </a:r>
            <a:r>
              <a:rPr lang="en-US" sz="2400" b="1" dirty="0">
                <a:latin typeface="Arial"/>
                <a:ea typeface="Arial"/>
                <a:cs typeface="Arial"/>
                <a:sym typeface="Arial"/>
              </a:rPr>
              <a:t>: SAP Targets and Summary of Achievements</a:t>
            </a:r>
          </a:p>
          <a:p>
            <a:pPr marL="552450" lvl="0" indent="-457200" algn="l" rtl="0">
              <a:lnSpc>
                <a:spcPct val="90000"/>
              </a:lnSpc>
              <a:spcBef>
                <a:spcPts val="0"/>
              </a:spcBef>
              <a:spcAft>
                <a:spcPts val="0"/>
              </a:spcAft>
              <a:buSzPts val="2100"/>
              <a:buFont typeface="Wingdings" panose="05000000000000000000" pitchFamily="2" charset="2"/>
              <a:buChar char="v"/>
            </a:pPr>
            <a:r>
              <a:rPr lang="en-US" sz="2400" b="1" dirty="0">
                <a:latin typeface="Arial"/>
                <a:ea typeface="Arial"/>
                <a:cs typeface="Arial"/>
                <a:sym typeface="Arial"/>
              </a:rPr>
              <a:t>Wetlands: SAP Targets and Summary of Achievements</a:t>
            </a:r>
          </a:p>
          <a:p>
            <a:pPr marL="95250" lvl="0" indent="0" algn="l" rtl="0">
              <a:lnSpc>
                <a:spcPct val="90000"/>
              </a:lnSpc>
              <a:spcBef>
                <a:spcPts val="0"/>
              </a:spcBef>
              <a:spcAft>
                <a:spcPts val="0"/>
              </a:spcAft>
              <a:buSzPts val="2100"/>
              <a:buNone/>
            </a:pPr>
            <a:endParaRPr lang="en-US" b="1" dirty="0">
              <a:latin typeface="Arial"/>
              <a:ea typeface="Arial"/>
              <a:cs typeface="Arial"/>
              <a:sym typeface="Arial"/>
            </a:endParaRPr>
          </a:p>
          <a:p>
            <a:pPr marL="95250" lvl="0" indent="0" algn="l" rtl="0">
              <a:lnSpc>
                <a:spcPct val="90000"/>
              </a:lnSpc>
              <a:spcBef>
                <a:spcPts val="0"/>
              </a:spcBef>
              <a:spcAft>
                <a:spcPts val="0"/>
              </a:spcAft>
              <a:buSzPts val="2100"/>
              <a:buNone/>
            </a:pPr>
            <a:r>
              <a:rPr lang="en-US" b="1" dirty="0">
                <a:latin typeface="Arial"/>
                <a:ea typeface="Arial"/>
                <a:cs typeface="Arial"/>
                <a:sym typeface="Arial"/>
              </a:rPr>
              <a:t>Issues and Challenges</a:t>
            </a:r>
          </a:p>
          <a:p>
            <a:pPr marL="95250" lvl="0" indent="0" algn="l" rtl="0">
              <a:lnSpc>
                <a:spcPct val="90000"/>
              </a:lnSpc>
              <a:spcBef>
                <a:spcPts val="0"/>
              </a:spcBef>
              <a:spcAft>
                <a:spcPts val="0"/>
              </a:spcAft>
              <a:buSzPts val="2100"/>
              <a:buNone/>
            </a:pPr>
            <a:endParaRPr lang="en-US" sz="1600" b="1" dirty="0">
              <a:latin typeface="Arial"/>
              <a:ea typeface="Arial"/>
              <a:cs typeface="Arial"/>
              <a:sym typeface="Arial"/>
            </a:endParaRPr>
          </a:p>
          <a:p>
            <a:pPr marL="95250" lvl="0" indent="0" algn="l" rtl="0">
              <a:lnSpc>
                <a:spcPct val="90000"/>
              </a:lnSpc>
              <a:spcBef>
                <a:spcPts val="0"/>
              </a:spcBef>
              <a:spcAft>
                <a:spcPts val="0"/>
              </a:spcAft>
              <a:buSzPts val="2100"/>
              <a:buNone/>
            </a:pPr>
            <a:r>
              <a:rPr lang="en-US" b="1" dirty="0">
                <a:latin typeface="Arial"/>
                <a:ea typeface="Arial"/>
                <a:cs typeface="Arial"/>
                <a:sym typeface="Arial"/>
              </a:rPr>
              <a:t>Lessons Learned</a:t>
            </a:r>
          </a:p>
          <a:p>
            <a:pPr marL="95250" lvl="0" indent="0" algn="l" rtl="0">
              <a:lnSpc>
                <a:spcPct val="90000"/>
              </a:lnSpc>
              <a:spcBef>
                <a:spcPts val="0"/>
              </a:spcBef>
              <a:spcAft>
                <a:spcPts val="0"/>
              </a:spcAft>
              <a:buSzPts val="2100"/>
              <a:buNone/>
            </a:pPr>
            <a:endParaRPr lang="en-US" sz="1600" b="1" dirty="0">
              <a:latin typeface="Arial"/>
              <a:ea typeface="Arial"/>
              <a:cs typeface="Arial"/>
              <a:sym typeface="Arial"/>
            </a:endParaRPr>
          </a:p>
          <a:p>
            <a:pPr marL="95250" lvl="0" indent="0" algn="l" rtl="0">
              <a:lnSpc>
                <a:spcPct val="90000"/>
              </a:lnSpc>
              <a:spcBef>
                <a:spcPts val="0"/>
              </a:spcBef>
              <a:spcAft>
                <a:spcPts val="0"/>
              </a:spcAft>
              <a:buSzPts val="2100"/>
              <a:buNone/>
            </a:pPr>
            <a:r>
              <a:rPr lang="en-US" b="1" dirty="0">
                <a:latin typeface="Arial"/>
                <a:ea typeface="Arial"/>
                <a:cs typeface="Arial"/>
                <a:sym typeface="Arial"/>
              </a:rPr>
              <a:t>Recommendations</a:t>
            </a:r>
          </a:p>
          <a:p>
            <a:pPr marL="95250" lvl="0" indent="0" algn="l" rtl="0">
              <a:lnSpc>
                <a:spcPct val="90000"/>
              </a:lnSpc>
              <a:spcBef>
                <a:spcPts val="0"/>
              </a:spcBef>
              <a:spcAft>
                <a:spcPts val="0"/>
              </a:spcAft>
              <a:buSzPts val="2100"/>
              <a:buNone/>
            </a:pPr>
            <a:endParaRPr lang="en-US" sz="1600" b="1" dirty="0">
              <a:latin typeface="Arial"/>
              <a:ea typeface="Arial"/>
              <a:cs typeface="Arial"/>
              <a:sym typeface="Arial"/>
            </a:endParaRPr>
          </a:p>
          <a:p>
            <a:pPr marL="95250" lvl="0" indent="0" algn="l" rtl="0">
              <a:lnSpc>
                <a:spcPct val="90000"/>
              </a:lnSpc>
              <a:spcBef>
                <a:spcPts val="0"/>
              </a:spcBef>
              <a:spcAft>
                <a:spcPts val="0"/>
              </a:spcAft>
              <a:buSzPts val="2100"/>
              <a:buNone/>
            </a:pPr>
            <a:r>
              <a:rPr lang="en-US" b="1" dirty="0">
                <a:latin typeface="Arial"/>
                <a:ea typeface="Arial"/>
                <a:cs typeface="Arial"/>
                <a:sym typeface="Arial"/>
              </a:rPr>
              <a:t>Conclusions</a:t>
            </a:r>
          </a:p>
        </p:txBody>
      </p:sp>
    </p:spTree>
    <p:extLst>
      <p:ext uri="{BB962C8B-B14F-4D97-AF65-F5344CB8AC3E}">
        <p14:creationId xmlns:p14="http://schemas.microsoft.com/office/powerpoint/2010/main" val="41737210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2"/>
          <p:cNvSpPr txBox="1">
            <a:spLocks noGrp="1"/>
          </p:cNvSpPr>
          <p:nvPr>
            <p:ph type="title"/>
          </p:nvPr>
        </p:nvSpPr>
        <p:spPr>
          <a:xfrm>
            <a:off x="2208762" y="335843"/>
            <a:ext cx="9211299" cy="583012"/>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70C0"/>
              </a:buClr>
              <a:buSzPts val="4000"/>
              <a:buFont typeface="Calibri"/>
              <a:buNone/>
            </a:pPr>
            <a:r>
              <a:rPr lang="en-US" sz="3400" b="1" dirty="0">
                <a:solidFill>
                  <a:srgbClr val="0070C0"/>
                </a:solidFill>
              </a:rPr>
              <a:t>Introduction</a:t>
            </a:r>
            <a:endParaRPr sz="3400" dirty="0">
              <a:solidFill>
                <a:srgbClr val="0070C0"/>
              </a:solidFill>
            </a:endParaRPr>
          </a:p>
        </p:txBody>
      </p:sp>
      <p:pic>
        <p:nvPicPr>
          <p:cNvPr id="95" name="Google Shape;95;p2"/>
          <p:cNvPicPr preferRelativeResize="0"/>
          <p:nvPr/>
        </p:nvPicPr>
        <p:blipFill rotWithShape="1">
          <a:blip r:embed="rId3">
            <a:alphaModFix/>
          </a:blip>
          <a:srcRect/>
          <a:stretch/>
        </p:blipFill>
        <p:spPr>
          <a:xfrm>
            <a:off x="0" y="1568"/>
            <a:ext cx="2049137" cy="6858000"/>
          </a:xfrm>
          <a:prstGeom prst="rect">
            <a:avLst/>
          </a:prstGeom>
          <a:noFill/>
          <a:ln>
            <a:noFill/>
          </a:ln>
        </p:spPr>
      </p:pic>
      <p:sp>
        <p:nvSpPr>
          <p:cNvPr id="6" name="Google Shape;103;p3"/>
          <p:cNvSpPr txBox="1">
            <a:spLocks/>
          </p:cNvSpPr>
          <p:nvPr/>
        </p:nvSpPr>
        <p:spPr>
          <a:xfrm>
            <a:off x="2496457" y="1016000"/>
            <a:ext cx="8971643" cy="4862286"/>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indent="-361950">
              <a:spcBef>
                <a:spcPts val="0"/>
              </a:spcBef>
              <a:buSzPts val="2100"/>
              <a:buFont typeface="Arial"/>
              <a:buChar char="❖"/>
            </a:pPr>
            <a:endParaRPr lang="en-US" sz="1400" dirty="0">
              <a:latin typeface="Arial"/>
              <a:ea typeface="Arial"/>
              <a:cs typeface="Arial"/>
              <a:sym typeface="Arial"/>
            </a:endParaRPr>
          </a:p>
          <a:p>
            <a:pPr indent="-361950">
              <a:spcBef>
                <a:spcPts val="0"/>
              </a:spcBef>
              <a:buSzPts val="2100"/>
              <a:buFont typeface="Arial"/>
              <a:buChar char="❖"/>
            </a:pPr>
            <a:r>
              <a:rPr lang="en-US" sz="1800" dirty="0">
                <a:latin typeface="Tw Cen MT" pitchFamily="34" charset="0"/>
                <a:ea typeface="Arial"/>
                <a:cs typeface="Arial"/>
                <a:sym typeface="Arial"/>
              </a:rPr>
              <a:t>In 2002 - 2008 Indonesia participated in the project phase I entitled "Reversing Environmental Degradation Trends in the South China Sea and Gulf of Thailand" implementing 4 ecosystem habitats namely Mangrove, Coral Reef, Sea grass, and Wetland, as well as in the second phase Indonesia committed to continuing activities on  “Implementing the Strategic Action Program  for the South China Sea and Gulf of Thailand (SCS SAP)”,  as the lead agency, Indonesia will continue its involvement  in the project.</a:t>
            </a:r>
          </a:p>
          <a:p>
            <a:pPr indent="-361950">
              <a:spcBef>
                <a:spcPts val="0"/>
              </a:spcBef>
              <a:buSzPts val="2100"/>
              <a:buNone/>
            </a:pPr>
            <a:endParaRPr lang="en-US" sz="1800" dirty="0">
              <a:latin typeface="Tw Cen MT" pitchFamily="34" charset="0"/>
              <a:ea typeface="Arial"/>
              <a:cs typeface="Arial"/>
              <a:sym typeface="Arial"/>
            </a:endParaRPr>
          </a:p>
          <a:p>
            <a:pPr indent="-361950">
              <a:spcBef>
                <a:spcPts val="0"/>
              </a:spcBef>
              <a:buSzPts val="2100"/>
              <a:buFont typeface="Arial"/>
              <a:buChar char="❖"/>
            </a:pPr>
            <a:r>
              <a:rPr lang="en-US" sz="1800" dirty="0">
                <a:latin typeface="Tw Cen MT" pitchFamily="34" charset="0"/>
                <a:ea typeface="Arial"/>
                <a:cs typeface="Arial"/>
                <a:sym typeface="Arial"/>
              </a:rPr>
              <a:t>From 2008 to 2021, there have been many developments in Indonesia that support the improvement of coastal ecosystems through various policies, legislation, field activities and also the formation of new institutions such as Coordinating Minister for maritime and investment (2015), and  Rehabilitation Peat and Mangrove Rehabilitation Agency (2016). </a:t>
            </a:r>
          </a:p>
          <a:p>
            <a:pPr indent="-361950">
              <a:spcBef>
                <a:spcPts val="0"/>
              </a:spcBef>
              <a:buSzPts val="2100"/>
              <a:buFont typeface="Arial"/>
              <a:buChar char="❖"/>
            </a:pPr>
            <a:endParaRPr lang="en-US" sz="1800" dirty="0">
              <a:latin typeface="Tw Cen MT" pitchFamily="34" charset="0"/>
              <a:ea typeface="Arial"/>
              <a:cs typeface="Arial"/>
              <a:sym typeface="Arial"/>
            </a:endParaRPr>
          </a:p>
          <a:p>
            <a:pPr indent="-361950">
              <a:spcBef>
                <a:spcPts val="0"/>
              </a:spcBef>
              <a:buSzPts val="2100"/>
              <a:buFont typeface="Arial"/>
              <a:buChar char="❖"/>
            </a:pPr>
            <a:r>
              <a:rPr lang="en-US" sz="1800" dirty="0">
                <a:latin typeface="Tw Cen MT" pitchFamily="34" charset="0"/>
                <a:ea typeface="Arial"/>
                <a:cs typeface="Arial"/>
                <a:sym typeface="Arial"/>
              </a:rPr>
              <a:t>Various changes that occur in government organizations in terms of structure, function, and authority have caused the progress of SCS SAP implementation in Indonesia to be a challenge in its implementation so that it is somewhat delayed compared to other countries.</a:t>
            </a:r>
          </a:p>
          <a:p>
            <a:pPr indent="-361950">
              <a:spcBef>
                <a:spcPts val="0"/>
              </a:spcBef>
              <a:buSzPts val="2100"/>
              <a:buFont typeface="Arial"/>
              <a:buChar char="❖"/>
            </a:pPr>
            <a:endParaRPr lang="en-US" sz="1800" dirty="0">
              <a:latin typeface="Tw Cen MT" pitchFamily="34" charset="0"/>
              <a:ea typeface="Arial"/>
              <a:cs typeface="Arial"/>
              <a:sym typeface="Arial"/>
            </a:endParaRPr>
          </a:p>
          <a:p>
            <a:pPr indent="-361950">
              <a:spcBef>
                <a:spcPts val="0"/>
              </a:spcBef>
              <a:buSzPts val="2100"/>
              <a:buFont typeface="Arial"/>
              <a:buChar char="❖"/>
            </a:pPr>
            <a:r>
              <a:rPr lang="en-US" sz="1800" dirty="0">
                <a:latin typeface="Tw Cen MT" pitchFamily="34" charset="0"/>
                <a:ea typeface="Arial"/>
                <a:cs typeface="Arial"/>
                <a:sym typeface="Arial"/>
              </a:rPr>
              <a:t>In this presentation, Indonesia will present its national targets and achievements from 2008 to 2021.</a:t>
            </a:r>
          </a:p>
          <a:p>
            <a:pPr indent="-361950">
              <a:spcBef>
                <a:spcPts val="0"/>
              </a:spcBef>
              <a:buSzPts val="2100"/>
              <a:buNone/>
            </a:pPr>
            <a:endParaRPr lang="en-US" sz="1600" dirty="0">
              <a:ea typeface="Arial"/>
              <a:cs typeface="Arial"/>
              <a:sym typeface="Arial"/>
            </a:endParaRPr>
          </a:p>
          <a:p>
            <a:pPr indent="-361950">
              <a:spcBef>
                <a:spcPts val="0"/>
              </a:spcBef>
              <a:buSzPts val="2100"/>
              <a:buNone/>
            </a:pPr>
            <a:endParaRPr lang="en-US" sz="1600" dirty="0">
              <a:ea typeface="Arial"/>
              <a:cs typeface="Arial"/>
              <a:sym typeface="Arial"/>
            </a:endParaRPr>
          </a:p>
          <a:p>
            <a:pPr indent="-361950">
              <a:spcBef>
                <a:spcPts val="0"/>
              </a:spcBef>
              <a:buSzPts val="2100"/>
              <a:buNone/>
            </a:pPr>
            <a:endParaRPr lang="en-US" sz="1600" dirty="0">
              <a:ea typeface="Arial"/>
              <a:cs typeface="Arial"/>
              <a:sym typeface="Arial"/>
            </a:endParaRPr>
          </a:p>
          <a:p>
            <a:pPr indent="-361950">
              <a:spcBef>
                <a:spcPts val="0"/>
              </a:spcBef>
              <a:buSzPts val="2100"/>
              <a:buNone/>
            </a:pPr>
            <a:endParaRPr lang="en-US" sz="1400" dirty="0"/>
          </a:p>
        </p:txBody>
      </p:sp>
    </p:spTree>
    <p:extLst>
      <p:ext uri="{BB962C8B-B14F-4D97-AF65-F5344CB8AC3E}">
        <p14:creationId xmlns:p14="http://schemas.microsoft.com/office/powerpoint/2010/main" val="2841112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Google Shape;94;p2">
            <a:extLst>
              <a:ext uri="{FF2B5EF4-FFF2-40B4-BE49-F238E27FC236}">
                <a16:creationId xmlns:a16="http://schemas.microsoft.com/office/drawing/2014/main" xmlns="" id="{B2DDE28C-BED4-9BA9-E1B2-F487403E3290}"/>
              </a:ext>
            </a:extLst>
          </p:cNvPr>
          <p:cNvSpPr txBox="1">
            <a:spLocks/>
          </p:cNvSpPr>
          <p:nvPr/>
        </p:nvSpPr>
        <p:spPr>
          <a:xfrm>
            <a:off x="2208762" y="162422"/>
            <a:ext cx="7755045" cy="420902"/>
          </a:xfrm>
          <a:prstGeom prst="rect">
            <a:avLst/>
          </a:prstGeom>
          <a:noFill/>
          <a:ln>
            <a:noFill/>
          </a:ln>
        </p:spPr>
        <p:txBody>
          <a:bodyPr spcFirstLastPara="1" wrap="square" lIns="91425" tIns="45700" rIns="91425" bIns="45700" anchor="ctr" anchorCtr="0">
            <a:normAutofit fontScale="925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ct val="90000"/>
              </a:lnSpc>
              <a:buClr>
                <a:srgbClr val="0070C0"/>
              </a:buClr>
              <a:buSzPts val="4000"/>
              <a:buFont typeface="Calibri"/>
              <a:buNone/>
            </a:pPr>
            <a:r>
              <a:rPr lang="en-US" sz="2800" b="1" dirty="0">
                <a:solidFill>
                  <a:srgbClr val="0070C0"/>
                </a:solidFill>
              </a:rPr>
              <a:t>Evaluation of Achievements on Mangroves</a:t>
            </a:r>
            <a:endParaRPr lang="en-US" sz="2800" dirty="0">
              <a:solidFill>
                <a:srgbClr val="0070C0"/>
              </a:solidFill>
            </a:endParaRPr>
          </a:p>
        </p:txBody>
      </p:sp>
      <p:pic>
        <p:nvPicPr>
          <p:cNvPr id="11" name="Google Shape;95;p2">
            <a:extLst>
              <a:ext uri="{FF2B5EF4-FFF2-40B4-BE49-F238E27FC236}">
                <a16:creationId xmlns:a16="http://schemas.microsoft.com/office/drawing/2014/main" xmlns="" id="{7B00E30D-6338-4F95-32AC-41E32AF7626D}"/>
              </a:ext>
            </a:extLst>
          </p:cNvPr>
          <p:cNvPicPr preferRelativeResize="0"/>
          <p:nvPr/>
        </p:nvPicPr>
        <p:blipFill rotWithShape="1">
          <a:blip r:embed="rId3">
            <a:alphaModFix/>
          </a:blip>
          <a:srcRect/>
          <a:stretch/>
        </p:blipFill>
        <p:spPr>
          <a:xfrm>
            <a:off x="0" y="1568"/>
            <a:ext cx="2049137" cy="6858000"/>
          </a:xfrm>
          <a:prstGeom prst="rect">
            <a:avLst/>
          </a:prstGeom>
          <a:noFill/>
          <a:ln>
            <a:noFill/>
          </a:ln>
        </p:spPr>
      </p:pic>
      <p:sp>
        <p:nvSpPr>
          <p:cNvPr id="13" name="Google Shape;103;p3">
            <a:extLst>
              <a:ext uri="{FF2B5EF4-FFF2-40B4-BE49-F238E27FC236}">
                <a16:creationId xmlns:a16="http://schemas.microsoft.com/office/drawing/2014/main" xmlns="" id="{1EDACB82-6F77-CDFD-4FE9-E5AAC71C9D35}"/>
              </a:ext>
            </a:extLst>
          </p:cNvPr>
          <p:cNvSpPr txBox="1">
            <a:spLocks/>
          </p:cNvSpPr>
          <p:nvPr/>
        </p:nvSpPr>
        <p:spPr>
          <a:xfrm>
            <a:off x="2002221" y="583325"/>
            <a:ext cx="9874696" cy="6274676"/>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indent="-361950">
              <a:spcBef>
                <a:spcPts val="0"/>
              </a:spcBef>
              <a:buSzPts val="2100"/>
              <a:buNone/>
            </a:pPr>
            <a:endParaRPr lang="en-GB" sz="1200" dirty="0"/>
          </a:p>
          <a:p>
            <a:pPr indent="-361950">
              <a:spcBef>
                <a:spcPts val="0"/>
              </a:spcBef>
              <a:buSzPts val="2100"/>
              <a:buNone/>
            </a:pPr>
            <a:r>
              <a:rPr lang="en-GB" sz="1600" dirty="0">
                <a:latin typeface="Tw Cen MT" pitchFamily="34" charset="0"/>
              </a:rPr>
              <a:t>            </a:t>
            </a:r>
            <a:r>
              <a:rPr lang="en-GB" sz="2000" b="1" dirty="0">
                <a:latin typeface="Tw Cen MT" pitchFamily="34" charset="0"/>
              </a:rPr>
              <a:t>Summary of the SAP targets for mangroves and achievements during 2008-2021</a:t>
            </a:r>
            <a:endParaRPr lang="id-ID" sz="1200" b="1" dirty="0">
              <a:latin typeface="Tw Cen MT" pitchFamily="34" charset="0"/>
            </a:endParaRPr>
          </a:p>
          <a:p>
            <a:pPr indent="-361950">
              <a:spcBef>
                <a:spcPts val="0"/>
              </a:spcBef>
              <a:buSzPts val="2100"/>
              <a:buFont typeface="Arial"/>
              <a:buChar char="❖"/>
            </a:pPr>
            <a:endParaRPr lang="en-US" sz="1200" dirty="0">
              <a:latin typeface="Arial"/>
              <a:ea typeface="Arial"/>
              <a:cs typeface="Arial"/>
              <a:sym typeface="Arial"/>
            </a:endParaRPr>
          </a:p>
          <a:p>
            <a:pPr indent="-361950">
              <a:spcBef>
                <a:spcPts val="0"/>
              </a:spcBef>
              <a:buSzPts val="2100"/>
              <a:buFont typeface="Arial"/>
              <a:buChar char="❖"/>
            </a:pPr>
            <a:endParaRPr lang="en-US" sz="1200" dirty="0">
              <a:latin typeface="Arial"/>
              <a:ea typeface="Arial"/>
              <a:cs typeface="Arial"/>
              <a:sym typeface="Arial"/>
            </a:endParaRPr>
          </a:p>
          <a:p>
            <a:pPr indent="-361950">
              <a:spcBef>
                <a:spcPts val="0"/>
              </a:spcBef>
              <a:buSzPts val="2100"/>
              <a:buFont typeface="Arial"/>
              <a:buChar char="❖"/>
            </a:pPr>
            <a:endParaRPr lang="en-US" sz="1200" dirty="0">
              <a:latin typeface="Arial"/>
              <a:ea typeface="Arial"/>
              <a:cs typeface="Arial"/>
              <a:sym typeface="Arial"/>
            </a:endParaRPr>
          </a:p>
          <a:p>
            <a:pPr indent="-361950">
              <a:spcBef>
                <a:spcPts val="0"/>
              </a:spcBef>
              <a:buSzPts val="2100"/>
              <a:buFont typeface="Arial"/>
              <a:buChar char="❖"/>
            </a:pPr>
            <a:endParaRPr lang="en-US" sz="1200" dirty="0">
              <a:latin typeface="Arial"/>
              <a:ea typeface="Arial"/>
              <a:cs typeface="Arial"/>
              <a:sym typeface="Arial"/>
            </a:endParaRPr>
          </a:p>
          <a:p>
            <a:pPr indent="-361950">
              <a:spcBef>
                <a:spcPts val="0"/>
              </a:spcBef>
              <a:buSzPts val="2100"/>
              <a:buFont typeface="Arial"/>
              <a:buChar char="❖"/>
            </a:pPr>
            <a:endParaRPr lang="en-US" sz="1200" dirty="0">
              <a:latin typeface="Arial"/>
              <a:ea typeface="Arial"/>
              <a:cs typeface="Arial"/>
              <a:sym typeface="Arial"/>
            </a:endParaRPr>
          </a:p>
          <a:p>
            <a:pPr indent="-361950">
              <a:spcBef>
                <a:spcPts val="0"/>
              </a:spcBef>
              <a:buSzPts val="2100"/>
              <a:buFont typeface="Arial"/>
              <a:buChar char="❖"/>
            </a:pPr>
            <a:endParaRPr lang="en-US" sz="1200" dirty="0">
              <a:latin typeface="Arial"/>
              <a:ea typeface="Arial"/>
              <a:cs typeface="Arial"/>
              <a:sym typeface="Arial"/>
            </a:endParaRPr>
          </a:p>
          <a:p>
            <a:pPr indent="-361950">
              <a:spcBef>
                <a:spcPts val="0"/>
              </a:spcBef>
              <a:buSzPts val="2100"/>
              <a:buFont typeface="Arial"/>
              <a:buChar char="❖"/>
            </a:pPr>
            <a:endParaRPr lang="en-US" sz="1200" dirty="0">
              <a:latin typeface="Arial"/>
              <a:ea typeface="Arial"/>
              <a:cs typeface="Arial"/>
              <a:sym typeface="Arial"/>
            </a:endParaRPr>
          </a:p>
          <a:p>
            <a:pPr indent="-361950">
              <a:spcBef>
                <a:spcPts val="0"/>
              </a:spcBef>
              <a:buSzPts val="2100"/>
              <a:buFont typeface="Arial"/>
              <a:buChar char="❖"/>
            </a:pPr>
            <a:endParaRPr lang="en-US" sz="1200" dirty="0">
              <a:latin typeface="Arial"/>
              <a:ea typeface="Arial"/>
              <a:cs typeface="Arial"/>
              <a:sym typeface="Arial"/>
            </a:endParaRPr>
          </a:p>
          <a:p>
            <a:pPr indent="-361950">
              <a:spcBef>
                <a:spcPts val="0"/>
              </a:spcBef>
              <a:buSzPts val="2100"/>
              <a:buFont typeface="Arial"/>
              <a:buChar char="❖"/>
            </a:pPr>
            <a:endParaRPr lang="en-US" sz="1200" dirty="0">
              <a:latin typeface="Arial"/>
              <a:ea typeface="Arial"/>
              <a:cs typeface="Arial"/>
              <a:sym typeface="Arial"/>
            </a:endParaRPr>
          </a:p>
          <a:p>
            <a:pPr indent="-361950">
              <a:spcBef>
                <a:spcPts val="0"/>
              </a:spcBef>
              <a:buSzPts val="2100"/>
              <a:buFont typeface="Arial"/>
              <a:buChar char="❖"/>
            </a:pPr>
            <a:endParaRPr lang="en-US" sz="1200" dirty="0">
              <a:latin typeface="Arial"/>
              <a:ea typeface="Arial"/>
              <a:cs typeface="Arial"/>
              <a:sym typeface="Arial"/>
            </a:endParaRPr>
          </a:p>
          <a:p>
            <a:pPr indent="-361950">
              <a:spcBef>
                <a:spcPts val="0"/>
              </a:spcBef>
              <a:buSzPts val="2100"/>
              <a:buFont typeface="Arial"/>
              <a:buChar char="❖"/>
            </a:pPr>
            <a:endParaRPr lang="en-US" sz="1200" dirty="0">
              <a:latin typeface="Arial"/>
              <a:ea typeface="Arial"/>
              <a:cs typeface="Arial"/>
              <a:sym typeface="Arial"/>
            </a:endParaRPr>
          </a:p>
          <a:p>
            <a:pPr indent="-361950">
              <a:spcBef>
                <a:spcPts val="0"/>
              </a:spcBef>
              <a:buSzPts val="2100"/>
              <a:buFont typeface="Arial"/>
              <a:buChar char="❖"/>
            </a:pPr>
            <a:endParaRPr lang="en-US" sz="1200" dirty="0">
              <a:latin typeface="Arial"/>
              <a:ea typeface="Arial"/>
              <a:cs typeface="Arial"/>
              <a:sym typeface="Arial"/>
            </a:endParaRPr>
          </a:p>
          <a:p>
            <a:pPr indent="-361950">
              <a:spcBef>
                <a:spcPts val="0"/>
              </a:spcBef>
              <a:buSzPts val="2100"/>
              <a:buFont typeface="Arial"/>
              <a:buChar char="❖"/>
            </a:pPr>
            <a:endParaRPr lang="en-US" sz="1200" dirty="0">
              <a:latin typeface="Arial"/>
              <a:ea typeface="Arial"/>
              <a:cs typeface="Arial"/>
              <a:sym typeface="Arial"/>
            </a:endParaRPr>
          </a:p>
          <a:p>
            <a:pPr indent="-361950">
              <a:spcBef>
                <a:spcPts val="0"/>
              </a:spcBef>
              <a:buSzPts val="2100"/>
              <a:buFont typeface="Arial"/>
              <a:buChar char="❖"/>
            </a:pPr>
            <a:endParaRPr lang="en-US" sz="1200" dirty="0">
              <a:latin typeface="Arial"/>
              <a:ea typeface="Arial"/>
              <a:cs typeface="Arial"/>
              <a:sym typeface="Arial"/>
            </a:endParaRPr>
          </a:p>
          <a:p>
            <a:pPr indent="-361950">
              <a:spcBef>
                <a:spcPts val="0"/>
              </a:spcBef>
              <a:buSzPts val="2100"/>
              <a:buFont typeface="Arial"/>
              <a:buChar char="❖"/>
            </a:pPr>
            <a:endParaRPr lang="en-US" sz="1200" dirty="0">
              <a:latin typeface="Arial"/>
              <a:ea typeface="Arial"/>
              <a:cs typeface="Arial"/>
              <a:sym typeface="Arial"/>
            </a:endParaRPr>
          </a:p>
          <a:p>
            <a:pPr indent="-361950">
              <a:spcBef>
                <a:spcPts val="0"/>
              </a:spcBef>
              <a:buSzPts val="2100"/>
              <a:buFont typeface="Arial"/>
              <a:buChar char="❖"/>
            </a:pPr>
            <a:endParaRPr lang="en-US" sz="1200" dirty="0">
              <a:latin typeface="Arial"/>
              <a:ea typeface="Arial"/>
              <a:cs typeface="Arial"/>
              <a:sym typeface="Arial"/>
            </a:endParaRPr>
          </a:p>
          <a:p>
            <a:pPr indent="-361950">
              <a:spcBef>
                <a:spcPts val="0"/>
              </a:spcBef>
              <a:buSzPts val="2100"/>
              <a:buFont typeface="Arial"/>
              <a:buChar char="❖"/>
            </a:pPr>
            <a:endParaRPr lang="en-US" sz="1200" dirty="0">
              <a:latin typeface="Arial"/>
              <a:ea typeface="Arial"/>
              <a:cs typeface="Arial"/>
              <a:sym typeface="Arial"/>
            </a:endParaRPr>
          </a:p>
          <a:p>
            <a:pPr indent="-361950">
              <a:spcBef>
                <a:spcPts val="0"/>
              </a:spcBef>
              <a:buSzPts val="2100"/>
              <a:buFont typeface="Arial"/>
              <a:buChar char="❖"/>
            </a:pPr>
            <a:endParaRPr lang="en-US" sz="1200" dirty="0">
              <a:latin typeface="Arial"/>
              <a:ea typeface="Arial"/>
              <a:cs typeface="Arial"/>
              <a:sym typeface="Arial"/>
            </a:endParaRPr>
          </a:p>
          <a:p>
            <a:pPr indent="-361950">
              <a:spcBef>
                <a:spcPts val="0"/>
              </a:spcBef>
              <a:buSzPts val="2100"/>
              <a:buFont typeface="Arial"/>
              <a:buChar char="❖"/>
            </a:pPr>
            <a:endParaRPr lang="en-US" sz="1200" dirty="0">
              <a:latin typeface="Arial"/>
              <a:ea typeface="Arial"/>
              <a:cs typeface="Arial"/>
              <a:sym typeface="Arial"/>
            </a:endParaRPr>
          </a:p>
          <a:p>
            <a:pPr indent="-361950">
              <a:spcBef>
                <a:spcPts val="0"/>
              </a:spcBef>
              <a:buSzPts val="2100"/>
              <a:buFont typeface="Arial"/>
              <a:buChar char="❖"/>
            </a:pPr>
            <a:endParaRPr lang="en-US" sz="1200" dirty="0">
              <a:latin typeface="Arial"/>
              <a:ea typeface="Arial"/>
              <a:cs typeface="Arial"/>
              <a:sym typeface="Arial"/>
            </a:endParaRPr>
          </a:p>
          <a:p>
            <a:pPr indent="-361950">
              <a:spcBef>
                <a:spcPts val="0"/>
              </a:spcBef>
              <a:buSzPts val="2100"/>
              <a:buFont typeface="Arial"/>
              <a:buChar char="❖"/>
            </a:pPr>
            <a:endParaRPr lang="en-US" sz="1200" dirty="0">
              <a:latin typeface="Arial"/>
              <a:ea typeface="Arial"/>
              <a:cs typeface="Arial"/>
              <a:sym typeface="Arial"/>
            </a:endParaRPr>
          </a:p>
          <a:p>
            <a:pPr indent="-361950">
              <a:spcBef>
                <a:spcPts val="0"/>
              </a:spcBef>
              <a:buSzPts val="2100"/>
              <a:buFont typeface="Arial"/>
              <a:buChar char="❖"/>
            </a:pPr>
            <a:endParaRPr lang="en-US" sz="1200" dirty="0">
              <a:latin typeface="Arial"/>
              <a:ea typeface="Arial"/>
              <a:cs typeface="Arial"/>
              <a:sym typeface="Arial"/>
            </a:endParaRPr>
          </a:p>
          <a:p>
            <a:pPr indent="-361950">
              <a:spcBef>
                <a:spcPts val="0"/>
              </a:spcBef>
              <a:buSzPts val="2100"/>
              <a:buFont typeface="Arial"/>
              <a:buChar char="❖"/>
            </a:pPr>
            <a:endParaRPr lang="en-US" sz="1200" dirty="0">
              <a:latin typeface="Arial"/>
              <a:ea typeface="Arial"/>
              <a:cs typeface="Arial"/>
              <a:sym typeface="Arial"/>
            </a:endParaRPr>
          </a:p>
          <a:p>
            <a:pPr indent="-361950">
              <a:spcBef>
                <a:spcPts val="0"/>
              </a:spcBef>
              <a:buSzPts val="2100"/>
              <a:buFont typeface="Arial"/>
              <a:buChar char="❖"/>
            </a:pPr>
            <a:endParaRPr lang="en-US" sz="1200" dirty="0">
              <a:latin typeface="Arial"/>
              <a:ea typeface="Arial"/>
              <a:cs typeface="Arial"/>
              <a:sym typeface="Arial"/>
            </a:endParaRPr>
          </a:p>
          <a:p>
            <a:pPr indent="-361950">
              <a:spcBef>
                <a:spcPts val="0"/>
              </a:spcBef>
              <a:buSzPts val="2100"/>
              <a:buFont typeface="Arial"/>
              <a:buChar char="❖"/>
            </a:pPr>
            <a:endParaRPr lang="en-US" sz="1200" dirty="0">
              <a:latin typeface="Arial"/>
              <a:ea typeface="Arial"/>
              <a:cs typeface="Arial"/>
              <a:sym typeface="Arial"/>
            </a:endParaRPr>
          </a:p>
          <a:p>
            <a:pPr indent="-361950">
              <a:spcBef>
                <a:spcPts val="0"/>
              </a:spcBef>
              <a:buSzPts val="2100"/>
              <a:buFont typeface="Arial"/>
              <a:buChar char="❖"/>
            </a:pPr>
            <a:endParaRPr lang="en-US" sz="1200" dirty="0">
              <a:latin typeface="Arial"/>
              <a:ea typeface="Arial"/>
              <a:cs typeface="Arial"/>
              <a:sym typeface="Arial"/>
            </a:endParaRPr>
          </a:p>
          <a:p>
            <a:pPr indent="-361950">
              <a:spcBef>
                <a:spcPts val="0"/>
              </a:spcBef>
              <a:buSzPts val="2100"/>
              <a:buFont typeface="Arial"/>
              <a:buChar char="❖"/>
            </a:pPr>
            <a:endParaRPr lang="en-US" sz="1200" dirty="0">
              <a:latin typeface="Arial"/>
              <a:ea typeface="Arial"/>
              <a:cs typeface="Arial"/>
              <a:sym typeface="Arial"/>
            </a:endParaRPr>
          </a:p>
          <a:p>
            <a:pPr indent="-361950">
              <a:spcBef>
                <a:spcPts val="0"/>
              </a:spcBef>
              <a:buSzPts val="2100"/>
              <a:buNone/>
            </a:pPr>
            <a:endParaRPr lang="en-US" sz="2400" dirty="0">
              <a:latin typeface="Arial"/>
              <a:ea typeface="Arial"/>
              <a:cs typeface="Arial"/>
              <a:sym typeface="Arial"/>
            </a:endParaRPr>
          </a:p>
          <a:p>
            <a:pPr indent="-361950">
              <a:spcBef>
                <a:spcPts val="0"/>
              </a:spcBef>
              <a:buSzPts val="2100"/>
              <a:buFont typeface="Arial"/>
              <a:buChar char="❖"/>
            </a:pPr>
            <a:endParaRPr lang="en-US" sz="2400" dirty="0">
              <a:latin typeface="Arial"/>
              <a:ea typeface="Arial"/>
              <a:cs typeface="Arial"/>
              <a:sym typeface="Arial"/>
            </a:endParaRPr>
          </a:p>
        </p:txBody>
      </p:sp>
      <p:graphicFrame>
        <p:nvGraphicFramePr>
          <p:cNvPr id="5" name="Table 4"/>
          <p:cNvGraphicFramePr>
            <a:graphicFrameLocks noGrp="1"/>
          </p:cNvGraphicFramePr>
          <p:nvPr/>
        </p:nvGraphicFramePr>
        <p:xfrm>
          <a:off x="2285999" y="1235964"/>
          <a:ext cx="9695793" cy="5621973"/>
        </p:xfrm>
        <a:graphic>
          <a:graphicData uri="http://schemas.openxmlformats.org/drawingml/2006/table">
            <a:tbl>
              <a:tblPr firstRow="1" bandRow="1">
                <a:tableStyleId>{177FB7C0-870E-4CA2-AEDD-45C9577357D1}</a:tableStyleId>
              </a:tblPr>
              <a:tblGrid>
                <a:gridCol w="2217072">
                  <a:extLst>
                    <a:ext uri="{9D8B030D-6E8A-4147-A177-3AD203B41FA5}">
                      <a16:colId xmlns:a16="http://schemas.microsoft.com/office/drawing/2014/main" xmlns="" val="20000"/>
                    </a:ext>
                  </a:extLst>
                </a:gridCol>
                <a:gridCol w="1233442">
                  <a:extLst>
                    <a:ext uri="{9D8B030D-6E8A-4147-A177-3AD203B41FA5}">
                      <a16:colId xmlns:a16="http://schemas.microsoft.com/office/drawing/2014/main" xmlns="" val="20001"/>
                    </a:ext>
                  </a:extLst>
                </a:gridCol>
                <a:gridCol w="968018">
                  <a:extLst>
                    <a:ext uri="{9D8B030D-6E8A-4147-A177-3AD203B41FA5}">
                      <a16:colId xmlns:a16="http://schemas.microsoft.com/office/drawing/2014/main" xmlns="" val="20002"/>
                    </a:ext>
                  </a:extLst>
                </a:gridCol>
                <a:gridCol w="749434">
                  <a:extLst>
                    <a:ext uri="{9D8B030D-6E8A-4147-A177-3AD203B41FA5}">
                      <a16:colId xmlns:a16="http://schemas.microsoft.com/office/drawing/2014/main" xmlns="" val="20003"/>
                    </a:ext>
                  </a:extLst>
                </a:gridCol>
                <a:gridCol w="983631">
                  <a:extLst>
                    <a:ext uri="{9D8B030D-6E8A-4147-A177-3AD203B41FA5}">
                      <a16:colId xmlns:a16="http://schemas.microsoft.com/office/drawing/2014/main" xmlns="" val="20004"/>
                    </a:ext>
                  </a:extLst>
                </a:gridCol>
                <a:gridCol w="858726">
                  <a:extLst>
                    <a:ext uri="{9D8B030D-6E8A-4147-A177-3AD203B41FA5}">
                      <a16:colId xmlns:a16="http://schemas.microsoft.com/office/drawing/2014/main" xmlns="" val="20005"/>
                    </a:ext>
                  </a:extLst>
                </a:gridCol>
                <a:gridCol w="780660">
                  <a:extLst>
                    <a:ext uri="{9D8B030D-6E8A-4147-A177-3AD203B41FA5}">
                      <a16:colId xmlns:a16="http://schemas.microsoft.com/office/drawing/2014/main" xmlns="" val="20006"/>
                    </a:ext>
                  </a:extLst>
                </a:gridCol>
                <a:gridCol w="1904810">
                  <a:extLst>
                    <a:ext uri="{9D8B030D-6E8A-4147-A177-3AD203B41FA5}">
                      <a16:colId xmlns:a16="http://schemas.microsoft.com/office/drawing/2014/main" xmlns="" val="20007"/>
                    </a:ext>
                  </a:extLst>
                </a:gridCol>
              </a:tblGrid>
              <a:tr h="245957">
                <a:tc rowSpan="2">
                  <a:txBody>
                    <a:bodyPr/>
                    <a:lstStyle/>
                    <a:p>
                      <a:pPr algn="ctr" fontAlgn="base">
                        <a:lnSpc>
                          <a:spcPct val="107000"/>
                        </a:lnSpc>
                        <a:spcAft>
                          <a:spcPts val="800"/>
                        </a:spcAft>
                      </a:pPr>
                      <a:r>
                        <a:rPr lang="en-US" sz="1400" b="1" dirty="0">
                          <a:solidFill>
                            <a:schemeClr val="bg1"/>
                          </a:solidFill>
                          <a:latin typeface="Tw Cen MT" pitchFamily="34" charset="0"/>
                          <a:ea typeface="Yu Gothic Light"/>
                          <a:cs typeface="Times New Roman"/>
                        </a:rPr>
                        <a:t>Regional output</a:t>
                      </a:r>
                      <a:endParaRPr lang="id-ID" sz="1400" dirty="0">
                        <a:solidFill>
                          <a:schemeClr val="bg1"/>
                        </a:solidFill>
                        <a:latin typeface="Tw Cen MT" pitchFamily="34" charset="0"/>
                        <a:ea typeface="Calibri"/>
                        <a:cs typeface="Times New Roman"/>
                      </a:endParaRPr>
                    </a:p>
                  </a:txBody>
                  <a:tcPr marL="73025" marR="73025" marT="0" marB="0" anchor="ctr">
                    <a:solidFill>
                      <a:schemeClr val="accent1">
                        <a:lumMod val="60000"/>
                        <a:lumOff val="40000"/>
                      </a:schemeClr>
                    </a:solidFill>
                  </a:tcPr>
                </a:tc>
                <a:tc rowSpan="2">
                  <a:txBody>
                    <a:bodyPr/>
                    <a:lstStyle/>
                    <a:p>
                      <a:pPr algn="ctr" fontAlgn="base">
                        <a:lnSpc>
                          <a:spcPct val="107000"/>
                        </a:lnSpc>
                        <a:spcAft>
                          <a:spcPts val="800"/>
                        </a:spcAft>
                      </a:pPr>
                      <a:endParaRPr lang="en-US" sz="1400" b="1" dirty="0">
                        <a:solidFill>
                          <a:schemeClr val="bg1"/>
                        </a:solidFill>
                        <a:latin typeface="Tw Cen MT" pitchFamily="34" charset="0"/>
                        <a:ea typeface="Yu Gothic Light"/>
                        <a:cs typeface="Times New Roman"/>
                      </a:endParaRPr>
                    </a:p>
                    <a:p>
                      <a:pPr algn="ctr" fontAlgn="base">
                        <a:lnSpc>
                          <a:spcPct val="107000"/>
                        </a:lnSpc>
                        <a:spcAft>
                          <a:spcPts val="800"/>
                        </a:spcAft>
                      </a:pPr>
                      <a:r>
                        <a:rPr lang="en-US" sz="1400" b="1" dirty="0">
                          <a:solidFill>
                            <a:schemeClr val="bg1"/>
                          </a:solidFill>
                          <a:latin typeface="Tw Cen MT" pitchFamily="34" charset="0"/>
                          <a:ea typeface="Yu Gothic Light"/>
                          <a:cs typeface="Times New Roman"/>
                        </a:rPr>
                        <a:t>SAP 2008 </a:t>
                      </a:r>
                    </a:p>
                    <a:p>
                      <a:pPr algn="ctr" fontAlgn="base">
                        <a:lnSpc>
                          <a:spcPct val="107000"/>
                        </a:lnSpc>
                        <a:spcAft>
                          <a:spcPts val="800"/>
                        </a:spcAft>
                      </a:pPr>
                      <a:r>
                        <a:rPr lang="en-US" sz="1400" b="1" dirty="0">
                          <a:solidFill>
                            <a:schemeClr val="bg1"/>
                          </a:solidFill>
                          <a:latin typeface="Tw Cen MT" pitchFamily="34" charset="0"/>
                          <a:ea typeface="Yu Gothic Light"/>
                          <a:cs typeface="Times New Roman"/>
                        </a:rPr>
                        <a:t>Targets (ha)</a:t>
                      </a:r>
                      <a:endParaRPr lang="id-ID" sz="1400" dirty="0">
                        <a:solidFill>
                          <a:schemeClr val="bg1"/>
                        </a:solidFill>
                        <a:latin typeface="Tw Cen MT" pitchFamily="34" charset="0"/>
                        <a:ea typeface="Calibri"/>
                        <a:cs typeface="Times New Roman"/>
                      </a:endParaRPr>
                    </a:p>
                  </a:txBody>
                  <a:tcPr marL="68580" marR="68580" marT="0" marB="0">
                    <a:solidFill>
                      <a:schemeClr val="accent1">
                        <a:lumMod val="60000"/>
                        <a:lumOff val="40000"/>
                      </a:schemeClr>
                    </a:solidFill>
                  </a:tcPr>
                </a:tc>
                <a:tc gridSpan="6">
                  <a:txBody>
                    <a:bodyPr/>
                    <a:lstStyle/>
                    <a:p>
                      <a:pPr algn="ctr"/>
                      <a:r>
                        <a:rPr lang="en-US" sz="1600" b="1" i="0" u="none" strike="noStrike" cap="none" dirty="0">
                          <a:solidFill>
                            <a:schemeClr val="bg1"/>
                          </a:solidFill>
                          <a:latin typeface="Calibri"/>
                          <a:ea typeface="Calibri"/>
                          <a:cs typeface="Calibri"/>
                          <a:sym typeface="Arial"/>
                        </a:rPr>
                        <a:t>SAP target sites and achievements (ha) during 2008-2021</a:t>
                      </a:r>
                      <a:endParaRPr lang="id-ID" sz="1600" dirty="0">
                        <a:solidFill>
                          <a:schemeClr val="bg1"/>
                        </a:solidFill>
                      </a:endParaRPr>
                    </a:p>
                  </a:txBody>
                  <a:tcPr>
                    <a:solidFill>
                      <a:schemeClr val="accent1">
                        <a:lumMod val="60000"/>
                        <a:lumOff val="40000"/>
                      </a:schemeClr>
                    </a:solidFill>
                  </a:tcPr>
                </a:tc>
                <a:tc hMerge="1">
                  <a:txBody>
                    <a:bodyPr/>
                    <a:lstStyle/>
                    <a:p>
                      <a:endParaRPr lang="id-ID" dirty="0"/>
                    </a:p>
                  </a:txBody>
                  <a:tcPr>
                    <a:solidFill>
                      <a:schemeClr val="accent1">
                        <a:lumMod val="60000"/>
                        <a:lumOff val="40000"/>
                      </a:schemeClr>
                    </a:solidFill>
                  </a:tcPr>
                </a:tc>
                <a:tc hMerge="1">
                  <a:txBody>
                    <a:bodyPr/>
                    <a:lstStyle/>
                    <a:p>
                      <a:endParaRPr lang="id-ID" dirty="0"/>
                    </a:p>
                  </a:txBody>
                  <a:tcPr>
                    <a:solidFill>
                      <a:schemeClr val="accent1">
                        <a:lumMod val="60000"/>
                        <a:lumOff val="40000"/>
                      </a:schemeClr>
                    </a:solidFill>
                  </a:tcPr>
                </a:tc>
                <a:tc hMerge="1">
                  <a:txBody>
                    <a:bodyPr/>
                    <a:lstStyle/>
                    <a:p>
                      <a:endParaRPr lang="id-ID" dirty="0"/>
                    </a:p>
                  </a:txBody>
                  <a:tcPr>
                    <a:solidFill>
                      <a:schemeClr val="accent1">
                        <a:lumMod val="60000"/>
                        <a:lumOff val="40000"/>
                      </a:schemeClr>
                    </a:solidFill>
                  </a:tcPr>
                </a:tc>
                <a:tc hMerge="1">
                  <a:txBody>
                    <a:bodyPr/>
                    <a:lstStyle/>
                    <a:p>
                      <a:endParaRPr lang="id-ID" dirty="0"/>
                    </a:p>
                  </a:txBody>
                  <a:tcPr>
                    <a:solidFill>
                      <a:schemeClr val="accent1">
                        <a:lumMod val="60000"/>
                        <a:lumOff val="40000"/>
                      </a:schemeClr>
                    </a:solidFill>
                  </a:tcPr>
                </a:tc>
                <a:tc hMerge="1">
                  <a:txBody>
                    <a:bodyPr/>
                    <a:lstStyle/>
                    <a:p>
                      <a:endParaRPr lang="id-ID" dirty="0"/>
                    </a:p>
                  </a:txBody>
                  <a:tcPr>
                    <a:solidFill>
                      <a:schemeClr val="accent1">
                        <a:lumMod val="60000"/>
                        <a:lumOff val="40000"/>
                      </a:schemeClr>
                    </a:solidFill>
                  </a:tcPr>
                </a:tc>
                <a:extLst>
                  <a:ext uri="{0D108BD9-81ED-4DB2-BD59-A6C34878D82A}">
                    <a16:rowId xmlns:a16="http://schemas.microsoft.com/office/drawing/2014/main" xmlns="" val="10000"/>
                  </a:ext>
                </a:extLst>
              </a:tr>
              <a:tr h="389944">
                <a:tc vMerge="1">
                  <a:txBody>
                    <a:bodyPr/>
                    <a:lstStyle/>
                    <a:p>
                      <a:endParaRPr lang="id-ID"/>
                    </a:p>
                  </a:txBody>
                  <a:tcPr>
                    <a:solidFill>
                      <a:schemeClr val="accent1">
                        <a:lumMod val="60000"/>
                        <a:lumOff val="40000"/>
                      </a:schemeClr>
                    </a:solidFill>
                  </a:tcPr>
                </a:tc>
                <a:tc vMerge="1">
                  <a:txBody>
                    <a:bodyPr/>
                    <a:lstStyle/>
                    <a:p>
                      <a:endParaRPr lang="id-ID"/>
                    </a:p>
                  </a:txBody>
                  <a:tcPr>
                    <a:solidFill>
                      <a:schemeClr val="accent1">
                        <a:lumMod val="60000"/>
                        <a:lumOff val="40000"/>
                      </a:schemeClr>
                    </a:solidFill>
                  </a:tcPr>
                </a:tc>
                <a:tc>
                  <a:txBody>
                    <a:bodyPr/>
                    <a:lstStyle/>
                    <a:p>
                      <a:pPr algn="ctr" fontAlgn="base">
                        <a:lnSpc>
                          <a:spcPct val="107000"/>
                        </a:lnSpc>
                        <a:spcAft>
                          <a:spcPts val="800"/>
                        </a:spcAft>
                      </a:pPr>
                      <a:r>
                        <a:rPr lang="en-US" sz="1400" dirty="0">
                          <a:solidFill>
                            <a:schemeClr val="bg1"/>
                          </a:solidFill>
                          <a:latin typeface="Tw Cen MT" pitchFamily="34" charset="0"/>
                          <a:ea typeface="Yu Gothic Light"/>
                          <a:cs typeface="Times New Roman"/>
                        </a:rPr>
                        <a:t>Belitung</a:t>
                      </a:r>
                      <a:endParaRPr lang="id-ID" sz="1400" dirty="0">
                        <a:solidFill>
                          <a:schemeClr val="bg1"/>
                        </a:solidFill>
                        <a:latin typeface="Tw Cen MT" pitchFamily="34" charset="0"/>
                        <a:ea typeface="Calibri"/>
                        <a:cs typeface="Times New Roman"/>
                      </a:endParaRPr>
                    </a:p>
                  </a:txBody>
                  <a:tcPr marL="68580" marR="68580" marT="0" marB="0">
                    <a:solidFill>
                      <a:schemeClr val="accent1">
                        <a:lumMod val="60000"/>
                        <a:lumOff val="40000"/>
                      </a:schemeClr>
                    </a:solidFill>
                  </a:tcPr>
                </a:tc>
                <a:tc>
                  <a:txBody>
                    <a:bodyPr/>
                    <a:lstStyle/>
                    <a:p>
                      <a:pPr algn="just" fontAlgn="base">
                        <a:lnSpc>
                          <a:spcPct val="107000"/>
                        </a:lnSpc>
                        <a:spcAft>
                          <a:spcPts val="800"/>
                        </a:spcAft>
                      </a:pPr>
                      <a:r>
                        <a:rPr lang="en-US" sz="1400" dirty="0" err="1">
                          <a:solidFill>
                            <a:schemeClr val="bg1"/>
                          </a:solidFill>
                          <a:latin typeface="Tw Cen MT" pitchFamily="34" charset="0"/>
                          <a:ea typeface="Times"/>
                          <a:cs typeface="Times New Roman"/>
                        </a:rPr>
                        <a:t>Angke</a:t>
                      </a:r>
                      <a:endParaRPr lang="en-US" sz="1400" dirty="0">
                        <a:solidFill>
                          <a:schemeClr val="bg1"/>
                        </a:solidFill>
                        <a:latin typeface="Tw Cen MT" pitchFamily="34" charset="0"/>
                        <a:ea typeface="Times"/>
                        <a:cs typeface="Times New Roman"/>
                      </a:endParaRPr>
                    </a:p>
                    <a:p>
                      <a:pPr algn="just" fontAlgn="base">
                        <a:lnSpc>
                          <a:spcPct val="107000"/>
                        </a:lnSpc>
                        <a:spcAft>
                          <a:spcPts val="800"/>
                        </a:spcAft>
                      </a:pPr>
                      <a:r>
                        <a:rPr lang="en-US" sz="1400" dirty="0">
                          <a:solidFill>
                            <a:schemeClr val="bg1"/>
                          </a:solidFill>
                          <a:latin typeface="Tw Cen MT" pitchFamily="34" charset="0"/>
                          <a:ea typeface="Times"/>
                          <a:cs typeface="Times New Roman"/>
                        </a:rPr>
                        <a:t> </a:t>
                      </a:r>
                      <a:r>
                        <a:rPr lang="en-US" sz="1400" dirty="0" err="1">
                          <a:solidFill>
                            <a:schemeClr val="bg1"/>
                          </a:solidFill>
                          <a:latin typeface="Tw Cen MT" pitchFamily="34" charset="0"/>
                          <a:ea typeface="Times"/>
                          <a:cs typeface="Times New Roman"/>
                        </a:rPr>
                        <a:t>Kapuk</a:t>
                      </a:r>
                      <a:endParaRPr lang="id-ID" sz="1400" dirty="0">
                        <a:solidFill>
                          <a:schemeClr val="bg1"/>
                        </a:solidFill>
                        <a:latin typeface="Tw Cen MT" pitchFamily="34" charset="0"/>
                        <a:ea typeface="Calibri"/>
                        <a:cs typeface="Times New Roman"/>
                      </a:endParaRPr>
                    </a:p>
                  </a:txBody>
                  <a:tcPr marL="68580" marR="68580" marT="0" marB="0">
                    <a:solidFill>
                      <a:schemeClr val="accent1">
                        <a:lumMod val="60000"/>
                        <a:lumOff val="40000"/>
                      </a:schemeClr>
                    </a:solidFill>
                  </a:tcPr>
                </a:tc>
                <a:tc>
                  <a:txBody>
                    <a:bodyPr/>
                    <a:lstStyle/>
                    <a:p>
                      <a:pPr algn="just" fontAlgn="base">
                        <a:lnSpc>
                          <a:spcPct val="107000"/>
                        </a:lnSpc>
                        <a:spcAft>
                          <a:spcPts val="800"/>
                        </a:spcAft>
                      </a:pPr>
                      <a:r>
                        <a:rPr lang="en-US" sz="1400" dirty="0" err="1">
                          <a:solidFill>
                            <a:schemeClr val="bg1"/>
                          </a:solidFill>
                          <a:latin typeface="Tw Cen MT" pitchFamily="34" charset="0"/>
                          <a:ea typeface="Yu Gothic Light"/>
                          <a:cs typeface="Times New Roman"/>
                        </a:rPr>
                        <a:t>Batu</a:t>
                      </a:r>
                      <a:r>
                        <a:rPr lang="en-US" sz="1400" dirty="0">
                          <a:solidFill>
                            <a:schemeClr val="bg1"/>
                          </a:solidFill>
                          <a:latin typeface="Tw Cen MT" pitchFamily="34" charset="0"/>
                          <a:ea typeface="Yu Gothic Light"/>
                          <a:cs typeface="Times New Roman"/>
                        </a:rPr>
                        <a:t> </a:t>
                      </a:r>
                      <a:r>
                        <a:rPr lang="en-US" sz="1400" dirty="0" err="1">
                          <a:solidFill>
                            <a:schemeClr val="bg1"/>
                          </a:solidFill>
                          <a:latin typeface="Tw Cen MT" pitchFamily="34" charset="0"/>
                          <a:ea typeface="Yu Gothic Light"/>
                          <a:cs typeface="Times New Roman"/>
                        </a:rPr>
                        <a:t>Ampar</a:t>
                      </a:r>
                      <a:endParaRPr lang="id-ID" sz="1400" dirty="0">
                        <a:solidFill>
                          <a:schemeClr val="bg1"/>
                        </a:solidFill>
                        <a:latin typeface="Tw Cen MT" pitchFamily="34" charset="0"/>
                        <a:ea typeface="Calibri"/>
                        <a:cs typeface="Times New Roman"/>
                      </a:endParaRPr>
                    </a:p>
                  </a:txBody>
                  <a:tcPr marL="68580" marR="68580" marT="0" marB="0">
                    <a:solidFill>
                      <a:schemeClr val="accent1">
                        <a:lumMod val="60000"/>
                        <a:lumOff val="40000"/>
                      </a:schemeClr>
                    </a:solidFill>
                  </a:tcPr>
                </a:tc>
                <a:tc>
                  <a:txBody>
                    <a:bodyPr/>
                    <a:lstStyle/>
                    <a:p>
                      <a:pPr algn="just" fontAlgn="base">
                        <a:lnSpc>
                          <a:spcPct val="107000"/>
                        </a:lnSpc>
                        <a:spcAft>
                          <a:spcPts val="800"/>
                        </a:spcAft>
                      </a:pPr>
                      <a:r>
                        <a:rPr lang="en-US" sz="1400" dirty="0" err="1">
                          <a:solidFill>
                            <a:schemeClr val="bg1"/>
                          </a:solidFill>
                          <a:latin typeface="Tw Cen MT" pitchFamily="34" charset="0"/>
                          <a:ea typeface="Times"/>
                          <a:cs typeface="Times New Roman"/>
                        </a:rPr>
                        <a:t>Ngurah</a:t>
                      </a:r>
                      <a:r>
                        <a:rPr lang="en-US" sz="1400" dirty="0">
                          <a:solidFill>
                            <a:schemeClr val="bg1"/>
                          </a:solidFill>
                          <a:latin typeface="Tw Cen MT" pitchFamily="34" charset="0"/>
                          <a:ea typeface="Times"/>
                          <a:cs typeface="Times New Roman"/>
                        </a:rPr>
                        <a:t> </a:t>
                      </a:r>
                      <a:r>
                        <a:rPr lang="en-US" sz="1400" dirty="0" err="1">
                          <a:solidFill>
                            <a:schemeClr val="bg1"/>
                          </a:solidFill>
                          <a:latin typeface="Tw Cen MT" pitchFamily="34" charset="0"/>
                          <a:ea typeface="Times"/>
                          <a:cs typeface="Times New Roman"/>
                        </a:rPr>
                        <a:t>Rai</a:t>
                      </a:r>
                      <a:endParaRPr lang="id-ID" sz="1400" dirty="0">
                        <a:solidFill>
                          <a:schemeClr val="bg1"/>
                        </a:solidFill>
                        <a:latin typeface="Tw Cen MT" pitchFamily="34" charset="0"/>
                        <a:ea typeface="Calibri"/>
                        <a:cs typeface="Times New Roman"/>
                      </a:endParaRPr>
                    </a:p>
                  </a:txBody>
                  <a:tcPr marL="68580" marR="68580" marT="0" marB="0">
                    <a:solidFill>
                      <a:schemeClr val="accent1">
                        <a:lumMod val="60000"/>
                        <a:lumOff val="40000"/>
                      </a:schemeClr>
                    </a:solidFill>
                  </a:tcPr>
                </a:tc>
                <a:tc>
                  <a:txBody>
                    <a:bodyPr/>
                    <a:lstStyle/>
                    <a:p>
                      <a:pPr algn="just" fontAlgn="base">
                        <a:lnSpc>
                          <a:spcPct val="107000"/>
                        </a:lnSpc>
                        <a:spcAft>
                          <a:spcPts val="800"/>
                        </a:spcAft>
                      </a:pPr>
                      <a:r>
                        <a:rPr lang="en-US" sz="1400" dirty="0" err="1">
                          <a:solidFill>
                            <a:schemeClr val="bg1"/>
                          </a:solidFill>
                          <a:latin typeface="Tw Cen MT" pitchFamily="34" charset="0"/>
                          <a:ea typeface="Times"/>
                          <a:cs typeface="Times New Roman"/>
                        </a:rPr>
                        <a:t>Bengkalis</a:t>
                      </a:r>
                      <a:endParaRPr lang="id-ID" sz="1400" dirty="0">
                        <a:solidFill>
                          <a:schemeClr val="bg1"/>
                        </a:solidFill>
                        <a:latin typeface="Tw Cen MT" pitchFamily="34" charset="0"/>
                        <a:ea typeface="Calibri"/>
                        <a:cs typeface="Times New Roman"/>
                      </a:endParaRPr>
                    </a:p>
                  </a:txBody>
                  <a:tcPr marL="68580" marR="68580" marT="0" marB="0">
                    <a:solidFill>
                      <a:schemeClr val="accent1">
                        <a:lumMod val="60000"/>
                        <a:lumOff val="40000"/>
                      </a:schemeClr>
                    </a:solidFill>
                  </a:tcPr>
                </a:tc>
                <a:tc>
                  <a:txBody>
                    <a:bodyPr/>
                    <a:lstStyle/>
                    <a:p>
                      <a:pPr algn="ctr" fontAlgn="base">
                        <a:lnSpc>
                          <a:spcPct val="107000"/>
                        </a:lnSpc>
                        <a:spcAft>
                          <a:spcPts val="800"/>
                        </a:spcAft>
                      </a:pPr>
                      <a:r>
                        <a:rPr lang="en-US" sz="1400" dirty="0">
                          <a:solidFill>
                            <a:schemeClr val="bg1"/>
                          </a:solidFill>
                          <a:latin typeface="Tw Cen MT" pitchFamily="34" charset="0"/>
                          <a:ea typeface="Yu Gothic Light"/>
                          <a:cs typeface="Times New Roman"/>
                        </a:rPr>
                        <a:t>Others*</a:t>
                      </a:r>
                      <a:endParaRPr lang="id-ID" sz="1400" dirty="0">
                        <a:solidFill>
                          <a:schemeClr val="bg1"/>
                        </a:solidFill>
                        <a:latin typeface="Tw Cen MT" pitchFamily="34" charset="0"/>
                        <a:ea typeface="Calibri"/>
                        <a:cs typeface="Times New Roman"/>
                      </a:endParaRPr>
                    </a:p>
                  </a:txBody>
                  <a:tcPr marL="68580" marR="68580" marT="0" marB="0" anchor="ctr">
                    <a:solidFill>
                      <a:schemeClr val="accent1">
                        <a:lumMod val="60000"/>
                        <a:lumOff val="40000"/>
                      </a:schemeClr>
                    </a:solidFill>
                  </a:tcPr>
                </a:tc>
                <a:extLst>
                  <a:ext uri="{0D108BD9-81ED-4DB2-BD59-A6C34878D82A}">
                    <a16:rowId xmlns:a16="http://schemas.microsoft.com/office/drawing/2014/main" xmlns="" val="10001"/>
                  </a:ext>
                </a:extLst>
              </a:tr>
              <a:tr h="623808">
                <a:tc>
                  <a:txBody>
                    <a:bodyPr/>
                    <a:lstStyle/>
                    <a:p>
                      <a:pPr algn="l" fontAlgn="base">
                        <a:lnSpc>
                          <a:spcPct val="107000"/>
                        </a:lnSpc>
                        <a:spcAft>
                          <a:spcPts val="800"/>
                        </a:spcAft>
                      </a:pPr>
                      <a:r>
                        <a:rPr lang="en-US" sz="1200" b="1" dirty="0">
                          <a:solidFill>
                            <a:schemeClr val="tx1"/>
                          </a:solidFill>
                          <a:latin typeface="Tw Cen MT" pitchFamily="34" charset="0"/>
                          <a:ea typeface="Yu Gothic Light"/>
                          <a:cs typeface="Times New Roman"/>
                        </a:rPr>
                        <a:t>Declaration of 57,400 ha of mangrove as National Parks and Protected Areas</a:t>
                      </a:r>
                      <a:endParaRPr lang="id-ID" sz="1200" b="1" dirty="0">
                        <a:solidFill>
                          <a:schemeClr val="tx1"/>
                        </a:solidFill>
                        <a:latin typeface="Tw Cen MT" pitchFamily="34" charset="0"/>
                        <a:ea typeface="Calibri"/>
                        <a:cs typeface="Times New Roman"/>
                      </a:endParaRPr>
                    </a:p>
                  </a:txBody>
                  <a:tcPr marL="73025" marR="73025" marT="0" marB="0" anchor="ctr"/>
                </a:tc>
                <a:tc>
                  <a:txBody>
                    <a:bodyPr/>
                    <a:lstStyle/>
                    <a:p>
                      <a:pPr algn="ctr" fontAlgn="base">
                        <a:lnSpc>
                          <a:spcPct val="107000"/>
                        </a:lnSpc>
                        <a:spcAft>
                          <a:spcPts val="800"/>
                        </a:spcAft>
                      </a:pPr>
                      <a:endParaRPr lang="en-US" sz="1200" b="1" dirty="0">
                        <a:solidFill>
                          <a:schemeClr val="tx1"/>
                        </a:solidFill>
                        <a:latin typeface="Tw Cen MT" pitchFamily="34" charset="0"/>
                        <a:ea typeface="Times"/>
                        <a:cs typeface="Times New Roman"/>
                      </a:endParaRPr>
                    </a:p>
                    <a:p>
                      <a:pPr algn="ctr" fontAlgn="base">
                        <a:lnSpc>
                          <a:spcPct val="107000"/>
                        </a:lnSpc>
                        <a:spcAft>
                          <a:spcPts val="800"/>
                        </a:spcAft>
                      </a:pPr>
                      <a:r>
                        <a:rPr lang="en-US" sz="1200" b="1" dirty="0">
                          <a:solidFill>
                            <a:schemeClr val="tx1"/>
                          </a:solidFill>
                          <a:latin typeface="Tw Cen MT" pitchFamily="34" charset="0"/>
                          <a:ea typeface="Times"/>
                          <a:cs typeface="Times New Roman"/>
                        </a:rPr>
                        <a:t>20,000</a:t>
                      </a:r>
                      <a:endParaRPr lang="id-ID" sz="1200" b="1" dirty="0">
                        <a:solidFill>
                          <a:schemeClr val="tx1"/>
                        </a:solidFill>
                        <a:latin typeface="Tw Cen MT" pitchFamily="34" charset="0"/>
                        <a:ea typeface="Calibri"/>
                        <a:cs typeface="Times New Roman"/>
                      </a:endParaRPr>
                    </a:p>
                  </a:txBody>
                  <a:tcPr marL="68580" marR="68580" marT="0" marB="0"/>
                </a:tc>
                <a:tc>
                  <a:txBody>
                    <a:bodyPr/>
                    <a:lstStyle/>
                    <a:p>
                      <a:pPr algn="ctr" fontAlgn="base">
                        <a:lnSpc>
                          <a:spcPct val="107000"/>
                        </a:lnSpc>
                        <a:spcAft>
                          <a:spcPts val="800"/>
                        </a:spcAft>
                      </a:pPr>
                      <a:endParaRPr lang="en-US" sz="1200" b="1" dirty="0">
                        <a:solidFill>
                          <a:schemeClr val="tx1"/>
                        </a:solidFill>
                        <a:latin typeface="Tw Cen MT" pitchFamily="34" charset="0"/>
                        <a:ea typeface="Calibri"/>
                        <a:cs typeface="Times New Roman"/>
                      </a:endParaRPr>
                    </a:p>
                    <a:p>
                      <a:pPr algn="ctr" fontAlgn="base">
                        <a:lnSpc>
                          <a:spcPct val="107000"/>
                        </a:lnSpc>
                        <a:spcAft>
                          <a:spcPts val="800"/>
                        </a:spcAft>
                      </a:pPr>
                      <a:r>
                        <a:rPr lang="en-US" sz="1200" b="1" dirty="0">
                          <a:solidFill>
                            <a:schemeClr val="tx1"/>
                          </a:solidFill>
                          <a:latin typeface="Tw Cen MT" pitchFamily="34" charset="0"/>
                          <a:ea typeface="Calibri"/>
                          <a:cs typeface="Times New Roman"/>
                        </a:rPr>
                        <a:t>22,456.18</a:t>
                      </a:r>
                      <a:endParaRPr lang="id-ID" sz="1200" b="1" dirty="0">
                        <a:solidFill>
                          <a:schemeClr val="tx1"/>
                        </a:solidFill>
                        <a:latin typeface="Tw Cen MT" pitchFamily="34" charset="0"/>
                        <a:ea typeface="Calibri"/>
                        <a:cs typeface="Times New Roman"/>
                      </a:endParaRPr>
                    </a:p>
                  </a:txBody>
                  <a:tcPr marL="68580" marR="68580" marT="0" marB="0"/>
                </a:tc>
                <a:tc>
                  <a:txBody>
                    <a:bodyPr/>
                    <a:lstStyle/>
                    <a:p>
                      <a:pPr algn="ctr" fontAlgn="base">
                        <a:lnSpc>
                          <a:spcPct val="107000"/>
                        </a:lnSpc>
                        <a:spcAft>
                          <a:spcPts val="800"/>
                        </a:spcAft>
                      </a:pPr>
                      <a:endParaRPr lang="en-US" sz="1200" b="1" dirty="0">
                        <a:solidFill>
                          <a:schemeClr val="tx1"/>
                        </a:solidFill>
                        <a:latin typeface="Tw Cen MT" pitchFamily="34" charset="0"/>
                        <a:ea typeface="Yu Gothic Light"/>
                        <a:cs typeface="Times New Roman"/>
                      </a:endParaRPr>
                    </a:p>
                    <a:p>
                      <a:pPr algn="ctr" fontAlgn="base">
                        <a:lnSpc>
                          <a:spcPct val="107000"/>
                        </a:lnSpc>
                        <a:spcAft>
                          <a:spcPts val="800"/>
                        </a:spcAft>
                      </a:pPr>
                      <a:r>
                        <a:rPr lang="en-US" sz="1200" b="1" dirty="0">
                          <a:solidFill>
                            <a:schemeClr val="tx1"/>
                          </a:solidFill>
                          <a:latin typeface="Tw Cen MT" pitchFamily="34" charset="0"/>
                          <a:ea typeface="Yu Gothic Light"/>
                          <a:cs typeface="Times New Roman"/>
                        </a:rPr>
                        <a:t>328</a:t>
                      </a:r>
                      <a:endParaRPr lang="id-ID" sz="1200" b="1" dirty="0">
                        <a:solidFill>
                          <a:schemeClr val="tx1"/>
                        </a:solidFill>
                        <a:latin typeface="Tw Cen MT" pitchFamily="34" charset="0"/>
                        <a:ea typeface="Calibri"/>
                        <a:cs typeface="Times New Roman"/>
                      </a:endParaRPr>
                    </a:p>
                  </a:txBody>
                  <a:tcPr marL="68580" marR="68580" marT="0" marB="0"/>
                </a:tc>
                <a:tc>
                  <a:txBody>
                    <a:bodyPr/>
                    <a:lstStyle/>
                    <a:p>
                      <a:pPr algn="ctr" fontAlgn="base">
                        <a:lnSpc>
                          <a:spcPct val="107000"/>
                        </a:lnSpc>
                        <a:spcAft>
                          <a:spcPts val="800"/>
                        </a:spcAft>
                      </a:pPr>
                      <a:endParaRPr lang="en-US" sz="1200" b="1" dirty="0">
                        <a:solidFill>
                          <a:schemeClr val="tx1"/>
                        </a:solidFill>
                        <a:latin typeface="Tw Cen MT" pitchFamily="34" charset="0"/>
                        <a:ea typeface="Yu Gothic Light"/>
                        <a:cs typeface="Times New Roman"/>
                      </a:endParaRPr>
                    </a:p>
                    <a:p>
                      <a:pPr algn="ctr" fontAlgn="base">
                        <a:lnSpc>
                          <a:spcPct val="107000"/>
                        </a:lnSpc>
                        <a:spcAft>
                          <a:spcPts val="800"/>
                        </a:spcAft>
                      </a:pPr>
                      <a:r>
                        <a:rPr lang="en-US" sz="1200" b="1" dirty="0">
                          <a:solidFill>
                            <a:schemeClr val="tx1"/>
                          </a:solidFill>
                          <a:latin typeface="Tw Cen MT" pitchFamily="34" charset="0"/>
                          <a:ea typeface="Yu Gothic Light"/>
                          <a:cs typeface="Times New Roman"/>
                        </a:rPr>
                        <a:t>34,000</a:t>
                      </a:r>
                      <a:endParaRPr lang="id-ID" sz="1200" b="1" dirty="0">
                        <a:solidFill>
                          <a:schemeClr val="tx1"/>
                        </a:solidFill>
                        <a:latin typeface="Tw Cen MT" pitchFamily="34" charset="0"/>
                        <a:ea typeface="Calibri"/>
                        <a:cs typeface="Times New Roman"/>
                      </a:endParaRPr>
                    </a:p>
                  </a:txBody>
                  <a:tcPr marL="68580" marR="68580" marT="0" marB="0"/>
                </a:tc>
                <a:tc>
                  <a:txBody>
                    <a:bodyPr/>
                    <a:lstStyle/>
                    <a:p>
                      <a:pPr algn="ctr">
                        <a:lnSpc>
                          <a:spcPct val="107000"/>
                        </a:lnSpc>
                        <a:spcAft>
                          <a:spcPts val="0"/>
                        </a:spcAft>
                      </a:pPr>
                      <a:endParaRPr lang="en-ID" sz="1200" b="1" dirty="0">
                        <a:solidFill>
                          <a:schemeClr val="tx1"/>
                        </a:solidFill>
                        <a:latin typeface="Tw Cen MT" pitchFamily="34" charset="0"/>
                        <a:ea typeface="Times New Roman"/>
                        <a:cs typeface="Times New Roman"/>
                      </a:endParaRPr>
                    </a:p>
                    <a:p>
                      <a:pPr algn="ctr">
                        <a:lnSpc>
                          <a:spcPct val="107000"/>
                        </a:lnSpc>
                        <a:spcAft>
                          <a:spcPts val="0"/>
                        </a:spcAft>
                      </a:pPr>
                      <a:r>
                        <a:rPr lang="en-ID" sz="1200" b="1" dirty="0">
                          <a:solidFill>
                            <a:schemeClr val="tx1"/>
                          </a:solidFill>
                          <a:latin typeface="Tw Cen MT" pitchFamily="34" charset="0"/>
                          <a:ea typeface="Times New Roman"/>
                          <a:cs typeface="Times New Roman"/>
                        </a:rPr>
                        <a:t>1,373.50</a:t>
                      </a:r>
                      <a:endParaRPr lang="id-ID" sz="1200" b="1" dirty="0">
                        <a:solidFill>
                          <a:schemeClr val="tx1"/>
                        </a:solidFill>
                        <a:latin typeface="Tw Cen MT" pitchFamily="34" charset="0"/>
                        <a:ea typeface="Calibri"/>
                        <a:cs typeface="Times New Roman"/>
                      </a:endParaRPr>
                    </a:p>
                  </a:txBody>
                  <a:tcPr marL="68580" marR="68580" marT="0" marB="0"/>
                </a:tc>
                <a:tc>
                  <a:txBody>
                    <a:bodyPr/>
                    <a:lstStyle/>
                    <a:p>
                      <a:pPr algn="ctr" fontAlgn="base">
                        <a:lnSpc>
                          <a:spcPct val="107000"/>
                        </a:lnSpc>
                        <a:spcAft>
                          <a:spcPts val="800"/>
                        </a:spcAft>
                      </a:pPr>
                      <a:endParaRPr lang="en-US" sz="1200" b="1" dirty="0">
                        <a:solidFill>
                          <a:schemeClr val="tx1"/>
                        </a:solidFill>
                        <a:latin typeface="Tw Cen MT" pitchFamily="34" charset="0"/>
                        <a:ea typeface="Yu Gothic Light"/>
                        <a:cs typeface="Times New Roman"/>
                      </a:endParaRPr>
                    </a:p>
                    <a:p>
                      <a:pPr algn="ctr" fontAlgn="base">
                        <a:lnSpc>
                          <a:spcPct val="107000"/>
                        </a:lnSpc>
                        <a:spcAft>
                          <a:spcPts val="800"/>
                        </a:spcAft>
                      </a:pPr>
                      <a:r>
                        <a:rPr lang="en-US" sz="1200" b="1" dirty="0">
                          <a:solidFill>
                            <a:schemeClr val="tx1"/>
                          </a:solidFill>
                          <a:latin typeface="Tw Cen MT" pitchFamily="34" charset="0"/>
                          <a:ea typeface="Yu Gothic Light"/>
                          <a:cs typeface="Times New Roman"/>
                        </a:rPr>
                        <a:t>10,000</a:t>
                      </a:r>
                      <a:endParaRPr lang="id-ID" sz="1200" b="1" dirty="0">
                        <a:solidFill>
                          <a:schemeClr val="tx1"/>
                        </a:solidFill>
                        <a:latin typeface="Tw Cen MT" pitchFamily="34" charset="0"/>
                        <a:ea typeface="Calibri"/>
                        <a:cs typeface="Times New Roman"/>
                      </a:endParaRPr>
                    </a:p>
                  </a:txBody>
                  <a:tcPr marL="68580" marR="68580" marT="0" marB="0"/>
                </a:tc>
                <a:tc>
                  <a:txBody>
                    <a:bodyPr/>
                    <a:lstStyle/>
                    <a:p>
                      <a:pPr fontAlgn="base">
                        <a:lnSpc>
                          <a:spcPct val="107000"/>
                        </a:lnSpc>
                        <a:spcAft>
                          <a:spcPts val="800"/>
                        </a:spcAft>
                      </a:pPr>
                      <a:r>
                        <a:rPr lang="en-US" sz="1200" b="1" dirty="0" err="1">
                          <a:solidFill>
                            <a:schemeClr val="tx1"/>
                          </a:solidFill>
                          <a:latin typeface="Tw Cen MT" pitchFamily="34" charset="0"/>
                          <a:ea typeface="Yu Gothic Light"/>
                          <a:cs typeface="Times New Roman"/>
                        </a:rPr>
                        <a:t>Sembilang</a:t>
                      </a:r>
                      <a:r>
                        <a:rPr lang="en-US" sz="1200" b="1" dirty="0">
                          <a:solidFill>
                            <a:schemeClr val="tx1"/>
                          </a:solidFill>
                          <a:latin typeface="Tw Cen MT" pitchFamily="34" charset="0"/>
                          <a:ea typeface="Yu Gothic Light"/>
                          <a:cs typeface="Times New Roman"/>
                        </a:rPr>
                        <a:t> National Park (</a:t>
                      </a:r>
                      <a:r>
                        <a:rPr lang="en-US" sz="1200" b="1" dirty="0">
                          <a:solidFill>
                            <a:schemeClr val="tx1"/>
                          </a:solidFill>
                          <a:latin typeface="Tw Cen MT" pitchFamily="34" charset="0"/>
                          <a:ea typeface="Calibri"/>
                          <a:cs typeface="Times New Roman"/>
                        </a:rPr>
                        <a:t>202.896,31 ha: mudflat 20,000 ha and mangrove forest 83.447.23 ha)</a:t>
                      </a:r>
                      <a:endParaRPr lang="id-ID" sz="1200" b="1" dirty="0">
                        <a:solidFill>
                          <a:schemeClr val="tx1"/>
                        </a:solidFill>
                        <a:latin typeface="Tw Cen MT" pitchFamily="34" charset="0"/>
                        <a:ea typeface="Calibri"/>
                        <a:cs typeface="Times New Roman"/>
                      </a:endParaRPr>
                    </a:p>
                  </a:txBody>
                  <a:tcPr marL="68580" marR="68580" marT="0" marB="0" anchor="ctr"/>
                </a:tc>
                <a:extLst>
                  <a:ext uri="{0D108BD9-81ED-4DB2-BD59-A6C34878D82A}">
                    <a16:rowId xmlns:a16="http://schemas.microsoft.com/office/drawing/2014/main" xmlns="" val="10002"/>
                  </a:ext>
                </a:extLst>
              </a:tr>
              <a:tr h="623808">
                <a:tc>
                  <a:txBody>
                    <a:bodyPr/>
                    <a:lstStyle/>
                    <a:p>
                      <a:pPr algn="l" fontAlgn="base">
                        <a:lnSpc>
                          <a:spcPct val="107000"/>
                        </a:lnSpc>
                        <a:spcAft>
                          <a:spcPts val="800"/>
                        </a:spcAft>
                      </a:pPr>
                      <a:r>
                        <a:rPr lang="en-US" sz="1200" b="1" dirty="0">
                          <a:solidFill>
                            <a:schemeClr val="tx1"/>
                          </a:solidFill>
                          <a:latin typeface="Tw Cen MT" pitchFamily="34" charset="0"/>
                          <a:ea typeface="Yu Gothic Light"/>
                          <a:cs typeface="Times New Roman"/>
                        </a:rPr>
                        <a:t>Designation and plans for the management of 166,600 ha of mangrove as non-conversion, sustainable use areas</a:t>
                      </a:r>
                      <a:endParaRPr lang="id-ID" sz="1200" b="1" dirty="0">
                        <a:solidFill>
                          <a:schemeClr val="tx1"/>
                        </a:solidFill>
                        <a:latin typeface="Tw Cen MT" pitchFamily="34" charset="0"/>
                        <a:ea typeface="Calibri"/>
                        <a:cs typeface="Times New Roman"/>
                      </a:endParaRPr>
                    </a:p>
                  </a:txBody>
                  <a:tcPr marL="73025" marR="73025" marT="0" marB="0" anchor="ctr"/>
                </a:tc>
                <a:tc>
                  <a:txBody>
                    <a:bodyPr/>
                    <a:lstStyle/>
                    <a:p>
                      <a:pPr algn="ctr" fontAlgn="base">
                        <a:lnSpc>
                          <a:spcPct val="107000"/>
                        </a:lnSpc>
                        <a:spcAft>
                          <a:spcPts val="800"/>
                        </a:spcAft>
                      </a:pPr>
                      <a:endParaRPr lang="en-US" sz="1200" b="1">
                        <a:solidFill>
                          <a:schemeClr val="tx1"/>
                        </a:solidFill>
                        <a:latin typeface="Tw Cen MT" pitchFamily="34" charset="0"/>
                        <a:ea typeface="Times"/>
                        <a:cs typeface="Times New Roman"/>
                      </a:endParaRPr>
                    </a:p>
                    <a:p>
                      <a:pPr algn="ctr" fontAlgn="base">
                        <a:lnSpc>
                          <a:spcPct val="107000"/>
                        </a:lnSpc>
                        <a:spcAft>
                          <a:spcPts val="800"/>
                        </a:spcAft>
                      </a:pPr>
                      <a:r>
                        <a:rPr lang="en-US" sz="1200" b="1">
                          <a:solidFill>
                            <a:schemeClr val="tx1"/>
                          </a:solidFill>
                          <a:latin typeface="Tw Cen MT" pitchFamily="34" charset="0"/>
                          <a:ea typeface="Times"/>
                          <a:cs typeface="Times New Roman"/>
                        </a:rPr>
                        <a:t>165,000</a:t>
                      </a:r>
                      <a:endParaRPr lang="id-ID" sz="1200" b="1">
                        <a:solidFill>
                          <a:schemeClr val="tx1"/>
                        </a:solidFill>
                        <a:latin typeface="Tw Cen MT" pitchFamily="34" charset="0"/>
                        <a:ea typeface="Calibri"/>
                        <a:cs typeface="Times New Roman"/>
                      </a:endParaRPr>
                    </a:p>
                  </a:txBody>
                  <a:tcPr marL="68580" marR="68580" marT="0" marB="0"/>
                </a:tc>
                <a:tc>
                  <a:txBody>
                    <a:bodyPr/>
                    <a:lstStyle/>
                    <a:p>
                      <a:pPr algn="ctr" fontAlgn="base">
                        <a:lnSpc>
                          <a:spcPct val="107000"/>
                        </a:lnSpc>
                        <a:spcAft>
                          <a:spcPts val="800"/>
                        </a:spcAft>
                      </a:pPr>
                      <a:endParaRPr lang="en-US" sz="1200" b="1">
                        <a:solidFill>
                          <a:schemeClr val="tx1"/>
                        </a:solidFill>
                        <a:latin typeface="Tw Cen MT" pitchFamily="34" charset="0"/>
                        <a:ea typeface="Yu Gothic Light"/>
                        <a:cs typeface="Times New Roman"/>
                      </a:endParaRPr>
                    </a:p>
                    <a:p>
                      <a:pPr algn="ctr" fontAlgn="base">
                        <a:lnSpc>
                          <a:spcPct val="107000"/>
                        </a:lnSpc>
                        <a:spcAft>
                          <a:spcPts val="800"/>
                        </a:spcAft>
                      </a:pPr>
                      <a:r>
                        <a:rPr lang="en-US" sz="1200" b="1">
                          <a:solidFill>
                            <a:schemeClr val="tx1"/>
                          </a:solidFill>
                          <a:latin typeface="Tw Cen MT" pitchFamily="34" charset="0"/>
                          <a:ea typeface="Yu Gothic Light"/>
                          <a:cs typeface="Times New Roman"/>
                        </a:rPr>
                        <a:t>-</a:t>
                      </a:r>
                      <a:endParaRPr lang="id-ID" sz="1200" b="1">
                        <a:solidFill>
                          <a:schemeClr val="tx1"/>
                        </a:solidFill>
                        <a:latin typeface="Tw Cen MT" pitchFamily="34" charset="0"/>
                        <a:ea typeface="Calibri"/>
                        <a:cs typeface="Times New Roman"/>
                      </a:endParaRPr>
                    </a:p>
                  </a:txBody>
                  <a:tcPr marL="68580" marR="68580" marT="0" marB="0"/>
                </a:tc>
                <a:tc>
                  <a:txBody>
                    <a:bodyPr/>
                    <a:lstStyle/>
                    <a:p>
                      <a:pPr algn="ctr" fontAlgn="base">
                        <a:lnSpc>
                          <a:spcPct val="107000"/>
                        </a:lnSpc>
                        <a:spcAft>
                          <a:spcPts val="800"/>
                        </a:spcAft>
                      </a:pPr>
                      <a:endParaRPr lang="en-US" sz="1200" b="1">
                        <a:solidFill>
                          <a:schemeClr val="tx1"/>
                        </a:solidFill>
                        <a:latin typeface="Tw Cen MT" pitchFamily="34" charset="0"/>
                        <a:ea typeface="Yu Gothic Light"/>
                        <a:cs typeface="Times New Roman"/>
                      </a:endParaRPr>
                    </a:p>
                    <a:p>
                      <a:pPr algn="ctr" fontAlgn="base">
                        <a:lnSpc>
                          <a:spcPct val="107000"/>
                        </a:lnSpc>
                        <a:spcAft>
                          <a:spcPts val="800"/>
                        </a:spcAft>
                      </a:pPr>
                      <a:r>
                        <a:rPr lang="en-US" sz="1200" b="1">
                          <a:solidFill>
                            <a:schemeClr val="tx1"/>
                          </a:solidFill>
                          <a:latin typeface="Tw Cen MT" pitchFamily="34" charset="0"/>
                          <a:ea typeface="Yu Gothic Light"/>
                          <a:cs typeface="Times New Roman"/>
                        </a:rPr>
                        <a:t>-</a:t>
                      </a:r>
                      <a:endParaRPr lang="id-ID" sz="1200" b="1">
                        <a:solidFill>
                          <a:schemeClr val="tx1"/>
                        </a:solidFill>
                        <a:latin typeface="Tw Cen MT" pitchFamily="34" charset="0"/>
                        <a:ea typeface="Calibri"/>
                        <a:cs typeface="Times New Roman"/>
                      </a:endParaRPr>
                    </a:p>
                  </a:txBody>
                  <a:tcPr marL="68580" marR="68580" marT="0" marB="0"/>
                </a:tc>
                <a:tc>
                  <a:txBody>
                    <a:bodyPr/>
                    <a:lstStyle/>
                    <a:p>
                      <a:pPr algn="ctr" fontAlgn="base">
                        <a:lnSpc>
                          <a:spcPct val="107000"/>
                        </a:lnSpc>
                        <a:spcAft>
                          <a:spcPts val="800"/>
                        </a:spcAft>
                      </a:pPr>
                      <a:endParaRPr lang="en-US" sz="1200" b="1" dirty="0">
                        <a:solidFill>
                          <a:schemeClr val="tx1"/>
                        </a:solidFill>
                        <a:latin typeface="Tw Cen MT" pitchFamily="34" charset="0"/>
                        <a:ea typeface="Calibri"/>
                        <a:cs typeface="Times New Roman"/>
                      </a:endParaRPr>
                    </a:p>
                    <a:p>
                      <a:pPr algn="ctr" fontAlgn="base">
                        <a:lnSpc>
                          <a:spcPct val="107000"/>
                        </a:lnSpc>
                        <a:spcAft>
                          <a:spcPts val="800"/>
                        </a:spcAft>
                      </a:pPr>
                      <a:r>
                        <a:rPr lang="en-US" sz="1200" b="1" dirty="0">
                          <a:solidFill>
                            <a:schemeClr val="tx1"/>
                          </a:solidFill>
                          <a:latin typeface="Tw Cen MT" pitchFamily="34" charset="0"/>
                          <a:ea typeface="Calibri"/>
                          <a:cs typeface="Times New Roman"/>
                        </a:rPr>
                        <a:t>32,000</a:t>
                      </a:r>
                      <a:endParaRPr lang="id-ID" sz="1200" b="1" dirty="0">
                        <a:solidFill>
                          <a:schemeClr val="tx1"/>
                        </a:solidFill>
                        <a:latin typeface="Tw Cen MT" pitchFamily="34" charset="0"/>
                        <a:ea typeface="Calibri"/>
                        <a:cs typeface="Times New Roman"/>
                      </a:endParaRPr>
                    </a:p>
                  </a:txBody>
                  <a:tcPr marL="68580" marR="68580" marT="0" marB="0"/>
                </a:tc>
                <a:tc>
                  <a:txBody>
                    <a:bodyPr/>
                    <a:lstStyle/>
                    <a:p>
                      <a:pPr algn="ctr" fontAlgn="base">
                        <a:lnSpc>
                          <a:spcPct val="107000"/>
                        </a:lnSpc>
                        <a:spcAft>
                          <a:spcPts val="800"/>
                        </a:spcAft>
                      </a:pPr>
                      <a:endParaRPr lang="en-US" sz="1200" b="1" dirty="0">
                        <a:solidFill>
                          <a:schemeClr val="tx1"/>
                        </a:solidFill>
                        <a:latin typeface="Tw Cen MT" pitchFamily="34" charset="0"/>
                        <a:ea typeface="Yu Gothic Light"/>
                        <a:cs typeface="Times New Roman"/>
                      </a:endParaRPr>
                    </a:p>
                    <a:p>
                      <a:pPr algn="ctr" fontAlgn="base">
                        <a:lnSpc>
                          <a:spcPct val="107000"/>
                        </a:lnSpc>
                        <a:spcAft>
                          <a:spcPts val="800"/>
                        </a:spcAft>
                      </a:pPr>
                      <a:r>
                        <a:rPr lang="en-US" sz="1200" b="1" dirty="0">
                          <a:solidFill>
                            <a:schemeClr val="tx1"/>
                          </a:solidFill>
                          <a:latin typeface="Tw Cen MT" pitchFamily="34" charset="0"/>
                          <a:ea typeface="Yu Gothic Light"/>
                          <a:cs typeface="Times New Roman"/>
                        </a:rPr>
                        <a:t>-</a:t>
                      </a:r>
                      <a:endParaRPr lang="id-ID" sz="1200" b="1" dirty="0">
                        <a:solidFill>
                          <a:schemeClr val="tx1"/>
                        </a:solidFill>
                        <a:latin typeface="Tw Cen MT" pitchFamily="34" charset="0"/>
                        <a:ea typeface="Calibri"/>
                        <a:cs typeface="Times New Roman"/>
                      </a:endParaRPr>
                    </a:p>
                  </a:txBody>
                  <a:tcPr marL="68580" marR="68580" marT="0" marB="0"/>
                </a:tc>
                <a:tc>
                  <a:txBody>
                    <a:bodyPr/>
                    <a:lstStyle/>
                    <a:p>
                      <a:pPr algn="ctr" fontAlgn="base">
                        <a:lnSpc>
                          <a:spcPct val="107000"/>
                        </a:lnSpc>
                        <a:spcAft>
                          <a:spcPts val="800"/>
                        </a:spcAft>
                      </a:pPr>
                      <a:endParaRPr lang="en-US" sz="1200" b="1" dirty="0">
                        <a:solidFill>
                          <a:schemeClr val="tx1"/>
                        </a:solidFill>
                        <a:latin typeface="Tw Cen MT" pitchFamily="34" charset="0"/>
                        <a:ea typeface="Calibri"/>
                        <a:cs typeface="Times New Roman"/>
                      </a:endParaRPr>
                    </a:p>
                    <a:p>
                      <a:pPr algn="ctr" fontAlgn="base">
                        <a:lnSpc>
                          <a:spcPct val="107000"/>
                        </a:lnSpc>
                        <a:spcAft>
                          <a:spcPts val="800"/>
                        </a:spcAft>
                      </a:pPr>
                      <a:r>
                        <a:rPr lang="en-US" sz="1200" b="1" dirty="0">
                          <a:solidFill>
                            <a:schemeClr val="tx1"/>
                          </a:solidFill>
                          <a:latin typeface="Tw Cen MT" pitchFamily="34" charset="0"/>
                          <a:ea typeface="Calibri"/>
                          <a:cs typeface="Times New Roman"/>
                        </a:rPr>
                        <a:t>42,459</a:t>
                      </a:r>
                      <a:endParaRPr lang="id-ID" sz="1200" b="1" dirty="0">
                        <a:solidFill>
                          <a:schemeClr val="tx1"/>
                        </a:solidFill>
                        <a:latin typeface="Tw Cen MT" pitchFamily="34" charset="0"/>
                        <a:ea typeface="Calibri"/>
                        <a:cs typeface="Times New Roman"/>
                      </a:endParaRPr>
                    </a:p>
                  </a:txBody>
                  <a:tcPr marL="68580" marR="68580" marT="0" marB="0"/>
                </a:tc>
                <a:tc>
                  <a:txBody>
                    <a:bodyPr/>
                    <a:lstStyle/>
                    <a:p>
                      <a:pPr fontAlgn="base">
                        <a:lnSpc>
                          <a:spcPct val="107000"/>
                        </a:lnSpc>
                        <a:spcAft>
                          <a:spcPts val="800"/>
                        </a:spcAft>
                      </a:pPr>
                      <a:r>
                        <a:rPr lang="en-US" sz="1200" b="1" dirty="0">
                          <a:solidFill>
                            <a:schemeClr val="tx1"/>
                          </a:solidFill>
                          <a:latin typeface="Tw Cen MT" pitchFamily="34" charset="0"/>
                          <a:ea typeface="Yu Gothic Light"/>
                          <a:cs typeface="Times New Roman"/>
                        </a:rPr>
                        <a:t>Riau (40,000), Aceh (20,000)  and </a:t>
                      </a:r>
                      <a:r>
                        <a:rPr lang="en-US" sz="1200" b="1" dirty="0" err="1">
                          <a:solidFill>
                            <a:schemeClr val="tx1"/>
                          </a:solidFill>
                          <a:latin typeface="Tw Cen MT" pitchFamily="34" charset="0"/>
                          <a:ea typeface="Yu Gothic Light"/>
                          <a:cs typeface="Times New Roman"/>
                        </a:rPr>
                        <a:t>Nort</a:t>
                      </a:r>
                      <a:r>
                        <a:rPr lang="en-US" sz="1200" b="1" dirty="0">
                          <a:solidFill>
                            <a:schemeClr val="tx1"/>
                          </a:solidFill>
                          <a:latin typeface="Tw Cen MT" pitchFamily="34" charset="0"/>
                          <a:ea typeface="Yu Gothic Light"/>
                          <a:cs typeface="Times New Roman"/>
                        </a:rPr>
                        <a:t> Sumatera (30,000), </a:t>
                      </a:r>
                      <a:endParaRPr lang="id-ID" sz="1200" b="1" dirty="0">
                        <a:solidFill>
                          <a:schemeClr val="tx1"/>
                        </a:solidFill>
                        <a:latin typeface="Tw Cen MT" pitchFamily="34" charset="0"/>
                        <a:ea typeface="Calibri"/>
                        <a:cs typeface="Times New Roman"/>
                      </a:endParaRPr>
                    </a:p>
                  </a:txBody>
                  <a:tcPr marL="68580" marR="68580" marT="0" marB="0" anchor="ctr"/>
                </a:tc>
                <a:extLst>
                  <a:ext uri="{0D108BD9-81ED-4DB2-BD59-A6C34878D82A}">
                    <a16:rowId xmlns:a16="http://schemas.microsoft.com/office/drawing/2014/main" xmlns="" val="10003"/>
                  </a:ext>
                </a:extLst>
              </a:tr>
              <a:tr h="623808">
                <a:tc>
                  <a:txBody>
                    <a:bodyPr/>
                    <a:lstStyle/>
                    <a:p>
                      <a:pPr algn="just" fontAlgn="base">
                        <a:lnSpc>
                          <a:spcPct val="107000"/>
                        </a:lnSpc>
                        <a:spcAft>
                          <a:spcPts val="800"/>
                        </a:spcAft>
                      </a:pPr>
                      <a:r>
                        <a:rPr lang="en-US" sz="1200" b="1" dirty="0">
                          <a:latin typeface="Tw Cen MT" pitchFamily="34" charset="0"/>
                          <a:ea typeface="Yu Gothic Light"/>
                          <a:cs typeface="Times New Roman"/>
                        </a:rPr>
                        <a:t>Reform of laws and regulations for the sustainable use of 602,800 ha of mangrove forest</a:t>
                      </a:r>
                      <a:endParaRPr lang="id-ID" sz="1200" b="1" dirty="0">
                        <a:latin typeface="Tw Cen MT" pitchFamily="34" charset="0"/>
                        <a:ea typeface="Calibri"/>
                        <a:cs typeface="Times New Roman"/>
                      </a:endParaRPr>
                    </a:p>
                  </a:txBody>
                  <a:tcPr marL="73025" marR="73025" marT="0" marB="0" anchor="ctr"/>
                </a:tc>
                <a:tc>
                  <a:txBody>
                    <a:bodyPr/>
                    <a:lstStyle/>
                    <a:p>
                      <a:pPr algn="ctr" fontAlgn="base">
                        <a:lnSpc>
                          <a:spcPct val="107000"/>
                        </a:lnSpc>
                        <a:spcAft>
                          <a:spcPts val="800"/>
                        </a:spcAft>
                      </a:pPr>
                      <a:endParaRPr lang="en-US" sz="1200" b="1" dirty="0">
                        <a:solidFill>
                          <a:srgbClr val="000000"/>
                        </a:solidFill>
                        <a:latin typeface="Tw Cen MT" pitchFamily="34" charset="0"/>
                        <a:ea typeface="Times"/>
                        <a:cs typeface="Times New Roman"/>
                      </a:endParaRPr>
                    </a:p>
                    <a:p>
                      <a:pPr algn="ctr" fontAlgn="base">
                        <a:lnSpc>
                          <a:spcPct val="107000"/>
                        </a:lnSpc>
                        <a:spcAft>
                          <a:spcPts val="800"/>
                        </a:spcAft>
                      </a:pPr>
                      <a:r>
                        <a:rPr lang="en-US" sz="1200" b="1" dirty="0">
                          <a:solidFill>
                            <a:srgbClr val="000000"/>
                          </a:solidFill>
                          <a:latin typeface="Tw Cen MT" pitchFamily="34" charset="0"/>
                          <a:ea typeface="Times"/>
                          <a:cs typeface="Times New Roman"/>
                        </a:rPr>
                        <a:t>490,800</a:t>
                      </a:r>
                      <a:endParaRPr lang="id-ID" sz="1200" b="1" dirty="0">
                        <a:latin typeface="Tw Cen MT" pitchFamily="34" charset="0"/>
                        <a:ea typeface="Calibri"/>
                        <a:cs typeface="Times New Roman"/>
                      </a:endParaRPr>
                    </a:p>
                  </a:txBody>
                  <a:tcPr marL="68580" marR="68580" marT="0" marB="0"/>
                </a:tc>
                <a:tc>
                  <a:txBody>
                    <a:bodyPr/>
                    <a:lstStyle/>
                    <a:p>
                      <a:pPr algn="ctr" fontAlgn="base">
                        <a:lnSpc>
                          <a:spcPct val="107000"/>
                        </a:lnSpc>
                        <a:spcAft>
                          <a:spcPts val="800"/>
                        </a:spcAft>
                      </a:pPr>
                      <a:endParaRPr lang="en-US" sz="1200" b="1" dirty="0">
                        <a:latin typeface="Tw Cen MT" pitchFamily="34" charset="0"/>
                        <a:ea typeface="Yu Gothic Light"/>
                        <a:cs typeface="Times New Roman"/>
                      </a:endParaRPr>
                    </a:p>
                    <a:p>
                      <a:pPr algn="ctr" fontAlgn="base">
                        <a:lnSpc>
                          <a:spcPct val="107000"/>
                        </a:lnSpc>
                        <a:spcAft>
                          <a:spcPts val="800"/>
                        </a:spcAft>
                      </a:pPr>
                      <a:r>
                        <a:rPr lang="en-US" sz="1200" b="1" dirty="0">
                          <a:latin typeface="Tw Cen MT" pitchFamily="34" charset="0"/>
                          <a:ea typeface="Yu Gothic Light"/>
                          <a:cs typeface="Times New Roman"/>
                        </a:rPr>
                        <a:t>-</a:t>
                      </a:r>
                    </a:p>
                  </a:txBody>
                  <a:tcPr marL="68580" marR="68580" marT="0" marB="0"/>
                </a:tc>
                <a:tc>
                  <a:txBody>
                    <a:bodyPr/>
                    <a:lstStyle/>
                    <a:p>
                      <a:pPr algn="ctr" fontAlgn="base">
                        <a:lnSpc>
                          <a:spcPct val="107000"/>
                        </a:lnSpc>
                        <a:spcAft>
                          <a:spcPts val="800"/>
                        </a:spcAft>
                      </a:pPr>
                      <a:endParaRPr lang="en-US" sz="1200" b="1" dirty="0">
                        <a:latin typeface="Tw Cen MT" pitchFamily="34" charset="0"/>
                        <a:ea typeface="Yu Gothic Light"/>
                        <a:cs typeface="Times New Roman"/>
                      </a:endParaRPr>
                    </a:p>
                    <a:p>
                      <a:pPr algn="ctr" fontAlgn="base">
                        <a:lnSpc>
                          <a:spcPct val="107000"/>
                        </a:lnSpc>
                        <a:spcAft>
                          <a:spcPts val="800"/>
                        </a:spcAft>
                      </a:pPr>
                      <a:r>
                        <a:rPr lang="en-US" sz="1200" b="1" dirty="0">
                          <a:latin typeface="Tw Cen MT" pitchFamily="34" charset="0"/>
                          <a:ea typeface="Yu Gothic Light"/>
                          <a:cs typeface="Times New Roman"/>
                        </a:rPr>
                        <a:t>328</a:t>
                      </a:r>
                      <a:endParaRPr lang="id-ID" sz="1200" b="1" dirty="0">
                        <a:latin typeface="Tw Cen MT" pitchFamily="34" charset="0"/>
                        <a:ea typeface="Calibri"/>
                        <a:cs typeface="Times New Roman"/>
                      </a:endParaRPr>
                    </a:p>
                  </a:txBody>
                  <a:tcPr marL="68580" marR="68580" marT="0" marB="0"/>
                </a:tc>
                <a:tc>
                  <a:txBody>
                    <a:bodyPr/>
                    <a:lstStyle/>
                    <a:p>
                      <a:pPr algn="ctr" fontAlgn="base">
                        <a:lnSpc>
                          <a:spcPct val="107000"/>
                        </a:lnSpc>
                        <a:spcAft>
                          <a:spcPts val="800"/>
                        </a:spcAft>
                      </a:pPr>
                      <a:endParaRPr lang="en-GB" sz="1200" b="1" dirty="0">
                        <a:latin typeface="Tw Cen MT" pitchFamily="34" charset="0"/>
                        <a:ea typeface="Calibri"/>
                        <a:cs typeface="Times New Roman"/>
                      </a:endParaRPr>
                    </a:p>
                    <a:p>
                      <a:pPr algn="ctr" fontAlgn="base">
                        <a:lnSpc>
                          <a:spcPct val="107000"/>
                        </a:lnSpc>
                        <a:spcAft>
                          <a:spcPts val="800"/>
                        </a:spcAft>
                      </a:pPr>
                      <a:r>
                        <a:rPr lang="en-GB" sz="1200" b="1" dirty="0">
                          <a:latin typeface="Tw Cen MT" pitchFamily="34" charset="0"/>
                          <a:ea typeface="Calibri"/>
                          <a:cs typeface="Times New Roman"/>
                        </a:rPr>
                        <a:t>32,000</a:t>
                      </a:r>
                      <a:endParaRPr lang="id-ID" sz="1200" b="1" dirty="0">
                        <a:latin typeface="Tw Cen MT" pitchFamily="34" charset="0"/>
                        <a:ea typeface="Calibri"/>
                        <a:cs typeface="Times New Roman"/>
                      </a:endParaRPr>
                    </a:p>
                  </a:txBody>
                  <a:tcPr marL="68580" marR="68580" marT="0" marB="0"/>
                </a:tc>
                <a:tc>
                  <a:txBody>
                    <a:bodyPr/>
                    <a:lstStyle/>
                    <a:p>
                      <a:pPr algn="ctr" fontAlgn="base">
                        <a:lnSpc>
                          <a:spcPct val="107000"/>
                        </a:lnSpc>
                        <a:spcAft>
                          <a:spcPts val="800"/>
                        </a:spcAft>
                      </a:pPr>
                      <a:endParaRPr lang="en-US" sz="1200" b="1" dirty="0">
                        <a:latin typeface="Tw Cen MT" pitchFamily="34" charset="0"/>
                        <a:ea typeface="Yu Gothic Light"/>
                        <a:cs typeface="Times New Roman"/>
                      </a:endParaRPr>
                    </a:p>
                    <a:p>
                      <a:pPr algn="ctr" fontAlgn="base">
                        <a:lnSpc>
                          <a:spcPct val="107000"/>
                        </a:lnSpc>
                        <a:spcAft>
                          <a:spcPts val="800"/>
                        </a:spcAft>
                      </a:pPr>
                      <a:r>
                        <a:rPr lang="en-US" sz="1200" b="1" dirty="0">
                          <a:latin typeface="Tw Cen MT" pitchFamily="34" charset="0"/>
                          <a:ea typeface="Yu Gothic Light"/>
                          <a:cs typeface="Times New Roman"/>
                        </a:rPr>
                        <a:t>-</a:t>
                      </a:r>
                      <a:endParaRPr lang="id-ID" sz="1200" b="1" dirty="0">
                        <a:latin typeface="Tw Cen MT" pitchFamily="34" charset="0"/>
                        <a:ea typeface="Calibri"/>
                        <a:cs typeface="Times New Roman"/>
                      </a:endParaRPr>
                    </a:p>
                  </a:txBody>
                  <a:tcPr marL="68580" marR="68580" marT="0" marB="0"/>
                </a:tc>
                <a:tc>
                  <a:txBody>
                    <a:bodyPr/>
                    <a:lstStyle/>
                    <a:p>
                      <a:pPr algn="ctr" fontAlgn="base">
                        <a:lnSpc>
                          <a:spcPct val="107000"/>
                        </a:lnSpc>
                        <a:spcAft>
                          <a:spcPts val="800"/>
                        </a:spcAft>
                      </a:pPr>
                      <a:endParaRPr lang="en-US" sz="1200" b="1" dirty="0">
                        <a:latin typeface="Tw Cen MT" pitchFamily="34" charset="0"/>
                        <a:ea typeface="Yu Gothic Light"/>
                        <a:cs typeface="Times New Roman"/>
                      </a:endParaRPr>
                    </a:p>
                    <a:p>
                      <a:pPr algn="ctr" fontAlgn="base">
                        <a:lnSpc>
                          <a:spcPct val="107000"/>
                        </a:lnSpc>
                        <a:spcAft>
                          <a:spcPts val="800"/>
                        </a:spcAft>
                      </a:pPr>
                      <a:r>
                        <a:rPr lang="en-US" sz="1200" b="1" dirty="0">
                          <a:latin typeface="Tw Cen MT" pitchFamily="34" charset="0"/>
                          <a:ea typeface="Yu Gothic Light"/>
                          <a:cs typeface="Times New Roman"/>
                        </a:rPr>
                        <a:t>-</a:t>
                      </a:r>
                    </a:p>
                  </a:txBody>
                  <a:tcPr marL="68580" marR="68580" marT="0" marB="0"/>
                </a:tc>
                <a:tc>
                  <a:txBody>
                    <a:bodyPr/>
                    <a:lstStyle/>
                    <a:p>
                      <a:pPr fontAlgn="base">
                        <a:lnSpc>
                          <a:spcPct val="107000"/>
                        </a:lnSpc>
                        <a:spcAft>
                          <a:spcPts val="800"/>
                        </a:spcAft>
                      </a:pPr>
                      <a:r>
                        <a:rPr lang="en-US" sz="1200" b="1" dirty="0">
                          <a:latin typeface="Tw Cen MT" pitchFamily="34" charset="0"/>
                          <a:ea typeface="Yu Gothic Light"/>
                          <a:cs typeface="Times New Roman"/>
                        </a:rPr>
                        <a:t>Aceh Province, Riau, South Sumatera, West Kalimantan Province (Production Forest &gt; 600,000 ha)</a:t>
                      </a:r>
                      <a:endParaRPr lang="id-ID" sz="1200" b="1" dirty="0">
                        <a:latin typeface="Tw Cen MT" pitchFamily="34" charset="0"/>
                        <a:ea typeface="Calibri"/>
                        <a:cs typeface="Times New Roman"/>
                      </a:endParaRPr>
                    </a:p>
                  </a:txBody>
                  <a:tcPr marL="68580" marR="68580" marT="0" marB="0" anchor="ctr"/>
                </a:tc>
                <a:extLst>
                  <a:ext uri="{0D108BD9-81ED-4DB2-BD59-A6C34878D82A}">
                    <a16:rowId xmlns:a16="http://schemas.microsoft.com/office/drawing/2014/main" xmlns="" val="10004"/>
                  </a:ext>
                </a:extLst>
              </a:tr>
              <a:tr h="781732">
                <a:tc>
                  <a:txBody>
                    <a:bodyPr/>
                    <a:lstStyle/>
                    <a:p>
                      <a:pPr algn="just" fontAlgn="base">
                        <a:lnSpc>
                          <a:spcPct val="107000"/>
                        </a:lnSpc>
                        <a:spcAft>
                          <a:spcPts val="800"/>
                        </a:spcAft>
                      </a:pPr>
                      <a:r>
                        <a:rPr lang="en-US" sz="1200" b="1" dirty="0">
                          <a:latin typeface="Tw Cen MT" pitchFamily="34" charset="0"/>
                          <a:ea typeface="Yu Gothic Light"/>
                          <a:cs typeface="Times New Roman"/>
                        </a:rPr>
                        <a:t>Replanting of 21,000 ha of deforested mangrove land</a:t>
                      </a:r>
                      <a:endParaRPr lang="id-ID" sz="1200" b="1" dirty="0">
                        <a:latin typeface="Tw Cen MT" pitchFamily="34" charset="0"/>
                        <a:ea typeface="Calibri"/>
                        <a:cs typeface="Times New Roman"/>
                      </a:endParaRPr>
                    </a:p>
                  </a:txBody>
                  <a:tcPr marL="73025" marR="73025" marT="0" marB="0" anchor="ctr"/>
                </a:tc>
                <a:tc>
                  <a:txBody>
                    <a:bodyPr/>
                    <a:lstStyle/>
                    <a:p>
                      <a:pPr algn="ctr" fontAlgn="base">
                        <a:lnSpc>
                          <a:spcPct val="107000"/>
                        </a:lnSpc>
                        <a:spcAft>
                          <a:spcPts val="800"/>
                        </a:spcAft>
                      </a:pPr>
                      <a:endParaRPr lang="en-US" sz="1200" b="1" dirty="0">
                        <a:latin typeface="Tw Cen MT" pitchFamily="34" charset="0"/>
                        <a:ea typeface="Yu Gothic Light"/>
                        <a:cs typeface="Times New Roman"/>
                      </a:endParaRPr>
                    </a:p>
                    <a:p>
                      <a:pPr algn="ctr" fontAlgn="base">
                        <a:lnSpc>
                          <a:spcPct val="107000"/>
                        </a:lnSpc>
                        <a:spcAft>
                          <a:spcPts val="800"/>
                        </a:spcAft>
                      </a:pPr>
                      <a:r>
                        <a:rPr lang="en-US" sz="1200" b="1" dirty="0">
                          <a:latin typeface="Tw Cen MT" pitchFamily="34" charset="0"/>
                          <a:ea typeface="Yu Gothic Light"/>
                          <a:cs typeface="Times New Roman"/>
                        </a:rPr>
                        <a:t>21,000</a:t>
                      </a:r>
                      <a:endParaRPr lang="id-ID" sz="1200" b="1" dirty="0">
                        <a:latin typeface="Tw Cen MT" pitchFamily="34" charset="0"/>
                        <a:ea typeface="Calibri"/>
                        <a:cs typeface="Times New Roman"/>
                      </a:endParaRPr>
                    </a:p>
                  </a:txBody>
                  <a:tcPr marL="68580" marR="68580" marT="0" marB="0"/>
                </a:tc>
                <a:tc>
                  <a:txBody>
                    <a:bodyPr/>
                    <a:lstStyle/>
                    <a:p>
                      <a:pPr algn="ctr" fontAlgn="base">
                        <a:lnSpc>
                          <a:spcPct val="107000"/>
                        </a:lnSpc>
                        <a:spcAft>
                          <a:spcPts val="800"/>
                        </a:spcAft>
                      </a:pPr>
                      <a:endParaRPr lang="en-US" sz="1200" b="1" dirty="0">
                        <a:latin typeface="Tw Cen MT" pitchFamily="34" charset="0"/>
                        <a:ea typeface="Yu Gothic Light"/>
                        <a:cs typeface="Times New Roman"/>
                      </a:endParaRPr>
                    </a:p>
                    <a:p>
                      <a:pPr algn="ctr" fontAlgn="base">
                        <a:lnSpc>
                          <a:spcPct val="107000"/>
                        </a:lnSpc>
                        <a:spcAft>
                          <a:spcPts val="800"/>
                        </a:spcAft>
                      </a:pPr>
                      <a:r>
                        <a:rPr lang="en-US" sz="1200" b="1" dirty="0">
                          <a:latin typeface="Tw Cen MT" pitchFamily="34" charset="0"/>
                          <a:ea typeface="Yu Gothic Light"/>
                          <a:cs typeface="Times New Roman"/>
                        </a:rPr>
                        <a:t>5,000</a:t>
                      </a:r>
                      <a:endParaRPr lang="id-ID" sz="1200" b="1" dirty="0">
                        <a:latin typeface="Tw Cen MT" pitchFamily="34" charset="0"/>
                        <a:ea typeface="Calibri"/>
                        <a:cs typeface="Times New Roman"/>
                      </a:endParaRPr>
                    </a:p>
                  </a:txBody>
                  <a:tcPr marL="68580" marR="68580" marT="0" marB="0"/>
                </a:tc>
                <a:tc>
                  <a:txBody>
                    <a:bodyPr/>
                    <a:lstStyle/>
                    <a:p>
                      <a:pPr algn="ctr" fontAlgn="base">
                        <a:lnSpc>
                          <a:spcPct val="107000"/>
                        </a:lnSpc>
                        <a:spcAft>
                          <a:spcPts val="800"/>
                        </a:spcAft>
                      </a:pPr>
                      <a:endParaRPr lang="en-US" sz="1200" b="1" dirty="0">
                        <a:latin typeface="Tw Cen MT" pitchFamily="34" charset="0"/>
                        <a:ea typeface="Yu Gothic Light"/>
                        <a:cs typeface="Times New Roman"/>
                      </a:endParaRPr>
                    </a:p>
                    <a:p>
                      <a:pPr algn="ctr" fontAlgn="base">
                        <a:lnSpc>
                          <a:spcPct val="107000"/>
                        </a:lnSpc>
                        <a:spcAft>
                          <a:spcPts val="800"/>
                        </a:spcAft>
                      </a:pPr>
                      <a:r>
                        <a:rPr lang="en-US" sz="1200" b="1" dirty="0">
                          <a:latin typeface="Tw Cen MT" pitchFamily="34" charset="0"/>
                          <a:ea typeface="Yu Gothic Light"/>
                          <a:cs typeface="Times New Roman"/>
                        </a:rPr>
                        <a:t>328</a:t>
                      </a:r>
                      <a:endParaRPr lang="id-ID" sz="1200" b="1" dirty="0">
                        <a:latin typeface="Tw Cen MT" pitchFamily="34" charset="0"/>
                        <a:ea typeface="Calibri"/>
                        <a:cs typeface="Times New Roman"/>
                      </a:endParaRPr>
                    </a:p>
                  </a:txBody>
                  <a:tcPr marL="68580" marR="68580" marT="0" marB="0"/>
                </a:tc>
                <a:tc>
                  <a:txBody>
                    <a:bodyPr/>
                    <a:lstStyle/>
                    <a:p>
                      <a:pPr algn="ctr" fontAlgn="base">
                        <a:lnSpc>
                          <a:spcPct val="107000"/>
                        </a:lnSpc>
                        <a:spcAft>
                          <a:spcPts val="800"/>
                        </a:spcAft>
                      </a:pPr>
                      <a:endParaRPr lang="en-US" sz="1200" b="1" dirty="0">
                        <a:latin typeface="Tw Cen MT" pitchFamily="34" charset="0"/>
                        <a:ea typeface="Yu Gothic Light"/>
                        <a:cs typeface="Times New Roman"/>
                      </a:endParaRPr>
                    </a:p>
                    <a:p>
                      <a:pPr algn="ctr" fontAlgn="base">
                        <a:lnSpc>
                          <a:spcPct val="107000"/>
                        </a:lnSpc>
                        <a:spcAft>
                          <a:spcPts val="800"/>
                        </a:spcAft>
                      </a:pPr>
                      <a:r>
                        <a:rPr lang="en-US" sz="1200" b="1" dirty="0">
                          <a:latin typeface="Tw Cen MT" pitchFamily="34" charset="0"/>
                          <a:ea typeface="Yu Gothic Light"/>
                          <a:cs typeface="Times New Roman"/>
                        </a:rPr>
                        <a:t>5,000</a:t>
                      </a:r>
                      <a:endParaRPr lang="id-ID" sz="1200" b="1" dirty="0">
                        <a:latin typeface="Tw Cen MT" pitchFamily="34" charset="0"/>
                        <a:ea typeface="Calibri"/>
                        <a:cs typeface="Times New Roman"/>
                      </a:endParaRPr>
                    </a:p>
                  </a:txBody>
                  <a:tcPr marL="68580" marR="68580" marT="0" marB="0"/>
                </a:tc>
                <a:tc>
                  <a:txBody>
                    <a:bodyPr/>
                    <a:lstStyle/>
                    <a:p>
                      <a:pPr algn="ctr" fontAlgn="base">
                        <a:lnSpc>
                          <a:spcPct val="107000"/>
                        </a:lnSpc>
                        <a:spcAft>
                          <a:spcPts val="800"/>
                        </a:spcAft>
                      </a:pPr>
                      <a:endParaRPr lang="en-US" sz="1200" b="1" dirty="0">
                        <a:latin typeface="Tw Cen MT" pitchFamily="34" charset="0"/>
                        <a:ea typeface="Yu Gothic Light"/>
                        <a:cs typeface="Times New Roman"/>
                      </a:endParaRPr>
                    </a:p>
                    <a:p>
                      <a:pPr algn="ctr" fontAlgn="base">
                        <a:lnSpc>
                          <a:spcPct val="107000"/>
                        </a:lnSpc>
                        <a:spcAft>
                          <a:spcPts val="800"/>
                        </a:spcAft>
                      </a:pPr>
                      <a:r>
                        <a:rPr lang="en-US" sz="1200" b="1" dirty="0">
                          <a:latin typeface="Tw Cen MT" pitchFamily="34" charset="0"/>
                          <a:ea typeface="Yu Gothic Light"/>
                          <a:cs typeface="Times New Roman"/>
                        </a:rPr>
                        <a:t>50</a:t>
                      </a:r>
                      <a:endParaRPr lang="id-ID" sz="1200" b="1" dirty="0">
                        <a:latin typeface="Tw Cen MT" pitchFamily="34" charset="0"/>
                        <a:ea typeface="Calibri"/>
                        <a:cs typeface="Times New Roman"/>
                      </a:endParaRPr>
                    </a:p>
                  </a:txBody>
                  <a:tcPr marL="68580" marR="68580" marT="0" marB="0"/>
                </a:tc>
                <a:tc>
                  <a:txBody>
                    <a:bodyPr/>
                    <a:lstStyle/>
                    <a:p>
                      <a:pPr algn="ctr" fontAlgn="base">
                        <a:lnSpc>
                          <a:spcPct val="107000"/>
                        </a:lnSpc>
                        <a:spcAft>
                          <a:spcPts val="800"/>
                        </a:spcAft>
                      </a:pPr>
                      <a:endParaRPr lang="en-US" sz="1200" b="1" dirty="0">
                        <a:latin typeface="Tw Cen MT" pitchFamily="34" charset="0"/>
                        <a:ea typeface="Yu Gothic Light"/>
                        <a:cs typeface="Times New Roman"/>
                      </a:endParaRPr>
                    </a:p>
                    <a:p>
                      <a:pPr algn="ctr" fontAlgn="base">
                        <a:lnSpc>
                          <a:spcPct val="107000"/>
                        </a:lnSpc>
                        <a:spcAft>
                          <a:spcPts val="800"/>
                        </a:spcAft>
                      </a:pPr>
                      <a:r>
                        <a:rPr lang="en-US" sz="1200" b="1" dirty="0">
                          <a:latin typeface="Tw Cen MT" pitchFamily="34" charset="0"/>
                          <a:ea typeface="Yu Gothic Light"/>
                          <a:cs typeface="Times New Roman"/>
                        </a:rPr>
                        <a:t>3,000</a:t>
                      </a:r>
                      <a:endParaRPr lang="id-ID" sz="1200" b="1" dirty="0">
                        <a:latin typeface="Tw Cen MT" pitchFamily="34" charset="0"/>
                        <a:ea typeface="Calibri"/>
                        <a:cs typeface="Times New Roman"/>
                      </a:endParaRPr>
                    </a:p>
                  </a:txBody>
                  <a:tcPr marL="68580" marR="68580" marT="0" marB="0"/>
                </a:tc>
                <a:tc>
                  <a:txBody>
                    <a:bodyPr/>
                    <a:lstStyle/>
                    <a:p>
                      <a:pPr fontAlgn="base">
                        <a:lnSpc>
                          <a:spcPct val="107000"/>
                        </a:lnSpc>
                        <a:spcAft>
                          <a:spcPts val="800"/>
                        </a:spcAft>
                      </a:pPr>
                      <a:r>
                        <a:rPr lang="en-US" sz="1200" b="1" dirty="0">
                          <a:latin typeface="Tw Cen MT" pitchFamily="34" charset="0"/>
                          <a:ea typeface="Yu Gothic Light"/>
                          <a:cs typeface="Times New Roman"/>
                        </a:rPr>
                        <a:t>North Sumatera (5,000), Riau and Riau Island Province (3,0000, Aceh (500), South Sumatera and Jambi (&gt; 1000)</a:t>
                      </a:r>
                      <a:endParaRPr lang="id-ID" sz="1200" b="1" dirty="0">
                        <a:latin typeface="Tw Cen MT" pitchFamily="34" charset="0"/>
                        <a:ea typeface="Calibri"/>
                        <a:cs typeface="Times New Roman"/>
                      </a:endParaRPr>
                    </a:p>
                  </a:txBody>
                  <a:tcPr marL="68580" marR="68580" marT="0" marB="0" anchor="ctr"/>
                </a:tc>
                <a:extLst>
                  <a:ext uri="{0D108BD9-81ED-4DB2-BD59-A6C34878D82A}">
                    <a16:rowId xmlns:a16="http://schemas.microsoft.com/office/drawing/2014/main" xmlns="" val="10005"/>
                  </a:ext>
                </a:extLst>
              </a:tr>
              <a:tr h="781732">
                <a:tc>
                  <a:txBody>
                    <a:bodyPr/>
                    <a:lstStyle/>
                    <a:p>
                      <a:pPr algn="just" fontAlgn="base">
                        <a:lnSpc>
                          <a:spcPct val="107000"/>
                        </a:lnSpc>
                        <a:spcAft>
                          <a:spcPts val="800"/>
                        </a:spcAft>
                      </a:pPr>
                      <a:r>
                        <a:rPr lang="en-US" sz="1200" b="1" dirty="0">
                          <a:latin typeface="Tw Cen MT" pitchFamily="34" charset="0"/>
                          <a:ea typeface="Yu Gothic Light"/>
                          <a:cs typeface="Times New Roman"/>
                        </a:rPr>
                        <a:t>Biodiversity increased for 11,200 ha of mangrove forest via enrichment planting</a:t>
                      </a:r>
                      <a:endParaRPr lang="id-ID" sz="1200" b="1" dirty="0">
                        <a:latin typeface="Tw Cen MT" pitchFamily="34" charset="0"/>
                        <a:ea typeface="Calibri"/>
                        <a:cs typeface="Times New Roman"/>
                      </a:endParaRPr>
                    </a:p>
                  </a:txBody>
                  <a:tcPr marL="73025" marR="73025" marT="0" marB="0" anchor="ctr"/>
                </a:tc>
                <a:tc>
                  <a:txBody>
                    <a:bodyPr/>
                    <a:lstStyle/>
                    <a:p>
                      <a:pPr algn="ctr" fontAlgn="base">
                        <a:lnSpc>
                          <a:spcPct val="107000"/>
                        </a:lnSpc>
                        <a:spcAft>
                          <a:spcPts val="800"/>
                        </a:spcAft>
                      </a:pPr>
                      <a:endParaRPr lang="en-US" sz="1200" b="1" dirty="0">
                        <a:solidFill>
                          <a:srgbClr val="000000"/>
                        </a:solidFill>
                        <a:latin typeface="Tw Cen MT" pitchFamily="34" charset="0"/>
                        <a:ea typeface="Times"/>
                        <a:cs typeface="Times New Roman"/>
                      </a:endParaRPr>
                    </a:p>
                    <a:p>
                      <a:pPr algn="ctr" fontAlgn="base">
                        <a:lnSpc>
                          <a:spcPct val="107000"/>
                        </a:lnSpc>
                        <a:spcAft>
                          <a:spcPts val="800"/>
                        </a:spcAft>
                      </a:pPr>
                      <a:r>
                        <a:rPr lang="en-US" sz="1200" b="1" dirty="0">
                          <a:solidFill>
                            <a:srgbClr val="000000"/>
                          </a:solidFill>
                          <a:latin typeface="Tw Cen MT" pitchFamily="34" charset="0"/>
                          <a:ea typeface="Times"/>
                          <a:cs typeface="Times New Roman"/>
                        </a:rPr>
                        <a:t>11,200</a:t>
                      </a:r>
                      <a:endParaRPr lang="id-ID" sz="1200" b="1" dirty="0">
                        <a:latin typeface="Tw Cen MT" pitchFamily="34" charset="0"/>
                        <a:ea typeface="Calibri"/>
                        <a:cs typeface="Times New Roman"/>
                      </a:endParaRPr>
                    </a:p>
                  </a:txBody>
                  <a:tcPr marL="68580" marR="68580" marT="0" marB="0"/>
                </a:tc>
                <a:tc>
                  <a:txBody>
                    <a:bodyPr/>
                    <a:lstStyle/>
                    <a:p>
                      <a:pPr algn="ctr" fontAlgn="base">
                        <a:lnSpc>
                          <a:spcPct val="107000"/>
                        </a:lnSpc>
                        <a:spcAft>
                          <a:spcPts val="800"/>
                        </a:spcAft>
                      </a:pPr>
                      <a:endParaRPr lang="en-US" sz="1200" b="1" dirty="0">
                        <a:latin typeface="Tw Cen MT" pitchFamily="34" charset="0"/>
                        <a:ea typeface="Yu Gothic Light"/>
                        <a:cs typeface="Times New Roman"/>
                      </a:endParaRPr>
                    </a:p>
                    <a:p>
                      <a:pPr algn="ctr" fontAlgn="base">
                        <a:lnSpc>
                          <a:spcPct val="107000"/>
                        </a:lnSpc>
                        <a:spcAft>
                          <a:spcPts val="800"/>
                        </a:spcAft>
                      </a:pPr>
                      <a:r>
                        <a:rPr lang="en-US" sz="1200" b="1" dirty="0">
                          <a:latin typeface="Tw Cen MT" pitchFamily="34" charset="0"/>
                          <a:ea typeface="Yu Gothic Light"/>
                          <a:cs typeface="Times New Roman"/>
                        </a:rPr>
                        <a:t>5,000</a:t>
                      </a:r>
                      <a:endParaRPr lang="id-ID" sz="1200" b="1" dirty="0">
                        <a:latin typeface="Tw Cen MT" pitchFamily="34" charset="0"/>
                        <a:ea typeface="Calibri"/>
                        <a:cs typeface="Times New Roman"/>
                      </a:endParaRPr>
                    </a:p>
                  </a:txBody>
                  <a:tcPr marL="68580" marR="68580" marT="0" marB="0"/>
                </a:tc>
                <a:tc>
                  <a:txBody>
                    <a:bodyPr/>
                    <a:lstStyle/>
                    <a:p>
                      <a:pPr algn="ctr" fontAlgn="base">
                        <a:lnSpc>
                          <a:spcPct val="107000"/>
                        </a:lnSpc>
                        <a:spcAft>
                          <a:spcPts val="800"/>
                        </a:spcAft>
                      </a:pPr>
                      <a:endParaRPr lang="en-US" sz="1200" b="1" dirty="0">
                        <a:latin typeface="Tw Cen MT" pitchFamily="34" charset="0"/>
                        <a:ea typeface="Yu Gothic Light"/>
                        <a:cs typeface="Times New Roman"/>
                      </a:endParaRPr>
                    </a:p>
                    <a:p>
                      <a:pPr algn="ctr" fontAlgn="base">
                        <a:lnSpc>
                          <a:spcPct val="107000"/>
                        </a:lnSpc>
                        <a:spcAft>
                          <a:spcPts val="800"/>
                        </a:spcAft>
                      </a:pPr>
                      <a:r>
                        <a:rPr lang="en-US" sz="1200" b="1" dirty="0">
                          <a:latin typeface="Tw Cen MT" pitchFamily="34" charset="0"/>
                          <a:ea typeface="Yu Gothic Light"/>
                          <a:cs typeface="Times New Roman"/>
                        </a:rPr>
                        <a:t>328</a:t>
                      </a:r>
                      <a:endParaRPr lang="id-ID" sz="1200" b="1" dirty="0">
                        <a:latin typeface="Tw Cen MT" pitchFamily="34" charset="0"/>
                        <a:ea typeface="Calibri"/>
                        <a:cs typeface="Times New Roman"/>
                      </a:endParaRPr>
                    </a:p>
                  </a:txBody>
                  <a:tcPr marL="68580" marR="68580" marT="0" marB="0"/>
                </a:tc>
                <a:tc>
                  <a:txBody>
                    <a:bodyPr/>
                    <a:lstStyle/>
                    <a:p>
                      <a:pPr algn="ctr" fontAlgn="base">
                        <a:lnSpc>
                          <a:spcPct val="107000"/>
                        </a:lnSpc>
                        <a:spcAft>
                          <a:spcPts val="800"/>
                        </a:spcAft>
                      </a:pPr>
                      <a:endParaRPr lang="en-US" sz="1200" b="1" dirty="0">
                        <a:latin typeface="Tw Cen MT" pitchFamily="34" charset="0"/>
                        <a:ea typeface="Yu Gothic Light"/>
                        <a:cs typeface="Times New Roman"/>
                      </a:endParaRPr>
                    </a:p>
                    <a:p>
                      <a:pPr algn="ctr" fontAlgn="base">
                        <a:lnSpc>
                          <a:spcPct val="107000"/>
                        </a:lnSpc>
                        <a:spcAft>
                          <a:spcPts val="800"/>
                        </a:spcAft>
                      </a:pPr>
                      <a:r>
                        <a:rPr lang="en-US" sz="1200" b="1" dirty="0">
                          <a:latin typeface="Tw Cen MT" pitchFamily="34" charset="0"/>
                          <a:ea typeface="Yu Gothic Light"/>
                          <a:cs typeface="Times New Roman"/>
                        </a:rPr>
                        <a:t>5,000</a:t>
                      </a:r>
                      <a:endParaRPr lang="id-ID" sz="1200" b="1" dirty="0">
                        <a:latin typeface="Tw Cen MT" pitchFamily="34" charset="0"/>
                        <a:ea typeface="Calibri"/>
                        <a:cs typeface="Times New Roman"/>
                      </a:endParaRPr>
                    </a:p>
                  </a:txBody>
                  <a:tcPr marL="68580" marR="68580" marT="0" marB="0"/>
                </a:tc>
                <a:tc>
                  <a:txBody>
                    <a:bodyPr/>
                    <a:lstStyle/>
                    <a:p>
                      <a:pPr algn="ctr">
                        <a:lnSpc>
                          <a:spcPct val="107000"/>
                        </a:lnSpc>
                        <a:spcAft>
                          <a:spcPts val="0"/>
                        </a:spcAft>
                      </a:pPr>
                      <a:endParaRPr lang="en-ID" sz="1200" b="1" dirty="0">
                        <a:solidFill>
                          <a:srgbClr val="323233"/>
                        </a:solidFill>
                        <a:latin typeface="Tw Cen MT" pitchFamily="34" charset="0"/>
                        <a:ea typeface="Times New Roman"/>
                        <a:cs typeface="Times New Roman"/>
                      </a:endParaRPr>
                    </a:p>
                    <a:p>
                      <a:pPr algn="ctr">
                        <a:lnSpc>
                          <a:spcPct val="107000"/>
                        </a:lnSpc>
                        <a:spcAft>
                          <a:spcPts val="0"/>
                        </a:spcAft>
                      </a:pPr>
                      <a:endParaRPr lang="en-ID" sz="1200" b="1" dirty="0">
                        <a:solidFill>
                          <a:srgbClr val="323233"/>
                        </a:solidFill>
                        <a:latin typeface="Tw Cen MT" pitchFamily="34" charset="0"/>
                        <a:ea typeface="Times New Roman"/>
                        <a:cs typeface="Times New Roman"/>
                      </a:endParaRPr>
                    </a:p>
                    <a:p>
                      <a:pPr algn="ctr">
                        <a:lnSpc>
                          <a:spcPct val="107000"/>
                        </a:lnSpc>
                        <a:spcAft>
                          <a:spcPts val="0"/>
                        </a:spcAft>
                      </a:pPr>
                      <a:r>
                        <a:rPr lang="en-ID" sz="1200" b="1" dirty="0">
                          <a:solidFill>
                            <a:srgbClr val="323233"/>
                          </a:solidFill>
                          <a:latin typeface="Tw Cen MT" pitchFamily="34" charset="0"/>
                          <a:ea typeface="Times New Roman"/>
                          <a:cs typeface="Times New Roman"/>
                        </a:rPr>
                        <a:t>1,373.50</a:t>
                      </a:r>
                      <a:endParaRPr lang="id-ID" sz="1200" b="1" dirty="0">
                        <a:latin typeface="Tw Cen MT" pitchFamily="34" charset="0"/>
                        <a:ea typeface="Calibri"/>
                        <a:cs typeface="Times New Roman"/>
                      </a:endParaRPr>
                    </a:p>
                  </a:txBody>
                  <a:tcPr marL="68580" marR="68580" marT="0" marB="0"/>
                </a:tc>
                <a:tc>
                  <a:txBody>
                    <a:bodyPr/>
                    <a:lstStyle/>
                    <a:p>
                      <a:pPr algn="ctr" fontAlgn="base">
                        <a:lnSpc>
                          <a:spcPct val="107000"/>
                        </a:lnSpc>
                        <a:spcAft>
                          <a:spcPts val="800"/>
                        </a:spcAft>
                      </a:pPr>
                      <a:r>
                        <a:rPr lang="en-US" sz="1200" b="1" dirty="0">
                          <a:latin typeface="Tw Cen MT" pitchFamily="34" charset="0"/>
                          <a:ea typeface="Yu Gothic Light"/>
                          <a:cs typeface="Times New Roman"/>
                        </a:rPr>
                        <a:t>-</a:t>
                      </a:r>
                      <a:endParaRPr lang="id-ID" sz="1200" b="1" dirty="0">
                        <a:latin typeface="Tw Cen MT" pitchFamily="34" charset="0"/>
                        <a:ea typeface="Calibri"/>
                        <a:cs typeface="Times New Roman"/>
                      </a:endParaRPr>
                    </a:p>
                  </a:txBody>
                  <a:tcPr marL="68580" marR="68580" marT="0" marB="0"/>
                </a:tc>
                <a:tc>
                  <a:txBody>
                    <a:bodyPr/>
                    <a:lstStyle/>
                    <a:p>
                      <a:pPr fontAlgn="base">
                        <a:lnSpc>
                          <a:spcPct val="107000"/>
                        </a:lnSpc>
                        <a:spcAft>
                          <a:spcPts val="800"/>
                        </a:spcAft>
                      </a:pPr>
                      <a:r>
                        <a:rPr lang="en-US" sz="1200" b="1" dirty="0">
                          <a:latin typeface="Tw Cen MT" pitchFamily="34" charset="0"/>
                          <a:ea typeface="Yu Gothic Light"/>
                          <a:cs typeface="Times New Roman"/>
                        </a:rPr>
                        <a:t>Really in Jambi Province, </a:t>
                      </a:r>
                      <a:r>
                        <a:rPr lang="en-US" sz="1200" b="1" dirty="0" err="1">
                          <a:latin typeface="Tw Cen MT" pitchFamily="34" charset="0"/>
                          <a:ea typeface="Yu Gothic Light"/>
                          <a:cs typeface="Times New Roman"/>
                        </a:rPr>
                        <a:t>Nort</a:t>
                      </a:r>
                      <a:r>
                        <a:rPr lang="en-US" sz="1200" b="1" dirty="0">
                          <a:latin typeface="Tw Cen MT" pitchFamily="34" charset="0"/>
                          <a:ea typeface="Yu Gothic Light"/>
                          <a:cs typeface="Times New Roman"/>
                        </a:rPr>
                        <a:t> Sumatera also has implemented enrichment planting to increase biodiversity</a:t>
                      </a:r>
                      <a:endParaRPr lang="id-ID" sz="1200" b="1" dirty="0">
                        <a:latin typeface="Tw Cen MT" pitchFamily="34" charset="0"/>
                        <a:ea typeface="Calibri"/>
                        <a:cs typeface="Times New Roman"/>
                      </a:endParaRPr>
                    </a:p>
                  </a:txBody>
                  <a:tcPr marL="68580" marR="68580" marT="0" marB="0" anchor="ctr"/>
                </a:tc>
                <a:extLst>
                  <a:ext uri="{0D108BD9-81ED-4DB2-BD59-A6C34878D82A}">
                    <a16:rowId xmlns:a16="http://schemas.microsoft.com/office/drawing/2014/main" xmlns="" val="10006"/>
                  </a:ext>
                </a:extLst>
              </a:tr>
              <a:tr h="465883">
                <a:tc>
                  <a:txBody>
                    <a:bodyPr/>
                    <a:lstStyle/>
                    <a:p>
                      <a:pPr algn="just" fontAlgn="base">
                        <a:lnSpc>
                          <a:spcPct val="107000"/>
                        </a:lnSpc>
                        <a:spcAft>
                          <a:spcPts val="800"/>
                        </a:spcAft>
                      </a:pPr>
                      <a:r>
                        <a:rPr lang="en-US" sz="1200" b="1" dirty="0">
                          <a:latin typeface="Tw Cen MT" pitchFamily="34" charset="0"/>
                          <a:ea typeface="Yu Gothic Light"/>
                          <a:cs typeface="Times New Roman"/>
                        </a:rPr>
                        <a:t>Monitoring of management effectiveness</a:t>
                      </a:r>
                      <a:endParaRPr lang="id-ID" sz="1200" b="1" dirty="0">
                        <a:latin typeface="Tw Cen MT" pitchFamily="34" charset="0"/>
                        <a:ea typeface="Calibri"/>
                        <a:cs typeface="Times New Roman"/>
                      </a:endParaRPr>
                    </a:p>
                  </a:txBody>
                  <a:tcPr marL="73025" marR="73025" marT="0" marB="0" anchor="ctr"/>
                </a:tc>
                <a:tc>
                  <a:txBody>
                    <a:bodyPr/>
                    <a:lstStyle/>
                    <a:p>
                      <a:pPr algn="ctr" fontAlgn="base">
                        <a:lnSpc>
                          <a:spcPct val="107000"/>
                        </a:lnSpc>
                        <a:spcAft>
                          <a:spcPts val="800"/>
                        </a:spcAft>
                      </a:pPr>
                      <a:endParaRPr lang="en-US" sz="1200" b="1" dirty="0">
                        <a:latin typeface="Tw Cen MT" pitchFamily="34" charset="0"/>
                        <a:ea typeface="Yu Gothic Light"/>
                        <a:cs typeface="Times New Roman"/>
                      </a:endParaRPr>
                    </a:p>
                    <a:p>
                      <a:pPr algn="ctr" fontAlgn="base">
                        <a:lnSpc>
                          <a:spcPct val="107000"/>
                        </a:lnSpc>
                        <a:spcAft>
                          <a:spcPts val="800"/>
                        </a:spcAft>
                      </a:pPr>
                      <a:r>
                        <a:rPr lang="en-US" sz="1200" b="1" dirty="0">
                          <a:latin typeface="Tw Cen MT" pitchFamily="34" charset="0"/>
                          <a:ea typeface="Yu Gothic Light"/>
                          <a:cs typeface="Times New Roman"/>
                        </a:rPr>
                        <a:t>57,400</a:t>
                      </a:r>
                      <a:endParaRPr lang="id-ID" sz="1200" b="1" dirty="0">
                        <a:latin typeface="Tw Cen MT" pitchFamily="34" charset="0"/>
                        <a:ea typeface="Calibri"/>
                        <a:cs typeface="Times New Roman"/>
                      </a:endParaRPr>
                    </a:p>
                  </a:txBody>
                  <a:tcPr marL="68580" marR="68580" marT="0" marB="0"/>
                </a:tc>
                <a:tc>
                  <a:txBody>
                    <a:bodyPr/>
                    <a:lstStyle/>
                    <a:p>
                      <a:pPr algn="ctr" fontAlgn="base">
                        <a:lnSpc>
                          <a:spcPct val="107000"/>
                        </a:lnSpc>
                        <a:spcAft>
                          <a:spcPts val="800"/>
                        </a:spcAft>
                      </a:pPr>
                      <a:endParaRPr lang="en-US" sz="1200" b="1" dirty="0">
                        <a:latin typeface="Tw Cen MT" pitchFamily="34" charset="0"/>
                        <a:ea typeface="Calibri"/>
                        <a:cs typeface="Times New Roman"/>
                      </a:endParaRPr>
                    </a:p>
                    <a:p>
                      <a:pPr algn="ctr" fontAlgn="base">
                        <a:lnSpc>
                          <a:spcPct val="107000"/>
                        </a:lnSpc>
                        <a:spcAft>
                          <a:spcPts val="800"/>
                        </a:spcAft>
                      </a:pPr>
                      <a:r>
                        <a:rPr lang="en-US" sz="1200" b="1" dirty="0">
                          <a:latin typeface="Tw Cen MT" pitchFamily="34" charset="0"/>
                          <a:ea typeface="Calibri"/>
                          <a:cs typeface="Times New Roman"/>
                        </a:rPr>
                        <a:t>22,456.18</a:t>
                      </a:r>
                      <a:endParaRPr lang="id-ID" sz="1200" b="1" dirty="0">
                        <a:latin typeface="Tw Cen MT" pitchFamily="34" charset="0"/>
                        <a:ea typeface="Calibri"/>
                        <a:cs typeface="Times New Roman"/>
                      </a:endParaRPr>
                    </a:p>
                  </a:txBody>
                  <a:tcPr marL="68580" marR="68580" marT="0" marB="0"/>
                </a:tc>
                <a:tc>
                  <a:txBody>
                    <a:bodyPr/>
                    <a:lstStyle/>
                    <a:p>
                      <a:pPr algn="ctr" fontAlgn="base">
                        <a:lnSpc>
                          <a:spcPct val="107000"/>
                        </a:lnSpc>
                        <a:spcAft>
                          <a:spcPts val="800"/>
                        </a:spcAft>
                      </a:pPr>
                      <a:endParaRPr lang="en-US" sz="1200" b="1" dirty="0">
                        <a:latin typeface="Tw Cen MT" pitchFamily="34" charset="0"/>
                        <a:ea typeface="Yu Gothic Light"/>
                        <a:cs typeface="Times New Roman"/>
                      </a:endParaRPr>
                    </a:p>
                    <a:p>
                      <a:pPr algn="ctr" fontAlgn="base">
                        <a:lnSpc>
                          <a:spcPct val="107000"/>
                        </a:lnSpc>
                        <a:spcAft>
                          <a:spcPts val="800"/>
                        </a:spcAft>
                      </a:pPr>
                      <a:r>
                        <a:rPr lang="en-US" sz="1200" b="1" dirty="0">
                          <a:latin typeface="Tw Cen MT" pitchFamily="34" charset="0"/>
                          <a:ea typeface="Yu Gothic Light"/>
                          <a:cs typeface="Times New Roman"/>
                        </a:rPr>
                        <a:t>328</a:t>
                      </a:r>
                      <a:endParaRPr lang="id-ID" sz="1200" b="1" dirty="0">
                        <a:latin typeface="Tw Cen MT" pitchFamily="34" charset="0"/>
                        <a:ea typeface="Calibri"/>
                        <a:cs typeface="Times New Roman"/>
                      </a:endParaRPr>
                    </a:p>
                  </a:txBody>
                  <a:tcPr marL="68580" marR="68580" marT="0" marB="0"/>
                </a:tc>
                <a:tc>
                  <a:txBody>
                    <a:bodyPr/>
                    <a:lstStyle/>
                    <a:p>
                      <a:pPr algn="ctr" fontAlgn="base">
                        <a:lnSpc>
                          <a:spcPct val="107000"/>
                        </a:lnSpc>
                        <a:spcAft>
                          <a:spcPts val="800"/>
                        </a:spcAft>
                      </a:pPr>
                      <a:endParaRPr lang="en-US" sz="1200" b="1" dirty="0">
                        <a:latin typeface="Tw Cen MT" pitchFamily="34" charset="0"/>
                        <a:ea typeface="Yu Gothic Light"/>
                        <a:cs typeface="Times New Roman"/>
                      </a:endParaRPr>
                    </a:p>
                    <a:p>
                      <a:pPr algn="ctr" fontAlgn="base">
                        <a:lnSpc>
                          <a:spcPct val="107000"/>
                        </a:lnSpc>
                        <a:spcAft>
                          <a:spcPts val="800"/>
                        </a:spcAft>
                      </a:pPr>
                      <a:r>
                        <a:rPr lang="en-US" sz="1200" b="1" dirty="0">
                          <a:latin typeface="Tw Cen MT" pitchFamily="34" charset="0"/>
                          <a:ea typeface="Yu Gothic Light"/>
                          <a:cs typeface="Times New Roman"/>
                        </a:rPr>
                        <a:t>34,000</a:t>
                      </a:r>
                      <a:endParaRPr lang="id-ID" sz="1200" b="1" dirty="0">
                        <a:latin typeface="Tw Cen MT" pitchFamily="34" charset="0"/>
                        <a:ea typeface="Calibri"/>
                        <a:cs typeface="Times New Roman"/>
                      </a:endParaRPr>
                    </a:p>
                  </a:txBody>
                  <a:tcPr marL="68580" marR="68580" marT="0" marB="0"/>
                </a:tc>
                <a:tc>
                  <a:txBody>
                    <a:bodyPr/>
                    <a:lstStyle/>
                    <a:p>
                      <a:pPr algn="ctr">
                        <a:lnSpc>
                          <a:spcPct val="107000"/>
                        </a:lnSpc>
                        <a:spcAft>
                          <a:spcPts val="0"/>
                        </a:spcAft>
                      </a:pPr>
                      <a:endParaRPr lang="en-ID" sz="1200" b="1" dirty="0">
                        <a:solidFill>
                          <a:srgbClr val="323233"/>
                        </a:solidFill>
                        <a:latin typeface="Tw Cen MT" pitchFamily="34" charset="0"/>
                        <a:ea typeface="Times New Roman"/>
                        <a:cs typeface="Times New Roman"/>
                      </a:endParaRPr>
                    </a:p>
                    <a:p>
                      <a:pPr algn="ctr">
                        <a:lnSpc>
                          <a:spcPct val="107000"/>
                        </a:lnSpc>
                        <a:spcAft>
                          <a:spcPts val="0"/>
                        </a:spcAft>
                      </a:pPr>
                      <a:r>
                        <a:rPr lang="en-ID" sz="1200" b="1" dirty="0">
                          <a:solidFill>
                            <a:srgbClr val="323233"/>
                          </a:solidFill>
                          <a:latin typeface="Tw Cen MT" pitchFamily="34" charset="0"/>
                          <a:ea typeface="Times New Roman"/>
                          <a:cs typeface="Times New Roman"/>
                        </a:rPr>
                        <a:t>1,373.50</a:t>
                      </a:r>
                      <a:endParaRPr lang="id-ID" sz="1200" b="1" dirty="0">
                        <a:latin typeface="Tw Cen MT" pitchFamily="34" charset="0"/>
                        <a:ea typeface="Calibri"/>
                        <a:cs typeface="Times New Roman"/>
                      </a:endParaRPr>
                    </a:p>
                  </a:txBody>
                  <a:tcPr marL="68580" marR="68580" marT="0" marB="0"/>
                </a:tc>
                <a:tc>
                  <a:txBody>
                    <a:bodyPr/>
                    <a:lstStyle/>
                    <a:p>
                      <a:pPr algn="ctr" fontAlgn="base">
                        <a:lnSpc>
                          <a:spcPct val="107000"/>
                        </a:lnSpc>
                        <a:spcAft>
                          <a:spcPts val="800"/>
                        </a:spcAft>
                      </a:pPr>
                      <a:endParaRPr lang="en-US" sz="1200" b="1" dirty="0">
                        <a:latin typeface="Tw Cen MT" pitchFamily="34" charset="0"/>
                        <a:ea typeface="Yu Gothic Light"/>
                        <a:cs typeface="Times New Roman"/>
                      </a:endParaRPr>
                    </a:p>
                    <a:p>
                      <a:pPr algn="ctr" fontAlgn="base">
                        <a:lnSpc>
                          <a:spcPct val="107000"/>
                        </a:lnSpc>
                        <a:spcAft>
                          <a:spcPts val="800"/>
                        </a:spcAft>
                      </a:pPr>
                      <a:r>
                        <a:rPr lang="en-US" sz="1200" b="1" dirty="0">
                          <a:latin typeface="Tw Cen MT" pitchFamily="34" charset="0"/>
                          <a:ea typeface="Yu Gothic Light"/>
                          <a:cs typeface="Times New Roman"/>
                        </a:rPr>
                        <a:t>10,000</a:t>
                      </a:r>
                      <a:endParaRPr lang="id-ID" sz="1200" b="1" dirty="0">
                        <a:latin typeface="Tw Cen MT" pitchFamily="34" charset="0"/>
                        <a:ea typeface="Calibri"/>
                        <a:cs typeface="Times New Roman"/>
                      </a:endParaRPr>
                    </a:p>
                  </a:txBody>
                  <a:tcPr marL="68580" marR="68580" marT="0" marB="0"/>
                </a:tc>
                <a:tc>
                  <a:txBody>
                    <a:bodyPr/>
                    <a:lstStyle/>
                    <a:p>
                      <a:pPr fontAlgn="base">
                        <a:lnSpc>
                          <a:spcPct val="107000"/>
                        </a:lnSpc>
                        <a:spcAft>
                          <a:spcPts val="800"/>
                        </a:spcAft>
                      </a:pPr>
                      <a:endParaRPr lang="en-US" sz="1200" b="1" dirty="0">
                        <a:latin typeface="Tw Cen MT" pitchFamily="34" charset="0"/>
                        <a:ea typeface="Yu Gothic Light"/>
                        <a:cs typeface="Times New Roman"/>
                      </a:endParaRPr>
                    </a:p>
                  </a:txBody>
                  <a:tcPr marL="68580" marR="68580" marT="0" marB="0" anchor="ctr"/>
                </a:tc>
                <a:extLst>
                  <a:ext uri="{0D108BD9-81ED-4DB2-BD59-A6C34878D82A}">
                    <a16:rowId xmlns:a16="http://schemas.microsoft.com/office/drawing/2014/main" xmlns="" val="10007"/>
                  </a:ext>
                </a:extLst>
              </a:tr>
            </a:tbl>
          </a:graphicData>
        </a:graphic>
      </p:graphicFrame>
    </p:spTree>
    <p:extLst>
      <p:ext uri="{BB962C8B-B14F-4D97-AF65-F5344CB8AC3E}">
        <p14:creationId xmlns:p14="http://schemas.microsoft.com/office/powerpoint/2010/main" val="10752163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Google Shape;95;p2">
            <a:extLst>
              <a:ext uri="{FF2B5EF4-FFF2-40B4-BE49-F238E27FC236}">
                <a16:creationId xmlns:a16="http://schemas.microsoft.com/office/drawing/2014/main" xmlns="" id="{7B00E30D-6338-4F95-32AC-41E32AF7626D}"/>
              </a:ext>
            </a:extLst>
          </p:cNvPr>
          <p:cNvPicPr preferRelativeResize="0"/>
          <p:nvPr/>
        </p:nvPicPr>
        <p:blipFill rotWithShape="1">
          <a:blip r:embed="rId3">
            <a:alphaModFix/>
          </a:blip>
          <a:srcRect/>
          <a:stretch/>
        </p:blipFill>
        <p:spPr>
          <a:xfrm>
            <a:off x="0" y="1568"/>
            <a:ext cx="2049137" cy="6858000"/>
          </a:xfrm>
          <a:prstGeom prst="rect">
            <a:avLst/>
          </a:prstGeom>
          <a:noFill/>
          <a:ln>
            <a:noFill/>
          </a:ln>
        </p:spPr>
      </p:pic>
      <p:graphicFrame>
        <p:nvGraphicFramePr>
          <p:cNvPr id="5" name="Table 4"/>
          <p:cNvGraphicFramePr>
            <a:graphicFrameLocks noGrp="1"/>
          </p:cNvGraphicFramePr>
          <p:nvPr/>
        </p:nvGraphicFramePr>
        <p:xfrm>
          <a:off x="2270760" y="1616491"/>
          <a:ext cx="9723120" cy="4533520"/>
        </p:xfrm>
        <a:graphic>
          <a:graphicData uri="http://schemas.openxmlformats.org/drawingml/2006/table">
            <a:tbl>
              <a:tblPr firstRow="1" bandRow="1">
                <a:tableStyleId>{177FB7C0-870E-4CA2-AEDD-45C9577357D1}</a:tableStyleId>
              </a:tblPr>
              <a:tblGrid>
                <a:gridCol w="377193">
                  <a:extLst>
                    <a:ext uri="{9D8B030D-6E8A-4147-A177-3AD203B41FA5}">
                      <a16:colId xmlns:a16="http://schemas.microsoft.com/office/drawing/2014/main" xmlns="" val="20000"/>
                    </a:ext>
                  </a:extLst>
                </a:gridCol>
                <a:gridCol w="3673025">
                  <a:extLst>
                    <a:ext uri="{9D8B030D-6E8A-4147-A177-3AD203B41FA5}">
                      <a16:colId xmlns:a16="http://schemas.microsoft.com/office/drawing/2014/main" xmlns="" val="20001"/>
                    </a:ext>
                  </a:extLst>
                </a:gridCol>
                <a:gridCol w="1460471">
                  <a:extLst>
                    <a:ext uri="{9D8B030D-6E8A-4147-A177-3AD203B41FA5}">
                      <a16:colId xmlns:a16="http://schemas.microsoft.com/office/drawing/2014/main" xmlns="" val="20002"/>
                    </a:ext>
                  </a:extLst>
                </a:gridCol>
                <a:gridCol w="1325880">
                  <a:extLst>
                    <a:ext uri="{9D8B030D-6E8A-4147-A177-3AD203B41FA5}">
                      <a16:colId xmlns:a16="http://schemas.microsoft.com/office/drawing/2014/main" xmlns="" val="20003"/>
                    </a:ext>
                  </a:extLst>
                </a:gridCol>
                <a:gridCol w="1546860">
                  <a:extLst>
                    <a:ext uri="{9D8B030D-6E8A-4147-A177-3AD203B41FA5}">
                      <a16:colId xmlns:a16="http://schemas.microsoft.com/office/drawing/2014/main" xmlns="" val="20004"/>
                    </a:ext>
                  </a:extLst>
                </a:gridCol>
                <a:gridCol w="1339691">
                  <a:extLst>
                    <a:ext uri="{9D8B030D-6E8A-4147-A177-3AD203B41FA5}">
                      <a16:colId xmlns:a16="http://schemas.microsoft.com/office/drawing/2014/main" xmlns="" val="20005"/>
                    </a:ext>
                  </a:extLst>
                </a:gridCol>
              </a:tblGrid>
              <a:tr h="494300">
                <a:tc>
                  <a:txBody>
                    <a:bodyPr/>
                    <a:lstStyle/>
                    <a:p>
                      <a:endParaRPr lang="id-ID" dirty="0"/>
                    </a:p>
                  </a:txBody>
                  <a:tcPr/>
                </a:tc>
                <a:tc>
                  <a:txBody>
                    <a:bodyPr/>
                    <a:lstStyle/>
                    <a:p>
                      <a:pPr algn="ctr" fontAlgn="base">
                        <a:spcAft>
                          <a:spcPts val="0"/>
                        </a:spcAft>
                      </a:pPr>
                      <a:r>
                        <a:rPr lang="en-US" sz="1600" strike="noStrike" dirty="0">
                          <a:effectLst/>
                          <a:latin typeface="Tw Cen MT" pitchFamily="34" charset="0"/>
                        </a:rPr>
                        <a:t>Regional Output</a:t>
                      </a:r>
                      <a:endParaRPr lang="en-US" sz="1600" strike="noStrike" dirty="0">
                        <a:effectLst/>
                        <a:latin typeface="Tw Cen MT" pitchFamily="34" charset="0"/>
                        <a:ea typeface="游明朝"/>
                        <a:cs typeface="Times New Roman"/>
                      </a:endParaRPr>
                    </a:p>
                  </a:txBody>
                  <a:tcPr marL="0" marR="0" marT="0" marB="0" anchor="ctr"/>
                </a:tc>
                <a:tc>
                  <a:txBody>
                    <a:bodyPr/>
                    <a:lstStyle/>
                    <a:p>
                      <a:endParaRPr lang="en-US" sz="1600" dirty="0">
                        <a:latin typeface="Tw Cen MT" pitchFamily="34" charset="0"/>
                      </a:endParaRPr>
                    </a:p>
                    <a:p>
                      <a:pPr algn="ctr"/>
                      <a:r>
                        <a:rPr lang="en-US" sz="1600" dirty="0">
                          <a:latin typeface="Tw Cen MT" pitchFamily="34" charset="0"/>
                        </a:rPr>
                        <a:t>Sites</a:t>
                      </a:r>
                      <a:endParaRPr lang="id-ID" sz="1600" dirty="0">
                        <a:latin typeface="Tw Cen MT" pitchFamily="34" charset="0"/>
                      </a:endParaRPr>
                    </a:p>
                  </a:txBody>
                  <a:tcPr/>
                </a:tc>
                <a:tc>
                  <a:txBody>
                    <a:bodyPr/>
                    <a:lstStyle/>
                    <a:p>
                      <a:pPr algn="ctr"/>
                      <a:r>
                        <a:rPr lang="en-US" sz="1600" dirty="0">
                          <a:latin typeface="Tw Cen MT" pitchFamily="34" charset="0"/>
                        </a:rPr>
                        <a:t>SAP Target (ha)</a:t>
                      </a:r>
                      <a:endParaRPr lang="id-ID" sz="1600" dirty="0">
                        <a:latin typeface="Tw Cen MT" pitchFamily="34" charset="0"/>
                      </a:endParaRPr>
                    </a:p>
                  </a:txBody>
                  <a:tcPr/>
                </a:tc>
                <a:tc>
                  <a:txBody>
                    <a:bodyPr/>
                    <a:lstStyle/>
                    <a:p>
                      <a:pPr algn="ctr"/>
                      <a:r>
                        <a:rPr lang="en-US" sz="1600" dirty="0">
                          <a:latin typeface="Tw Cen MT" pitchFamily="34" charset="0"/>
                        </a:rPr>
                        <a:t>Achievement</a:t>
                      </a:r>
                    </a:p>
                    <a:p>
                      <a:pPr algn="ctr"/>
                      <a:r>
                        <a:rPr lang="en-US" sz="1600" dirty="0">
                          <a:latin typeface="Tw Cen MT" pitchFamily="34" charset="0"/>
                        </a:rPr>
                        <a:t>(ha)</a:t>
                      </a:r>
                      <a:endParaRPr lang="id-ID" sz="1600" dirty="0">
                        <a:latin typeface="Tw Cen MT" pitchFamily="34" charset="0"/>
                      </a:endParaRPr>
                    </a:p>
                  </a:txBody>
                  <a:tcPr/>
                </a:tc>
                <a:tc>
                  <a:txBody>
                    <a:bodyPr/>
                    <a:lstStyle/>
                    <a:p>
                      <a:pPr algn="ctr"/>
                      <a:r>
                        <a:rPr lang="en-US" sz="1600" dirty="0">
                          <a:latin typeface="Tw Cen MT" pitchFamily="34" charset="0"/>
                        </a:rPr>
                        <a:t>Remarks</a:t>
                      </a:r>
                      <a:endParaRPr lang="id-ID" sz="1600" dirty="0">
                        <a:latin typeface="Tw Cen MT" pitchFamily="34" charset="0"/>
                      </a:endParaRPr>
                    </a:p>
                  </a:txBody>
                  <a:tcPr/>
                </a:tc>
                <a:extLst>
                  <a:ext uri="{0D108BD9-81ED-4DB2-BD59-A6C34878D82A}">
                    <a16:rowId xmlns:a16="http://schemas.microsoft.com/office/drawing/2014/main" xmlns="" val="10000"/>
                  </a:ext>
                </a:extLst>
              </a:tr>
              <a:tr h="494300">
                <a:tc rowSpan="7" gridSpan="2">
                  <a:txBody>
                    <a:bodyPr/>
                    <a:lstStyle/>
                    <a:p>
                      <a:pPr algn="l" fontAlgn="base">
                        <a:spcAft>
                          <a:spcPts val="0"/>
                        </a:spcAft>
                      </a:pPr>
                      <a:r>
                        <a:rPr lang="en-US" sz="1200" strike="noStrike" dirty="0">
                          <a:effectLst/>
                        </a:rPr>
                        <a:t>1.2.1 Management capacity (number/levels human resources, facilities and equipment, and sustainable financing mechanisms) built for 82 coral reef sites</a:t>
                      </a:r>
                    </a:p>
                    <a:p>
                      <a:pPr algn="l" fontAlgn="base">
                        <a:spcAft>
                          <a:spcPts val="0"/>
                        </a:spcAft>
                      </a:pPr>
                      <a:endParaRPr lang="en-US" sz="1200" strike="noStrike" dirty="0">
                        <a:effectLst/>
                        <a:latin typeface="Calibri"/>
                        <a:ea typeface="游明朝"/>
                        <a:cs typeface="Times New Roman"/>
                      </a:endParaRPr>
                    </a:p>
                    <a:p>
                      <a:pPr algn="l" fontAlgn="base">
                        <a:spcAft>
                          <a:spcPts val="0"/>
                        </a:spcAft>
                      </a:pPr>
                      <a:r>
                        <a:rPr lang="en-US" sz="1200" strike="noStrike" dirty="0">
                          <a:effectLst/>
                        </a:rPr>
                        <a:t>1.2.2 Management approaches </a:t>
                      </a:r>
                      <a:r>
                        <a:rPr lang="en-GB" sz="1200" strike="noStrike" dirty="0">
                          <a:effectLst/>
                        </a:rPr>
                        <a:t>and policy, legal and institutional reforms </a:t>
                      </a:r>
                      <a:r>
                        <a:rPr lang="en-US" sz="1200" strike="noStrike" dirty="0">
                          <a:effectLst/>
                        </a:rPr>
                        <a:t>(integrated, community-based, multiple use) improved at 82 coral reef sites</a:t>
                      </a:r>
                    </a:p>
                    <a:p>
                      <a:pPr algn="l" fontAlgn="base">
                        <a:spcAft>
                          <a:spcPts val="0"/>
                        </a:spcAft>
                      </a:pPr>
                      <a:endParaRPr lang="en-US" sz="1200" strike="noStrike" dirty="0">
                        <a:effectLst/>
                        <a:latin typeface="Calibri"/>
                        <a:ea typeface="游明朝"/>
                        <a:cs typeface="Times New Roman"/>
                      </a:endParaRPr>
                    </a:p>
                    <a:p>
                      <a:pPr algn="l" fontAlgn="base">
                        <a:spcAft>
                          <a:spcPts val="0"/>
                        </a:spcAft>
                      </a:pPr>
                      <a:r>
                        <a:rPr lang="en-US" sz="1200" strike="noStrike" dirty="0">
                          <a:effectLst/>
                        </a:rPr>
                        <a:t>1.2.3 Management tools (licensing and permit systems, seasonal closures, zoning) developed and utilized to address key threats at priority sites</a:t>
                      </a:r>
                    </a:p>
                    <a:p>
                      <a:pPr algn="l" fontAlgn="base">
                        <a:spcAft>
                          <a:spcPts val="0"/>
                        </a:spcAft>
                      </a:pPr>
                      <a:endParaRPr lang="en-US" sz="1200" strike="noStrike" dirty="0">
                        <a:effectLst/>
                        <a:latin typeface="Calibri"/>
                        <a:ea typeface="游明朝"/>
                        <a:cs typeface="Times New Roman"/>
                      </a:endParaRPr>
                    </a:p>
                    <a:p>
                      <a:pPr algn="l" fontAlgn="base">
                        <a:spcAft>
                          <a:spcPts val="0"/>
                        </a:spcAft>
                      </a:pPr>
                      <a:r>
                        <a:rPr lang="en-US" sz="1200" strike="noStrike" dirty="0">
                          <a:effectLst/>
                        </a:rPr>
                        <a:t>1.2.4 Established mechanism for monitoring management, ecological and socio-economic indicators at 82 sites [based on SAP results framework]</a:t>
                      </a:r>
                      <a:endParaRPr lang="en-US" sz="1200" strike="noStrike" dirty="0">
                        <a:effectLst/>
                        <a:latin typeface="Calibri"/>
                        <a:ea typeface="游明朝"/>
                        <a:cs typeface="Times New Roman"/>
                      </a:endParaRPr>
                    </a:p>
                  </a:txBody>
                  <a:tcPr/>
                </a:tc>
                <a:tc rowSpan="7" hMerge="1">
                  <a:txBody>
                    <a:bodyPr/>
                    <a:lstStyle/>
                    <a:p>
                      <a:pPr algn="ctr" fontAlgn="base">
                        <a:spcAft>
                          <a:spcPts val="0"/>
                        </a:spcAft>
                      </a:pPr>
                      <a:endParaRPr lang="en-US" sz="1200" strike="sngStrike" dirty="0">
                        <a:effectLst/>
                        <a:latin typeface="Calibri"/>
                        <a:ea typeface="游明朝"/>
                        <a:cs typeface="Times New Roman"/>
                      </a:endParaRPr>
                    </a:p>
                  </a:txBody>
                  <a:tcPr marL="0" marR="0" marT="0" marB="0" anchor="ctr"/>
                </a:tc>
                <a:tc rowSpan="7">
                  <a:txBody>
                    <a:bodyPr/>
                    <a:lstStyle/>
                    <a:p>
                      <a:pPr algn="ctr">
                        <a:lnSpc>
                          <a:spcPct val="107000"/>
                        </a:lnSpc>
                        <a:spcAft>
                          <a:spcPts val="0"/>
                        </a:spcAft>
                      </a:pPr>
                      <a:r>
                        <a:rPr lang="en-US" sz="1100" b="0" dirty="0" err="1">
                          <a:solidFill>
                            <a:srgbClr val="000000"/>
                          </a:solidFill>
                          <a:latin typeface="Times New Roman"/>
                          <a:ea typeface="Calibri"/>
                          <a:cs typeface="Times New Roman"/>
                        </a:rPr>
                        <a:t>Anambas</a:t>
                      </a:r>
                      <a:endParaRPr lang="en-US" sz="1100" b="0" dirty="0">
                        <a:solidFill>
                          <a:srgbClr val="000000"/>
                        </a:solidFill>
                        <a:latin typeface="Times New Roman"/>
                        <a:ea typeface="Calibri"/>
                        <a:cs typeface="Times New Roman"/>
                      </a:endParaRPr>
                    </a:p>
                    <a:p>
                      <a:pPr algn="ctr">
                        <a:lnSpc>
                          <a:spcPct val="107000"/>
                        </a:lnSpc>
                        <a:spcAft>
                          <a:spcPts val="0"/>
                        </a:spcAft>
                      </a:pPr>
                      <a:endParaRPr lang="en-US" sz="1100" b="0" dirty="0">
                        <a:solidFill>
                          <a:srgbClr val="000000"/>
                        </a:solidFill>
                        <a:latin typeface="Times New Roman"/>
                        <a:ea typeface="Calibri"/>
                        <a:cs typeface="Times New Roman"/>
                      </a:endParaRPr>
                    </a:p>
                    <a:p>
                      <a:pPr algn="ctr">
                        <a:lnSpc>
                          <a:spcPct val="107000"/>
                        </a:lnSpc>
                        <a:spcAft>
                          <a:spcPts val="0"/>
                        </a:spcAft>
                      </a:pPr>
                      <a:endParaRPr lang="id-ID" sz="1100" b="0" dirty="0">
                        <a:latin typeface="Times New Roman"/>
                        <a:ea typeface="Calibri"/>
                        <a:cs typeface="Times New Roman"/>
                      </a:endParaRPr>
                    </a:p>
                    <a:p>
                      <a:pPr algn="ctr">
                        <a:lnSpc>
                          <a:spcPct val="107000"/>
                        </a:lnSpc>
                        <a:spcAft>
                          <a:spcPts val="0"/>
                        </a:spcAft>
                      </a:pPr>
                      <a:r>
                        <a:rPr lang="en-US" sz="1100" b="0" dirty="0">
                          <a:solidFill>
                            <a:srgbClr val="000000"/>
                          </a:solidFill>
                          <a:latin typeface="Times New Roman"/>
                          <a:ea typeface="Calibri"/>
                          <a:cs typeface="Times New Roman"/>
                        </a:rPr>
                        <a:t>Bangka</a:t>
                      </a:r>
                    </a:p>
                    <a:p>
                      <a:pPr algn="ctr">
                        <a:lnSpc>
                          <a:spcPct val="107000"/>
                        </a:lnSpc>
                        <a:spcAft>
                          <a:spcPts val="0"/>
                        </a:spcAft>
                      </a:pPr>
                      <a:endParaRPr lang="en-US" sz="1100" b="0" dirty="0">
                        <a:solidFill>
                          <a:srgbClr val="000000"/>
                        </a:solidFill>
                        <a:latin typeface="Times New Roman"/>
                        <a:ea typeface="Calibri"/>
                        <a:cs typeface="Times New Roman"/>
                      </a:endParaRPr>
                    </a:p>
                    <a:p>
                      <a:pPr algn="ctr">
                        <a:lnSpc>
                          <a:spcPct val="107000"/>
                        </a:lnSpc>
                        <a:spcAft>
                          <a:spcPts val="0"/>
                        </a:spcAft>
                      </a:pPr>
                      <a:endParaRPr lang="id-ID" sz="1100" b="0" dirty="0">
                        <a:latin typeface="Times New Roman"/>
                        <a:ea typeface="Calibri"/>
                        <a:cs typeface="Times New Roman"/>
                      </a:endParaRPr>
                    </a:p>
                    <a:p>
                      <a:pPr algn="ctr">
                        <a:lnSpc>
                          <a:spcPct val="107000"/>
                        </a:lnSpc>
                        <a:spcAft>
                          <a:spcPts val="0"/>
                        </a:spcAft>
                      </a:pPr>
                      <a:r>
                        <a:rPr lang="en-US" sz="1100" b="0" dirty="0">
                          <a:solidFill>
                            <a:srgbClr val="000000"/>
                          </a:solidFill>
                          <a:latin typeface="Times New Roman"/>
                          <a:ea typeface="Calibri"/>
                          <a:cs typeface="Times New Roman"/>
                        </a:rPr>
                        <a:t>Belitung</a:t>
                      </a:r>
                    </a:p>
                    <a:p>
                      <a:pPr algn="ctr">
                        <a:lnSpc>
                          <a:spcPct val="107000"/>
                        </a:lnSpc>
                        <a:spcAft>
                          <a:spcPts val="0"/>
                        </a:spcAft>
                      </a:pPr>
                      <a:endParaRPr lang="en-US" sz="1100" b="0" dirty="0">
                        <a:solidFill>
                          <a:srgbClr val="000000"/>
                        </a:solidFill>
                        <a:latin typeface="Times New Roman"/>
                        <a:ea typeface="Calibri"/>
                        <a:cs typeface="Times New Roman"/>
                      </a:endParaRPr>
                    </a:p>
                    <a:p>
                      <a:pPr algn="ctr">
                        <a:lnSpc>
                          <a:spcPct val="107000"/>
                        </a:lnSpc>
                        <a:spcAft>
                          <a:spcPts val="0"/>
                        </a:spcAft>
                      </a:pPr>
                      <a:endParaRPr lang="id-ID" sz="1100" b="0" dirty="0">
                        <a:latin typeface="Times New Roman"/>
                        <a:ea typeface="Calibri"/>
                        <a:cs typeface="Times New Roman"/>
                      </a:endParaRPr>
                    </a:p>
                    <a:p>
                      <a:pPr algn="ctr">
                        <a:lnSpc>
                          <a:spcPct val="107000"/>
                        </a:lnSpc>
                        <a:spcAft>
                          <a:spcPts val="0"/>
                        </a:spcAft>
                      </a:pPr>
                      <a:r>
                        <a:rPr lang="en-US" sz="1100" b="0" dirty="0" err="1">
                          <a:latin typeface="Times New Roman"/>
                          <a:ea typeface="Calibri"/>
                          <a:cs typeface="Times New Roman"/>
                        </a:rPr>
                        <a:t>Karimata</a:t>
                      </a:r>
                      <a:endParaRPr lang="en-US" sz="1100" b="0" dirty="0">
                        <a:latin typeface="Times New Roman"/>
                        <a:ea typeface="Calibri"/>
                        <a:cs typeface="Times New Roman"/>
                      </a:endParaRPr>
                    </a:p>
                    <a:p>
                      <a:pPr algn="ctr">
                        <a:lnSpc>
                          <a:spcPct val="107000"/>
                        </a:lnSpc>
                        <a:spcAft>
                          <a:spcPts val="0"/>
                        </a:spcAft>
                      </a:pPr>
                      <a:endParaRPr lang="en-US" sz="1100" b="0" dirty="0">
                        <a:latin typeface="Times New Roman"/>
                        <a:ea typeface="Calibri"/>
                        <a:cs typeface="Times New Roman"/>
                      </a:endParaRPr>
                    </a:p>
                    <a:p>
                      <a:pPr algn="ctr">
                        <a:lnSpc>
                          <a:spcPct val="107000"/>
                        </a:lnSpc>
                        <a:spcAft>
                          <a:spcPts val="0"/>
                        </a:spcAft>
                      </a:pPr>
                      <a:endParaRPr lang="id-ID" sz="1100" b="0" dirty="0">
                        <a:latin typeface="Times New Roman"/>
                        <a:ea typeface="Calibri"/>
                        <a:cs typeface="Times New Roman"/>
                      </a:endParaRPr>
                    </a:p>
                    <a:p>
                      <a:pPr algn="ctr">
                        <a:lnSpc>
                          <a:spcPct val="107000"/>
                        </a:lnSpc>
                        <a:spcAft>
                          <a:spcPts val="0"/>
                        </a:spcAft>
                      </a:pPr>
                      <a:r>
                        <a:rPr lang="en-US" sz="1100" b="0" dirty="0" err="1">
                          <a:solidFill>
                            <a:srgbClr val="000000"/>
                          </a:solidFill>
                          <a:latin typeface="Times New Roman"/>
                          <a:ea typeface="Calibri"/>
                          <a:cs typeface="Times New Roman"/>
                        </a:rPr>
                        <a:t>Senayang</a:t>
                      </a:r>
                      <a:r>
                        <a:rPr lang="en-US" sz="1100" b="0" dirty="0">
                          <a:solidFill>
                            <a:srgbClr val="000000"/>
                          </a:solidFill>
                          <a:latin typeface="Times New Roman"/>
                          <a:ea typeface="Calibri"/>
                          <a:cs typeface="Times New Roman"/>
                        </a:rPr>
                        <a:t> </a:t>
                      </a:r>
                      <a:r>
                        <a:rPr lang="en-US" sz="1100" b="0" dirty="0" err="1">
                          <a:solidFill>
                            <a:srgbClr val="000000"/>
                          </a:solidFill>
                          <a:latin typeface="Times New Roman"/>
                          <a:ea typeface="Calibri"/>
                          <a:cs typeface="Times New Roman"/>
                        </a:rPr>
                        <a:t>Lingga</a:t>
                      </a:r>
                      <a:endParaRPr lang="en-US" sz="1100" b="0" dirty="0">
                        <a:solidFill>
                          <a:srgbClr val="000000"/>
                        </a:solidFill>
                        <a:latin typeface="Times New Roman"/>
                        <a:ea typeface="Calibri"/>
                        <a:cs typeface="Times New Roman"/>
                      </a:endParaRPr>
                    </a:p>
                    <a:p>
                      <a:pPr algn="ctr">
                        <a:lnSpc>
                          <a:spcPct val="107000"/>
                        </a:lnSpc>
                        <a:spcAft>
                          <a:spcPts val="0"/>
                        </a:spcAft>
                      </a:pPr>
                      <a:endParaRPr lang="en-US" sz="1100" b="0" dirty="0">
                        <a:solidFill>
                          <a:srgbClr val="000000"/>
                        </a:solidFill>
                        <a:latin typeface="Times New Roman"/>
                        <a:ea typeface="Calibri"/>
                        <a:cs typeface="Times New Roman"/>
                      </a:endParaRPr>
                    </a:p>
                    <a:p>
                      <a:pPr algn="ctr">
                        <a:lnSpc>
                          <a:spcPct val="107000"/>
                        </a:lnSpc>
                        <a:spcAft>
                          <a:spcPts val="0"/>
                        </a:spcAft>
                      </a:pPr>
                      <a:endParaRPr lang="id-ID" sz="1100" b="0" dirty="0">
                        <a:latin typeface="Times New Roman"/>
                        <a:ea typeface="Calibri"/>
                        <a:cs typeface="Times New Roman"/>
                      </a:endParaRPr>
                    </a:p>
                    <a:p>
                      <a:pPr algn="ctr">
                        <a:lnSpc>
                          <a:spcPct val="107000"/>
                        </a:lnSpc>
                        <a:spcAft>
                          <a:spcPts val="0"/>
                        </a:spcAft>
                      </a:pPr>
                      <a:r>
                        <a:rPr lang="en-US" sz="1100" b="0" dirty="0" err="1">
                          <a:solidFill>
                            <a:srgbClr val="000000"/>
                          </a:solidFill>
                          <a:latin typeface="Times New Roman"/>
                          <a:ea typeface="Calibri"/>
                          <a:cs typeface="Times New Roman"/>
                        </a:rPr>
                        <a:t>Barelang</a:t>
                      </a:r>
                      <a:r>
                        <a:rPr lang="en-US" sz="1100" b="0" dirty="0">
                          <a:solidFill>
                            <a:srgbClr val="000000"/>
                          </a:solidFill>
                          <a:latin typeface="Times New Roman"/>
                          <a:ea typeface="Calibri"/>
                          <a:cs typeface="Times New Roman"/>
                        </a:rPr>
                        <a:t> </a:t>
                      </a:r>
                      <a:r>
                        <a:rPr lang="en-US" sz="1100" b="0" dirty="0" err="1">
                          <a:solidFill>
                            <a:srgbClr val="000000"/>
                          </a:solidFill>
                          <a:latin typeface="Times New Roman"/>
                          <a:ea typeface="Calibri"/>
                          <a:cs typeface="Times New Roman"/>
                        </a:rPr>
                        <a:t>dan</a:t>
                      </a:r>
                      <a:r>
                        <a:rPr lang="en-US" sz="1100" b="0" dirty="0">
                          <a:solidFill>
                            <a:srgbClr val="000000"/>
                          </a:solidFill>
                          <a:latin typeface="Times New Roman"/>
                          <a:ea typeface="Calibri"/>
                          <a:cs typeface="Times New Roman"/>
                        </a:rPr>
                        <a:t> </a:t>
                      </a:r>
                      <a:r>
                        <a:rPr lang="en-US" sz="1100" b="0" dirty="0" err="1">
                          <a:solidFill>
                            <a:srgbClr val="000000"/>
                          </a:solidFill>
                          <a:latin typeface="Times New Roman"/>
                          <a:ea typeface="Calibri"/>
                          <a:cs typeface="Times New Roman"/>
                        </a:rPr>
                        <a:t>Bintan</a:t>
                      </a:r>
                      <a:endParaRPr lang="en-US" sz="1100" b="0" dirty="0">
                        <a:solidFill>
                          <a:srgbClr val="000000"/>
                        </a:solidFill>
                        <a:latin typeface="Times New Roman"/>
                        <a:ea typeface="Calibri"/>
                        <a:cs typeface="Times New Roman"/>
                      </a:endParaRPr>
                    </a:p>
                    <a:p>
                      <a:pPr algn="ctr">
                        <a:lnSpc>
                          <a:spcPct val="107000"/>
                        </a:lnSpc>
                        <a:spcAft>
                          <a:spcPts val="0"/>
                        </a:spcAft>
                      </a:pPr>
                      <a:endParaRPr lang="en-US" sz="1100" b="0" dirty="0">
                        <a:solidFill>
                          <a:srgbClr val="000000"/>
                        </a:solidFill>
                        <a:latin typeface="Times New Roman"/>
                        <a:ea typeface="Calibri"/>
                        <a:cs typeface="Times New Roman"/>
                      </a:endParaRPr>
                    </a:p>
                    <a:p>
                      <a:pPr algn="ctr">
                        <a:lnSpc>
                          <a:spcPct val="107000"/>
                        </a:lnSpc>
                        <a:spcAft>
                          <a:spcPts val="0"/>
                        </a:spcAft>
                      </a:pPr>
                      <a:endParaRPr lang="id-ID" sz="1100" b="0" dirty="0">
                        <a:latin typeface="Times New Roman"/>
                        <a:ea typeface="Calibri"/>
                        <a:cs typeface="Times New Roman"/>
                      </a:endParaRPr>
                    </a:p>
                    <a:p>
                      <a:pPr algn="ctr">
                        <a:lnSpc>
                          <a:spcPct val="107000"/>
                        </a:lnSpc>
                        <a:spcAft>
                          <a:spcPts val="0"/>
                        </a:spcAft>
                      </a:pPr>
                      <a:r>
                        <a:rPr lang="en-US" sz="1100" b="0" dirty="0" err="1">
                          <a:solidFill>
                            <a:srgbClr val="000000"/>
                          </a:solidFill>
                          <a:latin typeface="Times New Roman"/>
                          <a:ea typeface="Calibri"/>
                          <a:cs typeface="Times New Roman"/>
                        </a:rPr>
                        <a:t>Natuna</a:t>
                      </a:r>
                      <a:endParaRPr lang="id-ID" sz="1100" b="0" dirty="0">
                        <a:latin typeface="Times New Roman"/>
                        <a:ea typeface="Calibri"/>
                        <a:cs typeface="Times New Roman"/>
                      </a:endParaRPr>
                    </a:p>
                  </a:txBody>
                  <a:tcPr marL="68580" marR="68580" marT="0" marB="0" anchor="ctr"/>
                </a:tc>
                <a:tc>
                  <a:txBody>
                    <a:bodyPr/>
                    <a:lstStyle/>
                    <a:p>
                      <a:pPr algn="r">
                        <a:lnSpc>
                          <a:spcPct val="107000"/>
                        </a:lnSpc>
                        <a:spcAft>
                          <a:spcPts val="0"/>
                        </a:spcAft>
                      </a:pPr>
                      <a:r>
                        <a:rPr lang="en-US" sz="1100" b="0" dirty="0">
                          <a:latin typeface="Times New Roman"/>
                          <a:ea typeface="Times New Roman"/>
                          <a:cs typeface="Times New Roman"/>
                        </a:rPr>
                        <a:t>555. 88</a:t>
                      </a:r>
                      <a:endParaRPr lang="id-ID" sz="1100" b="0" dirty="0">
                        <a:solidFill>
                          <a:srgbClr val="FF0000"/>
                        </a:solidFill>
                        <a:latin typeface="Times New Roman"/>
                        <a:ea typeface="Calibri"/>
                        <a:cs typeface="Times New Roman"/>
                      </a:endParaRPr>
                    </a:p>
                  </a:txBody>
                  <a:tcPr marL="68580" marR="68580" marT="0" marB="0" anchor="ctr"/>
                </a:tc>
                <a:tc>
                  <a:txBody>
                    <a:bodyPr/>
                    <a:lstStyle/>
                    <a:p>
                      <a:pPr algn="r">
                        <a:lnSpc>
                          <a:spcPct val="107000"/>
                        </a:lnSpc>
                        <a:spcAft>
                          <a:spcPts val="0"/>
                        </a:spcAft>
                      </a:pPr>
                      <a:r>
                        <a:rPr lang="en-US" sz="1100" dirty="0">
                          <a:latin typeface="Times New Roman"/>
                          <a:ea typeface="Calibri"/>
                          <a:cs typeface="Times New Roman"/>
                        </a:rPr>
                        <a:t>30,328.58</a:t>
                      </a:r>
                      <a:endParaRPr lang="id-ID" sz="1100" dirty="0">
                        <a:latin typeface="Times New Roman"/>
                        <a:ea typeface="Calibri"/>
                        <a:cs typeface="Times New Roman"/>
                      </a:endParaRPr>
                    </a:p>
                  </a:txBody>
                  <a:tcPr marL="68580" marR="68580" marT="0" marB="0" anchor="ctr"/>
                </a:tc>
                <a:tc>
                  <a:txBody>
                    <a:bodyPr/>
                    <a:lstStyle/>
                    <a:p>
                      <a:endParaRPr lang="id-ID" dirty="0"/>
                    </a:p>
                  </a:txBody>
                  <a:tcPr/>
                </a:tc>
                <a:extLst>
                  <a:ext uri="{0D108BD9-81ED-4DB2-BD59-A6C34878D82A}">
                    <a16:rowId xmlns:a16="http://schemas.microsoft.com/office/drawing/2014/main" xmlns="" val="10001"/>
                  </a:ext>
                </a:extLst>
              </a:tr>
              <a:tr h="494300">
                <a:tc gridSpan="2" vMerge="1">
                  <a:txBody>
                    <a:bodyPr/>
                    <a:lstStyle/>
                    <a:p>
                      <a:endParaRPr lang="id-ID" dirty="0"/>
                    </a:p>
                  </a:txBody>
                  <a:tcPr/>
                </a:tc>
                <a:tc hMerge="1" vMerge="1">
                  <a:txBody>
                    <a:bodyPr/>
                    <a:lstStyle/>
                    <a:p>
                      <a:pPr algn="ctr" fontAlgn="base">
                        <a:spcAft>
                          <a:spcPts val="0"/>
                        </a:spcAft>
                      </a:pPr>
                      <a:endParaRPr lang="en-US" sz="1200" strike="sngStrike" dirty="0">
                        <a:effectLst/>
                        <a:latin typeface="Calibri"/>
                        <a:ea typeface="游明朝"/>
                        <a:cs typeface="Times New Roman"/>
                      </a:endParaRPr>
                    </a:p>
                  </a:txBody>
                  <a:tcPr marL="0" marR="0" marT="0" marB="0" anchor="ctr"/>
                </a:tc>
                <a:tc vMerge="1">
                  <a:txBody>
                    <a:bodyPr/>
                    <a:lstStyle/>
                    <a:p>
                      <a:pPr>
                        <a:lnSpc>
                          <a:spcPct val="107000"/>
                        </a:lnSpc>
                        <a:spcAft>
                          <a:spcPts val="0"/>
                        </a:spcAft>
                      </a:pPr>
                      <a:endParaRPr lang="id-ID" sz="1100" dirty="0">
                        <a:latin typeface="Times New Roman"/>
                        <a:ea typeface="Calibri"/>
                        <a:cs typeface="Times New Roman"/>
                      </a:endParaRPr>
                    </a:p>
                  </a:txBody>
                  <a:tcPr marL="68580" marR="68580" marT="0" marB="0" anchor="ctr"/>
                </a:tc>
                <a:tc>
                  <a:txBody>
                    <a:bodyPr/>
                    <a:lstStyle/>
                    <a:p>
                      <a:pPr algn="r">
                        <a:lnSpc>
                          <a:spcPct val="107000"/>
                        </a:lnSpc>
                        <a:spcAft>
                          <a:spcPts val="0"/>
                        </a:spcAft>
                      </a:pPr>
                      <a:r>
                        <a:rPr lang="en-US" sz="1100" b="0" dirty="0">
                          <a:latin typeface="Times New Roman"/>
                          <a:ea typeface="Calibri"/>
                          <a:cs typeface="Times New Roman"/>
                        </a:rPr>
                        <a:t>    371.25</a:t>
                      </a:r>
                      <a:endParaRPr lang="id-ID" sz="1100" b="0" dirty="0">
                        <a:latin typeface="Times New Roman"/>
                        <a:ea typeface="Calibri"/>
                        <a:cs typeface="Times New Roman"/>
                      </a:endParaRPr>
                    </a:p>
                  </a:txBody>
                  <a:tcPr marL="68580" marR="68580" marT="0" marB="0" anchor="ctr"/>
                </a:tc>
                <a:tc>
                  <a:txBody>
                    <a:bodyPr/>
                    <a:lstStyle/>
                    <a:p>
                      <a:pPr algn="r">
                        <a:lnSpc>
                          <a:spcPct val="107000"/>
                        </a:lnSpc>
                        <a:spcAft>
                          <a:spcPts val="0"/>
                        </a:spcAft>
                      </a:pPr>
                      <a:r>
                        <a:rPr lang="en-US" sz="1100" dirty="0">
                          <a:latin typeface="Times New Roman"/>
                          <a:ea typeface="Times New Roman"/>
                          <a:cs typeface="Times New Roman"/>
                        </a:rPr>
                        <a:t>                2,475 </a:t>
                      </a:r>
                      <a:endParaRPr lang="id-ID" sz="1100" dirty="0">
                        <a:latin typeface="Times New Roman"/>
                        <a:ea typeface="Calibri"/>
                        <a:cs typeface="Times New Roman"/>
                      </a:endParaRPr>
                    </a:p>
                  </a:txBody>
                  <a:tcPr marL="68580" marR="68580" marT="0" marB="0" anchor="ctr"/>
                </a:tc>
                <a:tc>
                  <a:txBody>
                    <a:bodyPr/>
                    <a:lstStyle/>
                    <a:p>
                      <a:endParaRPr lang="id-ID"/>
                    </a:p>
                  </a:txBody>
                  <a:tcPr/>
                </a:tc>
                <a:extLst>
                  <a:ext uri="{0D108BD9-81ED-4DB2-BD59-A6C34878D82A}">
                    <a16:rowId xmlns:a16="http://schemas.microsoft.com/office/drawing/2014/main" xmlns="" val="10002"/>
                  </a:ext>
                </a:extLst>
              </a:tr>
              <a:tr h="494300">
                <a:tc gridSpan="2" vMerge="1">
                  <a:txBody>
                    <a:bodyPr/>
                    <a:lstStyle/>
                    <a:p>
                      <a:endParaRPr lang="id-ID" dirty="0"/>
                    </a:p>
                  </a:txBody>
                  <a:tcPr/>
                </a:tc>
                <a:tc hMerge="1" vMerge="1">
                  <a:txBody>
                    <a:bodyPr/>
                    <a:lstStyle/>
                    <a:p>
                      <a:pPr algn="ctr" fontAlgn="base">
                        <a:spcAft>
                          <a:spcPts val="0"/>
                        </a:spcAft>
                      </a:pPr>
                      <a:endParaRPr lang="en-US" sz="1200" strike="sngStrike" dirty="0">
                        <a:effectLst/>
                        <a:latin typeface="Calibri"/>
                        <a:ea typeface="游明朝"/>
                        <a:cs typeface="Times New Roman"/>
                      </a:endParaRPr>
                    </a:p>
                  </a:txBody>
                  <a:tcPr marL="0" marR="0" marT="0" marB="0" anchor="ctr"/>
                </a:tc>
                <a:tc vMerge="1">
                  <a:txBody>
                    <a:bodyPr/>
                    <a:lstStyle/>
                    <a:p>
                      <a:pPr>
                        <a:lnSpc>
                          <a:spcPct val="107000"/>
                        </a:lnSpc>
                        <a:spcAft>
                          <a:spcPts val="0"/>
                        </a:spcAft>
                      </a:pPr>
                      <a:endParaRPr lang="id-ID" sz="1100" dirty="0">
                        <a:latin typeface="Times New Roman"/>
                        <a:ea typeface="Calibri"/>
                        <a:cs typeface="Times New Roman"/>
                      </a:endParaRPr>
                    </a:p>
                  </a:txBody>
                  <a:tcPr marL="68580" marR="68580" marT="0" marB="0" anchor="ctr"/>
                </a:tc>
                <a:tc>
                  <a:txBody>
                    <a:bodyPr/>
                    <a:lstStyle/>
                    <a:p>
                      <a:pPr algn="r">
                        <a:lnSpc>
                          <a:spcPct val="107000"/>
                        </a:lnSpc>
                        <a:spcAft>
                          <a:spcPts val="0"/>
                        </a:spcAft>
                      </a:pPr>
                      <a:r>
                        <a:rPr lang="en-US" sz="1100" b="0" dirty="0">
                          <a:latin typeface="Times New Roman"/>
                          <a:ea typeface="Calibri"/>
                          <a:cs typeface="Times New Roman"/>
                        </a:rPr>
                        <a:t>198,16</a:t>
                      </a:r>
                      <a:endParaRPr lang="id-ID" sz="1100" b="0" dirty="0">
                        <a:latin typeface="Times New Roman"/>
                        <a:ea typeface="Calibri"/>
                        <a:cs typeface="Times New Roman"/>
                      </a:endParaRPr>
                    </a:p>
                  </a:txBody>
                  <a:tcPr marL="68580" marR="68580" marT="0" marB="0" anchor="ctr"/>
                </a:tc>
                <a:tc>
                  <a:txBody>
                    <a:bodyPr/>
                    <a:lstStyle/>
                    <a:p>
                      <a:pPr algn="r">
                        <a:lnSpc>
                          <a:spcPct val="107000"/>
                        </a:lnSpc>
                        <a:spcAft>
                          <a:spcPts val="0"/>
                        </a:spcAft>
                      </a:pPr>
                      <a:r>
                        <a:rPr lang="en-US" sz="1100" dirty="0">
                          <a:latin typeface="Times New Roman"/>
                          <a:ea typeface="Times New Roman"/>
                          <a:cs typeface="Times New Roman"/>
                        </a:rPr>
                        <a:t>1,321.08 </a:t>
                      </a:r>
                      <a:endParaRPr lang="id-ID" sz="1100" dirty="0">
                        <a:latin typeface="Times New Roman"/>
                        <a:ea typeface="Calibri"/>
                        <a:cs typeface="Times New Roman"/>
                      </a:endParaRPr>
                    </a:p>
                  </a:txBody>
                  <a:tcPr marL="68580" marR="68580" marT="0" marB="0" anchor="ctr"/>
                </a:tc>
                <a:tc>
                  <a:txBody>
                    <a:bodyPr/>
                    <a:lstStyle/>
                    <a:p>
                      <a:endParaRPr lang="id-ID"/>
                    </a:p>
                  </a:txBody>
                  <a:tcPr/>
                </a:tc>
                <a:extLst>
                  <a:ext uri="{0D108BD9-81ED-4DB2-BD59-A6C34878D82A}">
                    <a16:rowId xmlns:a16="http://schemas.microsoft.com/office/drawing/2014/main" xmlns="" val="10003"/>
                  </a:ext>
                </a:extLst>
              </a:tr>
              <a:tr h="494300">
                <a:tc gridSpan="2" vMerge="1">
                  <a:txBody>
                    <a:bodyPr/>
                    <a:lstStyle/>
                    <a:p>
                      <a:endParaRPr lang="id-ID" dirty="0"/>
                    </a:p>
                  </a:txBody>
                  <a:tcPr/>
                </a:tc>
                <a:tc hMerge="1" vMerge="1">
                  <a:txBody>
                    <a:bodyPr/>
                    <a:lstStyle/>
                    <a:p>
                      <a:pPr algn="ctr" fontAlgn="base">
                        <a:spcAft>
                          <a:spcPts val="0"/>
                        </a:spcAft>
                      </a:pPr>
                      <a:endParaRPr lang="en-US" sz="1200" strike="sngStrike" dirty="0">
                        <a:effectLst/>
                        <a:latin typeface="Calibri"/>
                        <a:ea typeface="游明朝"/>
                        <a:cs typeface="Times New Roman"/>
                      </a:endParaRPr>
                    </a:p>
                  </a:txBody>
                  <a:tcPr marL="0" marR="0" marT="0" marB="0" anchor="ctr"/>
                </a:tc>
                <a:tc vMerge="1">
                  <a:txBody>
                    <a:bodyPr/>
                    <a:lstStyle/>
                    <a:p>
                      <a:pPr>
                        <a:lnSpc>
                          <a:spcPct val="107000"/>
                        </a:lnSpc>
                        <a:spcAft>
                          <a:spcPts val="0"/>
                        </a:spcAft>
                      </a:pPr>
                      <a:endParaRPr lang="id-ID" sz="1100" b="1" dirty="0">
                        <a:latin typeface="Times New Roman"/>
                        <a:ea typeface="Calibri"/>
                        <a:cs typeface="Times New Roman"/>
                      </a:endParaRPr>
                    </a:p>
                  </a:txBody>
                  <a:tcPr marL="68580" marR="68580" marT="0" marB="0" anchor="ctr"/>
                </a:tc>
                <a:tc>
                  <a:txBody>
                    <a:bodyPr/>
                    <a:lstStyle/>
                    <a:p>
                      <a:pPr algn="r">
                        <a:lnSpc>
                          <a:spcPct val="107000"/>
                        </a:lnSpc>
                        <a:spcAft>
                          <a:spcPts val="0"/>
                        </a:spcAft>
                      </a:pPr>
                      <a:r>
                        <a:rPr lang="en-US" sz="1100" b="0" dirty="0">
                          <a:latin typeface="Times New Roman"/>
                          <a:ea typeface="Calibri"/>
                          <a:cs typeface="Times New Roman"/>
                        </a:rPr>
                        <a:t>8,561</a:t>
                      </a:r>
                      <a:endParaRPr lang="id-ID" sz="1100" b="0" dirty="0">
                        <a:latin typeface="Times New Roman"/>
                        <a:ea typeface="Calibri"/>
                        <a:cs typeface="Times New Roman"/>
                      </a:endParaRPr>
                    </a:p>
                  </a:txBody>
                  <a:tcPr marL="68580" marR="68580" marT="0" marB="0" anchor="ctr"/>
                </a:tc>
                <a:tc>
                  <a:txBody>
                    <a:bodyPr/>
                    <a:lstStyle/>
                    <a:p>
                      <a:pPr marL="0" marR="0" indent="0" algn="r" defTabSz="914400" rtl="0" eaLnBrk="1" fontAlgn="auto" latinLnBrk="0" hangingPunct="1">
                        <a:lnSpc>
                          <a:spcPct val="107000"/>
                        </a:lnSpc>
                        <a:spcBef>
                          <a:spcPts val="0"/>
                        </a:spcBef>
                        <a:spcAft>
                          <a:spcPts val="0"/>
                        </a:spcAft>
                        <a:buClr>
                          <a:srgbClr val="000000"/>
                        </a:buClr>
                        <a:buSzTx/>
                        <a:buFont typeface="Arial"/>
                        <a:buNone/>
                        <a:tabLst/>
                        <a:defRPr/>
                      </a:pPr>
                      <a:r>
                        <a:rPr lang="en-US" sz="1100" b="0" dirty="0">
                          <a:latin typeface="Times New Roman"/>
                          <a:ea typeface="Times New Roman"/>
                          <a:cs typeface="Times New Roman"/>
                        </a:rPr>
                        <a:t>     </a:t>
                      </a:r>
                      <a:r>
                        <a:rPr lang="en-US" sz="1100" dirty="0">
                          <a:solidFill>
                            <a:srgbClr val="000000"/>
                          </a:solidFill>
                          <a:latin typeface="Times New Roman"/>
                          <a:ea typeface="Times New Roman"/>
                          <a:cs typeface="Times New Roman"/>
                        </a:rPr>
                        <a:t>59, 248.60</a:t>
                      </a:r>
                      <a:endParaRPr lang="id-ID" sz="1100" dirty="0">
                        <a:latin typeface="Times New Roman"/>
                        <a:ea typeface="Calibri"/>
                        <a:cs typeface="Times New Roman"/>
                      </a:endParaRPr>
                    </a:p>
                    <a:p>
                      <a:pPr algn="r">
                        <a:lnSpc>
                          <a:spcPct val="107000"/>
                        </a:lnSpc>
                        <a:spcAft>
                          <a:spcPts val="0"/>
                        </a:spcAft>
                      </a:pPr>
                      <a:endParaRPr lang="id-ID" sz="1100" b="0" dirty="0">
                        <a:latin typeface="Times New Roman"/>
                        <a:ea typeface="Calibri"/>
                        <a:cs typeface="Times New Roman"/>
                      </a:endParaRPr>
                    </a:p>
                  </a:txBody>
                  <a:tcPr marL="68580" marR="68580" marT="0" marB="0" anchor="ctr"/>
                </a:tc>
                <a:tc>
                  <a:txBody>
                    <a:bodyPr/>
                    <a:lstStyle/>
                    <a:p>
                      <a:endParaRPr lang="id-ID" dirty="0"/>
                    </a:p>
                  </a:txBody>
                  <a:tcPr/>
                </a:tc>
                <a:extLst>
                  <a:ext uri="{0D108BD9-81ED-4DB2-BD59-A6C34878D82A}">
                    <a16:rowId xmlns:a16="http://schemas.microsoft.com/office/drawing/2014/main" xmlns="" val="10004"/>
                  </a:ext>
                </a:extLst>
              </a:tr>
              <a:tr h="494300">
                <a:tc gridSpan="2" vMerge="1">
                  <a:txBody>
                    <a:bodyPr/>
                    <a:lstStyle/>
                    <a:p>
                      <a:endParaRPr lang="id-ID" dirty="0"/>
                    </a:p>
                  </a:txBody>
                  <a:tcPr/>
                </a:tc>
                <a:tc hMerge="1" vMerge="1">
                  <a:txBody>
                    <a:bodyPr/>
                    <a:lstStyle/>
                    <a:p>
                      <a:endParaRPr lang="id-ID" strike="sngStrike" dirty="0"/>
                    </a:p>
                  </a:txBody>
                  <a:tcPr/>
                </a:tc>
                <a:tc vMerge="1">
                  <a:txBody>
                    <a:bodyPr/>
                    <a:lstStyle/>
                    <a:p>
                      <a:pPr>
                        <a:lnSpc>
                          <a:spcPct val="107000"/>
                        </a:lnSpc>
                        <a:spcAft>
                          <a:spcPts val="0"/>
                        </a:spcAft>
                      </a:pPr>
                      <a:endParaRPr lang="id-ID" sz="1100" b="1" dirty="0">
                        <a:latin typeface="Times New Roman"/>
                        <a:ea typeface="Calibri"/>
                        <a:cs typeface="Times New Roman"/>
                      </a:endParaRPr>
                    </a:p>
                  </a:txBody>
                  <a:tcPr marL="68580" marR="68580" marT="0" marB="0" anchor="ctr"/>
                </a:tc>
                <a:tc>
                  <a:txBody>
                    <a:bodyPr/>
                    <a:lstStyle/>
                    <a:p>
                      <a:pPr algn="r">
                        <a:lnSpc>
                          <a:spcPct val="107000"/>
                        </a:lnSpc>
                        <a:spcAft>
                          <a:spcPts val="0"/>
                        </a:spcAft>
                      </a:pPr>
                      <a:r>
                        <a:rPr lang="en-US" sz="1100" b="0" dirty="0">
                          <a:latin typeface="Times New Roman"/>
                          <a:ea typeface="Calibri"/>
                          <a:cs typeface="Times New Roman"/>
                        </a:rPr>
                        <a:t>2,276.70</a:t>
                      </a:r>
                      <a:endParaRPr lang="id-ID" sz="1100" b="0" dirty="0">
                        <a:latin typeface="Times New Roman"/>
                        <a:ea typeface="Calibri"/>
                        <a:cs typeface="Times New Roman"/>
                      </a:endParaRPr>
                    </a:p>
                  </a:txBody>
                  <a:tcPr marL="68580" marR="68580" marT="0" marB="0" anchor="ctr"/>
                </a:tc>
                <a:tc>
                  <a:txBody>
                    <a:bodyPr/>
                    <a:lstStyle/>
                    <a:p>
                      <a:pPr algn="r">
                        <a:lnSpc>
                          <a:spcPct val="107000"/>
                        </a:lnSpc>
                        <a:spcAft>
                          <a:spcPts val="0"/>
                        </a:spcAft>
                      </a:pPr>
                      <a:r>
                        <a:rPr lang="en-US" sz="1100" b="0" dirty="0">
                          <a:latin typeface="Times New Roman"/>
                          <a:ea typeface="Times New Roman"/>
                          <a:cs typeface="Times New Roman"/>
                        </a:rPr>
                        <a:t>  419,134.75</a:t>
                      </a:r>
                      <a:endParaRPr lang="id-ID" sz="1100" b="0" dirty="0">
                        <a:solidFill>
                          <a:srgbClr val="FF0000"/>
                        </a:solidFill>
                        <a:latin typeface="Times New Roman"/>
                        <a:ea typeface="Calibri"/>
                        <a:cs typeface="Times New Roman"/>
                      </a:endParaRPr>
                    </a:p>
                  </a:txBody>
                  <a:tcPr marL="68580" marR="68580" marT="0" marB="0" anchor="ctr"/>
                </a:tc>
                <a:tc>
                  <a:txBody>
                    <a:bodyPr/>
                    <a:lstStyle/>
                    <a:p>
                      <a:endParaRPr lang="id-ID"/>
                    </a:p>
                  </a:txBody>
                  <a:tcPr/>
                </a:tc>
                <a:extLst>
                  <a:ext uri="{0D108BD9-81ED-4DB2-BD59-A6C34878D82A}">
                    <a16:rowId xmlns:a16="http://schemas.microsoft.com/office/drawing/2014/main" xmlns="" val="10005"/>
                  </a:ext>
                </a:extLst>
              </a:tr>
              <a:tr h="494300">
                <a:tc gridSpan="2" vMerge="1">
                  <a:txBody>
                    <a:bodyPr/>
                    <a:lstStyle/>
                    <a:p>
                      <a:endParaRPr lang="id-ID" dirty="0"/>
                    </a:p>
                  </a:txBody>
                  <a:tcPr/>
                </a:tc>
                <a:tc hMerge="1" vMerge="1">
                  <a:txBody>
                    <a:bodyPr/>
                    <a:lstStyle/>
                    <a:p>
                      <a:endParaRPr lang="id-ID" dirty="0"/>
                    </a:p>
                  </a:txBody>
                  <a:tcPr/>
                </a:tc>
                <a:tc vMerge="1">
                  <a:txBody>
                    <a:bodyPr/>
                    <a:lstStyle/>
                    <a:p>
                      <a:pPr>
                        <a:lnSpc>
                          <a:spcPct val="107000"/>
                        </a:lnSpc>
                        <a:spcAft>
                          <a:spcPts val="0"/>
                        </a:spcAft>
                      </a:pPr>
                      <a:endParaRPr lang="id-ID" sz="1100" b="1" dirty="0">
                        <a:latin typeface="Times New Roman"/>
                        <a:ea typeface="Calibri"/>
                        <a:cs typeface="Times New Roman"/>
                      </a:endParaRPr>
                    </a:p>
                  </a:txBody>
                  <a:tcPr marL="68580" marR="68580" marT="0" marB="0" anchor="ctr"/>
                </a:tc>
                <a:tc>
                  <a:txBody>
                    <a:bodyPr/>
                    <a:lstStyle/>
                    <a:p>
                      <a:pPr algn="r">
                        <a:lnSpc>
                          <a:spcPct val="107000"/>
                        </a:lnSpc>
                        <a:spcAft>
                          <a:spcPts val="0"/>
                        </a:spcAft>
                      </a:pPr>
                      <a:r>
                        <a:rPr lang="en-US" sz="1100" b="0" dirty="0">
                          <a:latin typeface="Times New Roman"/>
                          <a:ea typeface="Calibri"/>
                          <a:cs typeface="Times New Roman"/>
                        </a:rPr>
                        <a:t>1,362.80</a:t>
                      </a:r>
                      <a:endParaRPr lang="id-ID" sz="1100" b="0" dirty="0">
                        <a:latin typeface="Times New Roman"/>
                        <a:ea typeface="Calibri"/>
                        <a:cs typeface="Times New Roman"/>
                      </a:endParaRPr>
                    </a:p>
                  </a:txBody>
                  <a:tcPr marL="68580" marR="68580" marT="0" marB="0" anchor="ctr"/>
                </a:tc>
                <a:tc>
                  <a:txBody>
                    <a:bodyPr/>
                    <a:lstStyle/>
                    <a:p>
                      <a:pPr algn="r">
                        <a:lnSpc>
                          <a:spcPct val="107000"/>
                        </a:lnSpc>
                        <a:spcAft>
                          <a:spcPts val="0"/>
                        </a:spcAft>
                      </a:pPr>
                      <a:r>
                        <a:rPr lang="en-US" sz="1100" b="0" dirty="0">
                          <a:latin typeface="Times New Roman"/>
                          <a:ea typeface="Times New Roman"/>
                          <a:cs typeface="Times New Roman"/>
                        </a:rPr>
                        <a:t>312,618</a:t>
                      </a:r>
                      <a:endParaRPr lang="id-ID" sz="1100" b="0" dirty="0">
                        <a:latin typeface="Times New Roman"/>
                        <a:ea typeface="Calibri"/>
                        <a:cs typeface="Times New Roman"/>
                      </a:endParaRPr>
                    </a:p>
                  </a:txBody>
                  <a:tcPr marL="68580" marR="68580" marT="0" marB="0" anchor="ctr"/>
                </a:tc>
                <a:tc>
                  <a:txBody>
                    <a:bodyPr/>
                    <a:lstStyle/>
                    <a:p>
                      <a:endParaRPr lang="id-ID"/>
                    </a:p>
                  </a:txBody>
                  <a:tcPr/>
                </a:tc>
                <a:extLst>
                  <a:ext uri="{0D108BD9-81ED-4DB2-BD59-A6C34878D82A}">
                    <a16:rowId xmlns:a16="http://schemas.microsoft.com/office/drawing/2014/main" xmlns="" val="10006"/>
                  </a:ext>
                </a:extLst>
              </a:tr>
              <a:tr h="494300">
                <a:tc gridSpan="2" vMerge="1">
                  <a:txBody>
                    <a:bodyPr/>
                    <a:lstStyle/>
                    <a:p>
                      <a:endParaRPr lang="id-ID" dirty="0"/>
                    </a:p>
                  </a:txBody>
                  <a:tcPr/>
                </a:tc>
                <a:tc hMerge="1" vMerge="1">
                  <a:txBody>
                    <a:bodyPr/>
                    <a:lstStyle/>
                    <a:p>
                      <a:endParaRPr lang="id-ID" dirty="0"/>
                    </a:p>
                  </a:txBody>
                  <a:tcPr/>
                </a:tc>
                <a:tc vMerge="1">
                  <a:txBody>
                    <a:bodyPr/>
                    <a:lstStyle/>
                    <a:p>
                      <a:pPr>
                        <a:lnSpc>
                          <a:spcPct val="107000"/>
                        </a:lnSpc>
                        <a:spcAft>
                          <a:spcPts val="0"/>
                        </a:spcAft>
                      </a:pPr>
                      <a:endParaRPr lang="id-ID" sz="1100" b="1" dirty="0">
                        <a:latin typeface="Times New Roman"/>
                        <a:ea typeface="Calibri"/>
                        <a:cs typeface="Times New Roman"/>
                      </a:endParaRPr>
                    </a:p>
                  </a:txBody>
                  <a:tcPr marL="68580" marR="68580" marT="0" marB="0" anchor="ctr"/>
                </a:tc>
                <a:tc>
                  <a:txBody>
                    <a:bodyPr/>
                    <a:lstStyle/>
                    <a:p>
                      <a:pPr algn="r">
                        <a:lnSpc>
                          <a:spcPct val="107000"/>
                        </a:lnSpc>
                        <a:spcAft>
                          <a:spcPts val="0"/>
                        </a:spcAft>
                      </a:pPr>
                      <a:r>
                        <a:rPr lang="en-US" sz="1100" b="0" dirty="0">
                          <a:latin typeface="Times New Roman"/>
                          <a:ea typeface="Calibri"/>
                          <a:cs typeface="Times New Roman"/>
                        </a:rPr>
                        <a:t>4,774.38</a:t>
                      </a:r>
                      <a:endParaRPr lang="id-ID" sz="1100" b="0" dirty="0">
                        <a:latin typeface="Times New Roman"/>
                        <a:ea typeface="Calibri"/>
                        <a:cs typeface="Times New Roman"/>
                      </a:endParaRPr>
                    </a:p>
                  </a:txBody>
                  <a:tcPr marL="68580" marR="68580" marT="0" marB="0" anchor="ctr"/>
                </a:tc>
                <a:tc>
                  <a:txBody>
                    <a:bodyPr/>
                    <a:lstStyle/>
                    <a:p>
                      <a:pPr algn="r">
                        <a:lnSpc>
                          <a:spcPct val="107000"/>
                        </a:lnSpc>
                        <a:spcAft>
                          <a:spcPts val="0"/>
                        </a:spcAft>
                      </a:pPr>
                      <a:r>
                        <a:rPr lang="en-US" sz="1100" b="0" dirty="0">
                          <a:latin typeface="Times New Roman"/>
                          <a:ea typeface="Times New Roman"/>
                          <a:cs typeface="Times New Roman"/>
                        </a:rPr>
                        <a:t>             9,800 </a:t>
                      </a:r>
                      <a:endParaRPr lang="id-ID" sz="1100" b="0" dirty="0">
                        <a:latin typeface="Times New Roman"/>
                        <a:ea typeface="Calibri"/>
                        <a:cs typeface="Times New Roman"/>
                      </a:endParaRPr>
                    </a:p>
                  </a:txBody>
                  <a:tcPr marL="68580" marR="68580" marT="0" marB="0" anchor="ctr"/>
                </a:tc>
                <a:tc>
                  <a:txBody>
                    <a:bodyPr/>
                    <a:lstStyle/>
                    <a:p>
                      <a:endParaRPr lang="id-ID" dirty="0"/>
                    </a:p>
                  </a:txBody>
                  <a:tcPr/>
                </a:tc>
                <a:extLst>
                  <a:ext uri="{0D108BD9-81ED-4DB2-BD59-A6C34878D82A}">
                    <a16:rowId xmlns:a16="http://schemas.microsoft.com/office/drawing/2014/main" xmlns="" val="10007"/>
                  </a:ext>
                </a:extLst>
              </a:tr>
              <a:tr h="494300">
                <a:tc>
                  <a:txBody>
                    <a:bodyPr/>
                    <a:lstStyle/>
                    <a:p>
                      <a:endParaRPr lang="id-ID" dirty="0"/>
                    </a:p>
                  </a:txBody>
                  <a:tcPr/>
                </a:tc>
                <a:tc>
                  <a:txBody>
                    <a:bodyPr/>
                    <a:lstStyle/>
                    <a:p>
                      <a:endParaRPr lang="id-ID" dirty="0"/>
                    </a:p>
                  </a:txBody>
                  <a:tcPr/>
                </a:tc>
                <a:tc>
                  <a:txBody>
                    <a:bodyPr/>
                    <a:lstStyle/>
                    <a:p>
                      <a:r>
                        <a:rPr lang="en-US" b="1" dirty="0"/>
                        <a:t>TOTAL</a:t>
                      </a:r>
                      <a:endParaRPr lang="id-ID" b="1" dirty="0"/>
                    </a:p>
                  </a:txBody>
                  <a:tcPr marL="68580" marR="68580" marT="0" marB="0" anchor="ctr"/>
                </a:tc>
                <a:tc>
                  <a:txBody>
                    <a:bodyPr/>
                    <a:lstStyle/>
                    <a:p>
                      <a:pPr algn="r"/>
                      <a:r>
                        <a:rPr lang="en-US" b="1" dirty="0">
                          <a:solidFill>
                            <a:schemeClr val="tx1"/>
                          </a:solidFill>
                        </a:rPr>
                        <a:t>18.100</a:t>
                      </a:r>
                      <a:endParaRPr lang="id-ID" b="1" dirty="0">
                        <a:solidFill>
                          <a:schemeClr val="tx1"/>
                        </a:solidFill>
                      </a:endParaRPr>
                    </a:p>
                  </a:txBody>
                  <a:tcPr/>
                </a:tc>
                <a:tc>
                  <a:txBody>
                    <a:bodyPr/>
                    <a:lstStyle/>
                    <a:p>
                      <a:pPr algn="r"/>
                      <a:r>
                        <a:rPr lang="en-US" b="1" dirty="0">
                          <a:solidFill>
                            <a:schemeClr val="tx1"/>
                          </a:solidFill>
                        </a:rPr>
                        <a:t>834,924 </a:t>
                      </a:r>
                      <a:endParaRPr lang="id-ID" b="1" dirty="0">
                        <a:solidFill>
                          <a:schemeClr val="tx1"/>
                        </a:solidFill>
                      </a:endParaRPr>
                    </a:p>
                  </a:txBody>
                  <a:tcPr/>
                </a:tc>
                <a:tc>
                  <a:txBody>
                    <a:bodyPr/>
                    <a:lstStyle/>
                    <a:p>
                      <a:endParaRPr lang="id-ID" dirty="0"/>
                    </a:p>
                  </a:txBody>
                  <a:tcPr/>
                </a:tc>
                <a:extLst>
                  <a:ext uri="{0D108BD9-81ED-4DB2-BD59-A6C34878D82A}">
                    <a16:rowId xmlns:a16="http://schemas.microsoft.com/office/drawing/2014/main" xmlns="" val="10008"/>
                  </a:ext>
                </a:extLst>
              </a:tr>
            </a:tbl>
          </a:graphicData>
        </a:graphic>
      </p:graphicFrame>
      <p:sp>
        <p:nvSpPr>
          <p:cNvPr id="6" name="Title 1"/>
          <p:cNvSpPr txBox="1">
            <a:spLocks/>
          </p:cNvSpPr>
          <p:nvPr/>
        </p:nvSpPr>
        <p:spPr>
          <a:xfrm>
            <a:off x="2116258" y="472441"/>
            <a:ext cx="9801422" cy="933844"/>
          </a:xfrm>
          <a:prstGeom prst="rect">
            <a:avLst/>
          </a:prstGeom>
          <a:noFill/>
        </p:spPr>
        <p:txBody>
          <a:bodyPr>
            <a:normAutofit fontScale="25000" lnSpcReduction="20000"/>
          </a:bodyPr>
          <a:lstStyle/>
          <a:p>
            <a:pPr marL="0" marR="0" lvl="0" indent="-36195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dirty="0">
                <a:ln>
                  <a:noFill/>
                </a:ln>
                <a:solidFill>
                  <a:srgbClr val="000000"/>
                </a:solidFill>
                <a:effectLst/>
                <a:uLnTx/>
                <a:uFillTx/>
                <a:latin typeface="Arial"/>
                <a:ea typeface="Arial"/>
                <a:cs typeface="Arial"/>
                <a:sym typeface="Arial"/>
              </a:rPr>
              <a:t/>
            </a:r>
            <a:br>
              <a:rPr kumimoji="0" lang="en-GB" sz="1400" b="0" i="0" u="none" strike="noStrike" kern="0" cap="none" spc="0" normalizeH="0" baseline="0" noProof="0" dirty="0">
                <a:ln>
                  <a:noFill/>
                </a:ln>
                <a:solidFill>
                  <a:srgbClr val="000000"/>
                </a:solidFill>
                <a:effectLst/>
                <a:uLnTx/>
                <a:uFillTx/>
                <a:latin typeface="Arial"/>
                <a:ea typeface="Arial"/>
                <a:cs typeface="Arial"/>
                <a:sym typeface="Arial"/>
              </a:rPr>
            </a:br>
            <a:r>
              <a:rPr kumimoji="0" lang="en-GB" sz="11200" b="0" i="0" u="none" strike="noStrike" kern="0" cap="none" spc="0" normalizeH="0" baseline="0" noProof="0" dirty="0">
                <a:ln>
                  <a:noFill/>
                </a:ln>
                <a:solidFill>
                  <a:srgbClr val="0070C0"/>
                </a:solidFill>
                <a:effectLst/>
                <a:uLnTx/>
                <a:uFillTx/>
                <a:latin typeface="Tw Cen MT" pitchFamily="34" charset="0"/>
                <a:sym typeface="Arial"/>
              </a:rPr>
              <a:t>Summary of the SAP targets for </a:t>
            </a:r>
            <a:r>
              <a:rPr kumimoji="0" lang="en-GB" sz="11200" b="1" i="0" u="none" strike="noStrike" kern="0" cap="none" spc="0" normalizeH="0" baseline="0" noProof="0" dirty="0">
                <a:ln>
                  <a:noFill/>
                </a:ln>
                <a:solidFill>
                  <a:srgbClr val="0070C0"/>
                </a:solidFill>
                <a:effectLst/>
                <a:uLnTx/>
                <a:uFillTx/>
                <a:latin typeface="Tw Cen MT" pitchFamily="34" charset="0"/>
                <a:sym typeface="Arial"/>
              </a:rPr>
              <a:t>coral reefs </a:t>
            </a:r>
            <a:r>
              <a:rPr kumimoji="0" lang="en-GB" sz="11200" b="0" i="0" u="none" strike="noStrike" kern="0" cap="none" spc="0" normalizeH="0" baseline="0" noProof="0" dirty="0">
                <a:ln>
                  <a:noFill/>
                </a:ln>
                <a:solidFill>
                  <a:srgbClr val="0070C0"/>
                </a:solidFill>
                <a:effectLst/>
                <a:uLnTx/>
                <a:uFillTx/>
                <a:latin typeface="Tw Cen MT" pitchFamily="34" charset="0"/>
                <a:sym typeface="Arial"/>
              </a:rPr>
              <a:t>and achievements during  2008-2021 </a:t>
            </a:r>
            <a:r>
              <a:rPr kumimoji="0" lang="id-ID" sz="11200" b="0" i="0" u="none" strike="noStrike" kern="0" cap="none" spc="0" normalizeH="0" baseline="0" noProof="0" dirty="0">
                <a:ln>
                  <a:noFill/>
                </a:ln>
                <a:solidFill>
                  <a:srgbClr val="0070C0"/>
                </a:solidFill>
                <a:effectLst/>
                <a:uLnTx/>
                <a:uFillTx/>
                <a:latin typeface="Tw Cen MT" pitchFamily="34" charset="0"/>
                <a:sym typeface="Arial"/>
              </a:rPr>
              <a:t/>
            </a:r>
            <a:br>
              <a:rPr kumimoji="0" lang="id-ID" sz="11200" b="0" i="0" u="none" strike="noStrike" kern="0" cap="none" spc="0" normalizeH="0" baseline="0" noProof="0" dirty="0">
                <a:ln>
                  <a:noFill/>
                </a:ln>
                <a:solidFill>
                  <a:srgbClr val="0070C0"/>
                </a:solidFill>
                <a:effectLst/>
                <a:uLnTx/>
                <a:uFillTx/>
                <a:latin typeface="Tw Cen MT" pitchFamily="34" charset="0"/>
                <a:sym typeface="Arial"/>
              </a:rPr>
            </a:br>
            <a:endParaRPr kumimoji="0" lang="id-ID" sz="11200" b="0" i="0" u="none" strike="noStrike" kern="0" cap="none" spc="0" normalizeH="0" baseline="0" noProof="0" dirty="0">
              <a:ln>
                <a:noFill/>
              </a:ln>
              <a:solidFill>
                <a:srgbClr val="0070C0"/>
              </a:solidFill>
              <a:effectLst/>
              <a:uLnTx/>
              <a:uFillTx/>
              <a:latin typeface="Tw Cen MT" pitchFamily="34" charset="0"/>
              <a:sym typeface="Arial"/>
            </a:endParaRPr>
          </a:p>
        </p:txBody>
      </p:sp>
    </p:spTree>
    <p:extLst>
      <p:ext uri="{BB962C8B-B14F-4D97-AF65-F5344CB8AC3E}">
        <p14:creationId xmlns:p14="http://schemas.microsoft.com/office/powerpoint/2010/main" val="32099264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94;p2">
            <a:extLst>
              <a:ext uri="{FF2B5EF4-FFF2-40B4-BE49-F238E27FC236}">
                <a16:creationId xmlns:a16="http://schemas.microsoft.com/office/drawing/2014/main" xmlns="" id="{5406722A-ECBC-7A71-88EC-E06440D7694D}"/>
              </a:ext>
            </a:extLst>
          </p:cNvPr>
          <p:cNvSpPr txBox="1">
            <a:spLocks/>
          </p:cNvSpPr>
          <p:nvPr/>
        </p:nvSpPr>
        <p:spPr>
          <a:xfrm>
            <a:off x="2304931" y="213360"/>
            <a:ext cx="7755045" cy="51150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ct val="90000"/>
              </a:lnSpc>
              <a:buClr>
                <a:srgbClr val="0070C0"/>
              </a:buClr>
              <a:buSzPts val="4000"/>
              <a:buFont typeface="Calibri"/>
              <a:buNone/>
            </a:pPr>
            <a:r>
              <a:rPr lang="en-US" sz="3200" b="1" dirty="0">
                <a:solidFill>
                  <a:srgbClr val="0070C0"/>
                </a:solidFill>
                <a:latin typeface="Tw Cen MT" pitchFamily="34" charset="0"/>
              </a:rPr>
              <a:t>Evaluation of Achievements on Seagrass</a:t>
            </a:r>
            <a:endParaRPr lang="en-US" sz="3200" dirty="0">
              <a:solidFill>
                <a:srgbClr val="0070C0"/>
              </a:solidFill>
              <a:latin typeface="Tw Cen MT" pitchFamily="34" charset="0"/>
            </a:endParaRPr>
          </a:p>
        </p:txBody>
      </p:sp>
      <p:pic>
        <p:nvPicPr>
          <p:cNvPr id="5" name="Google Shape;95;p2">
            <a:extLst>
              <a:ext uri="{FF2B5EF4-FFF2-40B4-BE49-F238E27FC236}">
                <a16:creationId xmlns:a16="http://schemas.microsoft.com/office/drawing/2014/main" xmlns="" id="{97E1F419-34E3-8FF8-B6A8-605D135FB21A}"/>
              </a:ext>
            </a:extLst>
          </p:cNvPr>
          <p:cNvPicPr preferRelativeResize="0"/>
          <p:nvPr/>
        </p:nvPicPr>
        <p:blipFill rotWithShape="1">
          <a:blip r:embed="rId3">
            <a:alphaModFix/>
          </a:blip>
          <a:srcRect/>
          <a:stretch/>
        </p:blipFill>
        <p:spPr>
          <a:xfrm>
            <a:off x="0" y="1568"/>
            <a:ext cx="2049137" cy="6858000"/>
          </a:xfrm>
          <a:prstGeom prst="rect">
            <a:avLst/>
          </a:prstGeom>
          <a:noFill/>
          <a:ln>
            <a:noFill/>
          </a:ln>
        </p:spPr>
      </p:pic>
      <p:graphicFrame>
        <p:nvGraphicFramePr>
          <p:cNvPr id="6" name="Table 5"/>
          <p:cNvGraphicFramePr>
            <a:graphicFrameLocks noGrp="1"/>
          </p:cNvGraphicFramePr>
          <p:nvPr/>
        </p:nvGraphicFramePr>
        <p:xfrm>
          <a:off x="2222414" y="811398"/>
          <a:ext cx="9710506" cy="5802426"/>
        </p:xfrm>
        <a:graphic>
          <a:graphicData uri="http://schemas.openxmlformats.org/drawingml/2006/table">
            <a:tbl>
              <a:tblPr firstRow="1" bandRow="1">
                <a:tableStyleId>{177FB7C0-870E-4CA2-AEDD-45C9577357D1}</a:tableStyleId>
              </a:tblPr>
              <a:tblGrid>
                <a:gridCol w="2179719">
                  <a:extLst>
                    <a:ext uri="{9D8B030D-6E8A-4147-A177-3AD203B41FA5}">
                      <a16:colId xmlns:a16="http://schemas.microsoft.com/office/drawing/2014/main" xmlns="" val="20000"/>
                    </a:ext>
                  </a:extLst>
                </a:gridCol>
                <a:gridCol w="1233257">
                  <a:extLst>
                    <a:ext uri="{9D8B030D-6E8A-4147-A177-3AD203B41FA5}">
                      <a16:colId xmlns:a16="http://schemas.microsoft.com/office/drawing/2014/main" xmlns="" val="20001"/>
                    </a:ext>
                  </a:extLst>
                </a:gridCol>
                <a:gridCol w="1121406">
                  <a:extLst>
                    <a:ext uri="{9D8B030D-6E8A-4147-A177-3AD203B41FA5}">
                      <a16:colId xmlns:a16="http://schemas.microsoft.com/office/drawing/2014/main" xmlns="" val="20002"/>
                    </a:ext>
                  </a:extLst>
                </a:gridCol>
                <a:gridCol w="1040146">
                  <a:extLst>
                    <a:ext uri="{9D8B030D-6E8A-4147-A177-3AD203B41FA5}">
                      <a16:colId xmlns:a16="http://schemas.microsoft.com/office/drawing/2014/main" xmlns="" val="20003"/>
                    </a:ext>
                  </a:extLst>
                </a:gridCol>
                <a:gridCol w="1088903">
                  <a:extLst>
                    <a:ext uri="{9D8B030D-6E8A-4147-A177-3AD203B41FA5}">
                      <a16:colId xmlns:a16="http://schemas.microsoft.com/office/drawing/2014/main" xmlns="" val="20004"/>
                    </a:ext>
                  </a:extLst>
                </a:gridCol>
                <a:gridCol w="1056398">
                  <a:extLst>
                    <a:ext uri="{9D8B030D-6E8A-4147-A177-3AD203B41FA5}">
                      <a16:colId xmlns:a16="http://schemas.microsoft.com/office/drawing/2014/main" xmlns="" val="20005"/>
                    </a:ext>
                  </a:extLst>
                </a:gridCol>
                <a:gridCol w="877622">
                  <a:extLst>
                    <a:ext uri="{9D8B030D-6E8A-4147-A177-3AD203B41FA5}">
                      <a16:colId xmlns:a16="http://schemas.microsoft.com/office/drawing/2014/main" xmlns="" val="20006"/>
                    </a:ext>
                  </a:extLst>
                </a:gridCol>
                <a:gridCol w="1113055">
                  <a:extLst>
                    <a:ext uri="{9D8B030D-6E8A-4147-A177-3AD203B41FA5}">
                      <a16:colId xmlns:a16="http://schemas.microsoft.com/office/drawing/2014/main" xmlns="" val="20007"/>
                    </a:ext>
                  </a:extLst>
                </a:gridCol>
              </a:tblGrid>
              <a:tr h="267079">
                <a:tc rowSpan="2">
                  <a:txBody>
                    <a:bodyPr/>
                    <a:lstStyle/>
                    <a:p>
                      <a:pPr marL="165100" algn="ctr" fontAlgn="base">
                        <a:lnSpc>
                          <a:spcPct val="107000"/>
                        </a:lnSpc>
                        <a:spcAft>
                          <a:spcPts val="800"/>
                        </a:spcAft>
                      </a:pPr>
                      <a:r>
                        <a:rPr lang="en-US" sz="1200" b="1" dirty="0">
                          <a:solidFill>
                            <a:schemeClr val="bg1"/>
                          </a:solidFill>
                          <a:latin typeface="Tw Cen MT" pitchFamily="34" charset="0"/>
                          <a:ea typeface="Times New Roman"/>
                          <a:cs typeface="Calibri"/>
                        </a:rPr>
                        <a:t>Regional Output</a:t>
                      </a:r>
                      <a:endParaRPr lang="id-ID" sz="1200" dirty="0">
                        <a:solidFill>
                          <a:schemeClr val="bg1"/>
                        </a:solidFill>
                        <a:latin typeface="Tw Cen MT" pitchFamily="34" charset="0"/>
                        <a:ea typeface="Calibri"/>
                        <a:cs typeface="Times New Roman"/>
                      </a:endParaRPr>
                    </a:p>
                  </a:txBody>
                  <a:tcPr marL="0" marR="0" marT="0" marB="0" anchor="ctr"/>
                </a:tc>
                <a:tc rowSpan="2">
                  <a:txBody>
                    <a:bodyPr/>
                    <a:lstStyle/>
                    <a:p>
                      <a:pPr algn="ctr" fontAlgn="base">
                        <a:lnSpc>
                          <a:spcPct val="107000"/>
                        </a:lnSpc>
                        <a:spcAft>
                          <a:spcPts val="800"/>
                        </a:spcAft>
                      </a:pPr>
                      <a:r>
                        <a:rPr lang="en-US" sz="1200" b="1" dirty="0">
                          <a:solidFill>
                            <a:schemeClr val="bg1"/>
                          </a:solidFill>
                          <a:latin typeface="Tw Cen MT" pitchFamily="34" charset="0"/>
                          <a:ea typeface="Times New Roman"/>
                          <a:cs typeface="Calibri"/>
                        </a:rPr>
                        <a:t>SAP  Targets 2008</a:t>
                      </a:r>
                    </a:p>
                    <a:p>
                      <a:pPr algn="ctr" fontAlgn="base">
                        <a:lnSpc>
                          <a:spcPct val="107000"/>
                        </a:lnSpc>
                        <a:spcAft>
                          <a:spcPts val="800"/>
                        </a:spcAft>
                      </a:pPr>
                      <a:r>
                        <a:rPr lang="en-US" sz="1200" b="1" dirty="0">
                          <a:solidFill>
                            <a:schemeClr val="bg1"/>
                          </a:solidFill>
                          <a:latin typeface="Tw Cen MT" pitchFamily="34" charset="0"/>
                          <a:ea typeface="Times New Roman"/>
                          <a:cs typeface="Calibri"/>
                        </a:rPr>
                        <a:t> (ha)</a:t>
                      </a:r>
                      <a:endParaRPr lang="id-ID" sz="1200" dirty="0">
                        <a:solidFill>
                          <a:schemeClr val="bg1"/>
                        </a:solidFill>
                        <a:latin typeface="Tw Cen MT" pitchFamily="34" charset="0"/>
                        <a:ea typeface="Calibri"/>
                        <a:cs typeface="Times New Roman"/>
                      </a:endParaRPr>
                    </a:p>
                  </a:txBody>
                  <a:tcPr marL="0" marR="0" marT="0" marB="0" anchor="ctr"/>
                </a:tc>
                <a:tc gridSpan="5">
                  <a:txBody>
                    <a:bodyPr/>
                    <a:lstStyle/>
                    <a:p>
                      <a:pPr algn="ctr" fontAlgn="base">
                        <a:lnSpc>
                          <a:spcPct val="107000"/>
                        </a:lnSpc>
                        <a:spcAft>
                          <a:spcPts val="800"/>
                        </a:spcAft>
                      </a:pPr>
                      <a:r>
                        <a:rPr lang="en-US" sz="1200" b="1" strike="noStrike" dirty="0">
                          <a:solidFill>
                            <a:schemeClr val="bg1"/>
                          </a:solidFill>
                          <a:latin typeface="Tw Cen MT" pitchFamily="34" charset="0"/>
                          <a:ea typeface="Times New Roman"/>
                          <a:cs typeface="Calibri"/>
                        </a:rPr>
                        <a:t>SAP  targets per site  (ha) </a:t>
                      </a:r>
                      <a:endParaRPr lang="id-ID" sz="1200" strike="noStrike" dirty="0">
                        <a:solidFill>
                          <a:schemeClr val="bg1"/>
                        </a:solidFill>
                        <a:latin typeface="Tw Cen MT" pitchFamily="34" charset="0"/>
                        <a:ea typeface="Calibri"/>
                        <a:cs typeface="Times New Roman"/>
                      </a:endParaRPr>
                    </a:p>
                  </a:txBody>
                  <a:tcPr marL="0" marR="0" marT="0" marB="0" anchor="ctr"/>
                </a:tc>
                <a:tc hMerge="1">
                  <a:txBody>
                    <a:bodyPr/>
                    <a:lstStyle/>
                    <a:p>
                      <a:endParaRPr lang="id-ID"/>
                    </a:p>
                  </a:txBody>
                  <a:tcPr/>
                </a:tc>
                <a:tc hMerge="1">
                  <a:txBody>
                    <a:bodyPr/>
                    <a:lstStyle/>
                    <a:p>
                      <a:endParaRPr lang="id-ID"/>
                    </a:p>
                  </a:txBody>
                  <a:tcPr/>
                </a:tc>
                <a:tc hMerge="1">
                  <a:txBody>
                    <a:bodyPr/>
                    <a:lstStyle/>
                    <a:p>
                      <a:endParaRPr lang="id-ID"/>
                    </a:p>
                  </a:txBody>
                  <a:tcPr/>
                </a:tc>
                <a:tc hMerge="1">
                  <a:txBody>
                    <a:bodyPr/>
                    <a:lstStyle/>
                    <a:p>
                      <a:pPr algn="ctr" fontAlgn="base">
                        <a:lnSpc>
                          <a:spcPct val="107000"/>
                        </a:lnSpc>
                        <a:spcAft>
                          <a:spcPts val="800"/>
                        </a:spcAft>
                      </a:pPr>
                      <a:endParaRPr lang="id-ID" sz="1300" dirty="0">
                        <a:solidFill>
                          <a:schemeClr val="tx1"/>
                        </a:solidFill>
                        <a:latin typeface="Times New Roman"/>
                        <a:ea typeface="Calibri"/>
                        <a:cs typeface="Times New Roman"/>
                      </a:endParaRPr>
                    </a:p>
                  </a:txBody>
                  <a:tcPr marL="0" marR="0" marT="0" marB="0" anchor="ctr"/>
                </a:tc>
                <a:tc>
                  <a:txBody>
                    <a:bodyPr/>
                    <a:lstStyle/>
                    <a:p>
                      <a:pPr algn="ctr" fontAlgn="base">
                        <a:lnSpc>
                          <a:spcPct val="107000"/>
                        </a:lnSpc>
                        <a:spcAft>
                          <a:spcPts val="800"/>
                        </a:spcAft>
                      </a:pPr>
                      <a:r>
                        <a:rPr lang="en-US" sz="1200" dirty="0">
                          <a:solidFill>
                            <a:schemeClr val="bg1"/>
                          </a:solidFill>
                          <a:latin typeface="Tw Cen MT" pitchFamily="34" charset="0"/>
                          <a:ea typeface="Calibri"/>
                          <a:cs typeface="Times New Roman"/>
                        </a:rPr>
                        <a:t>Achievement ha</a:t>
                      </a:r>
                      <a:endParaRPr lang="id-ID" sz="1200" dirty="0">
                        <a:solidFill>
                          <a:schemeClr val="bg1"/>
                        </a:solidFill>
                        <a:latin typeface="Tw Cen MT" pitchFamily="34" charset="0"/>
                        <a:ea typeface="Calibri"/>
                        <a:cs typeface="Times New Roman"/>
                      </a:endParaRPr>
                    </a:p>
                  </a:txBody>
                  <a:tcPr marL="0" marR="0" marT="0" marB="0" anchor="ctr"/>
                </a:tc>
                <a:extLst>
                  <a:ext uri="{0D108BD9-81ED-4DB2-BD59-A6C34878D82A}">
                    <a16:rowId xmlns:a16="http://schemas.microsoft.com/office/drawing/2014/main" xmlns="" val="10000"/>
                  </a:ext>
                </a:extLst>
              </a:tr>
              <a:tr h="430166">
                <a:tc vMerge="1">
                  <a:txBody>
                    <a:bodyPr/>
                    <a:lstStyle/>
                    <a:p>
                      <a:pPr marL="165100" algn="l" fontAlgn="base">
                        <a:lnSpc>
                          <a:spcPct val="107000"/>
                        </a:lnSpc>
                        <a:spcAft>
                          <a:spcPts val="800"/>
                        </a:spcAft>
                      </a:pPr>
                      <a:endParaRPr lang="id-ID" sz="1300" dirty="0">
                        <a:latin typeface="Times New Roman"/>
                        <a:ea typeface="Calibri"/>
                        <a:cs typeface="Times New Roman"/>
                      </a:endParaRPr>
                    </a:p>
                  </a:txBody>
                  <a:tcPr marL="0" marR="0" marT="0" marB="0" anchor="ctr">
                    <a:solidFill>
                      <a:schemeClr val="accent1"/>
                    </a:solidFill>
                  </a:tcPr>
                </a:tc>
                <a:tc vMerge="1">
                  <a:txBody>
                    <a:bodyPr/>
                    <a:lstStyle/>
                    <a:p>
                      <a:pPr algn="ctr" fontAlgn="base">
                        <a:lnSpc>
                          <a:spcPct val="107000"/>
                        </a:lnSpc>
                        <a:spcAft>
                          <a:spcPts val="800"/>
                        </a:spcAft>
                      </a:pPr>
                      <a:endParaRPr lang="id-ID" sz="1300" dirty="0">
                        <a:latin typeface="Times New Roman"/>
                        <a:ea typeface="Calibri"/>
                        <a:cs typeface="Times New Roman"/>
                      </a:endParaRPr>
                    </a:p>
                  </a:txBody>
                  <a:tcPr marL="0" marR="0" marT="0" marB="0" anchor="ctr">
                    <a:solidFill>
                      <a:schemeClr val="accent1"/>
                    </a:solidFill>
                  </a:tcPr>
                </a:tc>
                <a:tc>
                  <a:txBody>
                    <a:bodyPr/>
                    <a:lstStyle/>
                    <a:p>
                      <a:pPr algn="ctr" fontAlgn="base">
                        <a:lnSpc>
                          <a:spcPct val="107000"/>
                        </a:lnSpc>
                        <a:spcAft>
                          <a:spcPts val="800"/>
                        </a:spcAft>
                      </a:pPr>
                      <a:r>
                        <a:rPr lang="en-US" sz="1200" strike="noStrike" dirty="0" err="1">
                          <a:solidFill>
                            <a:schemeClr val="bg1"/>
                          </a:solidFill>
                          <a:latin typeface="Tw Cen MT" pitchFamily="34" charset="0"/>
                          <a:ea typeface="Times New Roman"/>
                          <a:cs typeface="Calibri"/>
                        </a:rPr>
                        <a:t>Pengudang</a:t>
                      </a:r>
                      <a:endParaRPr lang="id-ID" sz="1200" strike="noStrike" dirty="0">
                        <a:solidFill>
                          <a:schemeClr val="bg1"/>
                        </a:solidFill>
                        <a:latin typeface="Tw Cen MT" pitchFamily="34" charset="0"/>
                        <a:ea typeface="Calibri"/>
                        <a:cs typeface="Times New Roman"/>
                      </a:endParaRPr>
                    </a:p>
                    <a:p>
                      <a:pPr algn="ctr" fontAlgn="base">
                        <a:lnSpc>
                          <a:spcPct val="107000"/>
                        </a:lnSpc>
                        <a:spcAft>
                          <a:spcPts val="800"/>
                        </a:spcAft>
                      </a:pPr>
                      <a:r>
                        <a:rPr lang="en-US" sz="1200" strike="noStrike" dirty="0">
                          <a:solidFill>
                            <a:schemeClr val="bg1"/>
                          </a:solidFill>
                          <a:latin typeface="Tw Cen MT" pitchFamily="34" charset="0"/>
                          <a:ea typeface="Times New Roman"/>
                          <a:cs typeface="Calibri"/>
                        </a:rPr>
                        <a:t>(North </a:t>
                      </a:r>
                      <a:r>
                        <a:rPr lang="en-US" sz="1200" strike="noStrike" dirty="0" err="1">
                          <a:solidFill>
                            <a:schemeClr val="bg1"/>
                          </a:solidFill>
                          <a:latin typeface="Tw Cen MT" pitchFamily="34" charset="0"/>
                          <a:ea typeface="Times New Roman"/>
                          <a:cs typeface="Calibri"/>
                        </a:rPr>
                        <a:t>Bintan</a:t>
                      </a:r>
                      <a:r>
                        <a:rPr lang="en-US" sz="1200" strike="noStrike" dirty="0">
                          <a:solidFill>
                            <a:schemeClr val="bg1"/>
                          </a:solidFill>
                          <a:latin typeface="Tw Cen MT" pitchFamily="34" charset="0"/>
                          <a:ea typeface="Times New Roman"/>
                          <a:cs typeface="Calibri"/>
                        </a:rPr>
                        <a:t>)</a:t>
                      </a:r>
                      <a:endParaRPr lang="id-ID" sz="1200" strike="noStrike" dirty="0">
                        <a:solidFill>
                          <a:schemeClr val="bg1"/>
                        </a:solidFill>
                        <a:latin typeface="Tw Cen MT" pitchFamily="34" charset="0"/>
                        <a:ea typeface="Calibri"/>
                        <a:cs typeface="Times New Roman"/>
                      </a:endParaRPr>
                    </a:p>
                  </a:txBody>
                  <a:tcPr marL="0" marR="0" marT="0" marB="0" anchor="ctr">
                    <a:solidFill>
                      <a:schemeClr val="accent1"/>
                    </a:solidFill>
                  </a:tcPr>
                </a:tc>
                <a:tc>
                  <a:txBody>
                    <a:bodyPr/>
                    <a:lstStyle/>
                    <a:p>
                      <a:pPr algn="ctr" fontAlgn="base">
                        <a:lnSpc>
                          <a:spcPct val="107000"/>
                        </a:lnSpc>
                        <a:spcAft>
                          <a:spcPts val="800"/>
                        </a:spcAft>
                      </a:pPr>
                      <a:r>
                        <a:rPr lang="en-US" sz="1200" strike="noStrike" dirty="0" err="1">
                          <a:solidFill>
                            <a:schemeClr val="bg1"/>
                          </a:solidFill>
                          <a:latin typeface="Tw Cen MT" pitchFamily="34" charset="0"/>
                          <a:ea typeface="Times New Roman"/>
                          <a:cs typeface="Calibri"/>
                        </a:rPr>
                        <a:t>Berakit</a:t>
                      </a:r>
                      <a:endParaRPr lang="id-ID" sz="1200" strike="noStrike" dirty="0">
                        <a:solidFill>
                          <a:schemeClr val="bg1"/>
                        </a:solidFill>
                        <a:latin typeface="Tw Cen MT" pitchFamily="34" charset="0"/>
                        <a:ea typeface="Calibri"/>
                        <a:cs typeface="Times New Roman"/>
                      </a:endParaRPr>
                    </a:p>
                    <a:p>
                      <a:pPr algn="ctr" fontAlgn="base">
                        <a:lnSpc>
                          <a:spcPct val="107000"/>
                        </a:lnSpc>
                        <a:spcAft>
                          <a:spcPts val="800"/>
                        </a:spcAft>
                      </a:pPr>
                      <a:r>
                        <a:rPr lang="en-US" sz="1200" strike="noStrike" dirty="0">
                          <a:solidFill>
                            <a:schemeClr val="bg1"/>
                          </a:solidFill>
                          <a:latin typeface="Tw Cen MT" pitchFamily="34" charset="0"/>
                          <a:ea typeface="Times New Roman"/>
                          <a:cs typeface="Calibri"/>
                        </a:rPr>
                        <a:t>(East </a:t>
                      </a:r>
                      <a:r>
                        <a:rPr lang="en-US" sz="1200" strike="noStrike" dirty="0" err="1">
                          <a:solidFill>
                            <a:schemeClr val="bg1"/>
                          </a:solidFill>
                          <a:latin typeface="Tw Cen MT" pitchFamily="34" charset="0"/>
                          <a:ea typeface="Times New Roman"/>
                          <a:cs typeface="Calibri"/>
                        </a:rPr>
                        <a:t>Bintan</a:t>
                      </a:r>
                      <a:r>
                        <a:rPr lang="en-US" sz="1200" strike="noStrike" dirty="0">
                          <a:solidFill>
                            <a:schemeClr val="bg1"/>
                          </a:solidFill>
                          <a:latin typeface="Tw Cen MT" pitchFamily="34" charset="0"/>
                          <a:ea typeface="Times New Roman"/>
                          <a:cs typeface="Calibri"/>
                        </a:rPr>
                        <a:t>)</a:t>
                      </a:r>
                      <a:endParaRPr lang="id-ID" sz="1200" strike="noStrike" dirty="0">
                        <a:solidFill>
                          <a:schemeClr val="bg1"/>
                        </a:solidFill>
                        <a:latin typeface="Tw Cen MT" pitchFamily="34" charset="0"/>
                        <a:ea typeface="Calibri"/>
                        <a:cs typeface="Times New Roman"/>
                      </a:endParaRPr>
                    </a:p>
                  </a:txBody>
                  <a:tcPr marL="0" marR="0" marT="0" marB="0" anchor="ctr">
                    <a:solidFill>
                      <a:schemeClr val="accent1"/>
                    </a:solidFill>
                  </a:tcPr>
                </a:tc>
                <a:tc>
                  <a:txBody>
                    <a:bodyPr/>
                    <a:lstStyle/>
                    <a:p>
                      <a:pPr algn="ctr" fontAlgn="base">
                        <a:lnSpc>
                          <a:spcPct val="107000"/>
                        </a:lnSpc>
                        <a:spcAft>
                          <a:spcPts val="800"/>
                        </a:spcAft>
                      </a:pPr>
                      <a:r>
                        <a:rPr lang="en-US" sz="1200" strike="noStrike" dirty="0" err="1">
                          <a:solidFill>
                            <a:schemeClr val="bg1"/>
                          </a:solidFill>
                          <a:latin typeface="Tw Cen MT" pitchFamily="34" charset="0"/>
                          <a:ea typeface="Times New Roman"/>
                          <a:cs typeface="Calibri"/>
                        </a:rPr>
                        <a:t>Mapur</a:t>
                      </a:r>
                      <a:r>
                        <a:rPr lang="en-US" sz="1200" strike="noStrike" dirty="0">
                          <a:solidFill>
                            <a:schemeClr val="bg1"/>
                          </a:solidFill>
                          <a:latin typeface="Tw Cen MT" pitchFamily="34" charset="0"/>
                          <a:ea typeface="Times New Roman"/>
                          <a:cs typeface="Calibri"/>
                        </a:rPr>
                        <a:t> Island</a:t>
                      </a:r>
                      <a:endParaRPr lang="id-ID" sz="1200" strike="noStrike" dirty="0">
                        <a:solidFill>
                          <a:schemeClr val="bg1"/>
                        </a:solidFill>
                        <a:latin typeface="Tw Cen MT" pitchFamily="34" charset="0"/>
                        <a:ea typeface="Calibri"/>
                        <a:cs typeface="Times New Roman"/>
                      </a:endParaRPr>
                    </a:p>
                  </a:txBody>
                  <a:tcPr marL="0" marR="0" marT="0" marB="0" anchor="ctr">
                    <a:solidFill>
                      <a:schemeClr val="accent1"/>
                    </a:solidFill>
                  </a:tcPr>
                </a:tc>
                <a:tc>
                  <a:txBody>
                    <a:bodyPr/>
                    <a:lstStyle/>
                    <a:p>
                      <a:pPr algn="ctr" fontAlgn="base">
                        <a:lnSpc>
                          <a:spcPct val="107000"/>
                        </a:lnSpc>
                        <a:spcAft>
                          <a:spcPts val="800"/>
                        </a:spcAft>
                      </a:pPr>
                      <a:r>
                        <a:rPr lang="en-US" sz="1200" strike="noStrike" dirty="0" err="1">
                          <a:solidFill>
                            <a:schemeClr val="bg1"/>
                          </a:solidFill>
                          <a:latin typeface="Tw Cen MT" pitchFamily="34" charset="0"/>
                          <a:ea typeface="Times New Roman"/>
                          <a:cs typeface="Calibri"/>
                        </a:rPr>
                        <a:t>Benan</a:t>
                      </a:r>
                      <a:r>
                        <a:rPr lang="en-US" sz="1200" strike="noStrike" dirty="0">
                          <a:solidFill>
                            <a:schemeClr val="bg1"/>
                          </a:solidFill>
                          <a:latin typeface="Tw Cen MT" pitchFamily="34" charset="0"/>
                          <a:ea typeface="Times New Roman"/>
                          <a:cs typeface="Calibri"/>
                        </a:rPr>
                        <a:t> Island</a:t>
                      </a:r>
                      <a:endParaRPr lang="id-ID" sz="1200" strike="noStrike" dirty="0">
                        <a:solidFill>
                          <a:schemeClr val="bg1"/>
                        </a:solidFill>
                        <a:latin typeface="Tw Cen MT" pitchFamily="34" charset="0"/>
                        <a:ea typeface="Calibri"/>
                        <a:cs typeface="Times New Roman"/>
                      </a:endParaRPr>
                    </a:p>
                  </a:txBody>
                  <a:tcPr marL="0" marR="0" marT="0" marB="0" anchor="ctr">
                    <a:solidFill>
                      <a:schemeClr val="accent1"/>
                    </a:solidFill>
                  </a:tcPr>
                </a:tc>
                <a:tc>
                  <a:txBody>
                    <a:bodyPr/>
                    <a:lstStyle/>
                    <a:p>
                      <a:pPr algn="ctr" fontAlgn="base">
                        <a:lnSpc>
                          <a:spcPct val="107000"/>
                        </a:lnSpc>
                        <a:spcAft>
                          <a:spcPts val="800"/>
                        </a:spcAft>
                      </a:pPr>
                      <a:r>
                        <a:rPr lang="en-US" sz="1200" strike="noStrike" dirty="0">
                          <a:solidFill>
                            <a:schemeClr val="bg1"/>
                          </a:solidFill>
                          <a:latin typeface="Tw Cen MT" pitchFamily="34" charset="0"/>
                          <a:ea typeface="Calibri"/>
                          <a:cs typeface="Times New Roman"/>
                        </a:rPr>
                        <a:t>Total</a:t>
                      </a:r>
                      <a:endParaRPr lang="id-ID" sz="1200" strike="noStrike" dirty="0">
                        <a:solidFill>
                          <a:schemeClr val="bg1"/>
                        </a:solidFill>
                        <a:latin typeface="Tw Cen MT" pitchFamily="34" charset="0"/>
                        <a:ea typeface="Calibri"/>
                        <a:cs typeface="Times New Roman"/>
                      </a:endParaRPr>
                    </a:p>
                  </a:txBody>
                  <a:tcPr marL="0" marR="0" marT="0" marB="0" anchor="ctr">
                    <a:solidFill>
                      <a:schemeClr val="accent1"/>
                    </a:solidFill>
                  </a:tcPr>
                </a:tc>
                <a:tc>
                  <a:txBody>
                    <a:bodyPr/>
                    <a:lstStyle/>
                    <a:p>
                      <a:pPr algn="ctr" fontAlgn="base">
                        <a:lnSpc>
                          <a:spcPct val="107000"/>
                        </a:lnSpc>
                        <a:spcAft>
                          <a:spcPts val="800"/>
                        </a:spcAft>
                      </a:pPr>
                      <a:r>
                        <a:rPr lang="en-US" sz="1200" dirty="0" err="1">
                          <a:solidFill>
                            <a:schemeClr val="bg1"/>
                          </a:solidFill>
                          <a:latin typeface="Tw Cen MT" pitchFamily="34" charset="0"/>
                          <a:ea typeface="Calibri"/>
                          <a:cs typeface="Times New Roman"/>
                        </a:rPr>
                        <a:t>Bintan</a:t>
                      </a:r>
                      <a:endParaRPr lang="id-ID" sz="1200" dirty="0">
                        <a:solidFill>
                          <a:schemeClr val="bg1"/>
                        </a:solidFill>
                        <a:latin typeface="Tw Cen MT" pitchFamily="34" charset="0"/>
                        <a:ea typeface="Calibri"/>
                        <a:cs typeface="Times New Roman"/>
                      </a:endParaRPr>
                    </a:p>
                  </a:txBody>
                  <a:tcPr marL="0" marR="0" marT="0" marB="0" anchor="ctr">
                    <a:solidFill>
                      <a:schemeClr val="accent1"/>
                    </a:solidFill>
                  </a:tcPr>
                </a:tc>
                <a:extLst>
                  <a:ext uri="{0D108BD9-81ED-4DB2-BD59-A6C34878D82A}">
                    <a16:rowId xmlns:a16="http://schemas.microsoft.com/office/drawing/2014/main" xmlns="" val="10001"/>
                  </a:ext>
                </a:extLst>
              </a:tr>
              <a:tr h="683035">
                <a:tc>
                  <a:txBody>
                    <a:bodyPr/>
                    <a:lstStyle/>
                    <a:p>
                      <a:pPr marL="165100" algn="l" fontAlgn="base">
                        <a:lnSpc>
                          <a:spcPct val="107000"/>
                        </a:lnSpc>
                        <a:spcAft>
                          <a:spcPts val="800"/>
                        </a:spcAft>
                      </a:pPr>
                      <a:r>
                        <a:rPr lang="en-US" sz="1200" dirty="0">
                          <a:latin typeface="Tw Cen MT" pitchFamily="34" charset="0"/>
                          <a:ea typeface="Times New Roman"/>
                          <a:cs typeface="Calibri"/>
                        </a:rPr>
                        <a:t>1.3.1 Twenty </a:t>
                      </a:r>
                      <a:r>
                        <a:rPr lang="en-US" sz="1200" dirty="0" err="1">
                          <a:latin typeface="Tw Cen MT" pitchFamily="34" charset="0"/>
                          <a:ea typeface="Times New Roman"/>
                          <a:cs typeface="Calibri"/>
                        </a:rPr>
                        <a:t>seagrass</a:t>
                      </a:r>
                      <a:r>
                        <a:rPr lang="en-US" sz="1200" dirty="0">
                          <a:latin typeface="Tw Cen MT" pitchFamily="34" charset="0"/>
                          <a:ea typeface="Times New Roman"/>
                          <a:cs typeface="Calibri"/>
                        </a:rPr>
                        <a:t> areas totaling 26,036 ha under sustainable management with supporting laws and regulations</a:t>
                      </a:r>
                      <a:endParaRPr lang="id-ID" sz="1200" dirty="0">
                        <a:latin typeface="Tw Cen MT" pitchFamily="34" charset="0"/>
                        <a:ea typeface="Calibri"/>
                        <a:cs typeface="Times New Roman"/>
                      </a:endParaRPr>
                    </a:p>
                  </a:txBody>
                  <a:tcPr marL="0" marR="0" marT="0" marB="0" anchor="ctr"/>
                </a:tc>
                <a:tc rowSpan="4">
                  <a:txBody>
                    <a:bodyPr/>
                    <a:lstStyle/>
                    <a:p>
                      <a:pPr algn="ctr" fontAlgn="base">
                        <a:lnSpc>
                          <a:spcPct val="107000"/>
                        </a:lnSpc>
                        <a:spcAft>
                          <a:spcPts val="800"/>
                        </a:spcAft>
                      </a:pPr>
                      <a:endParaRPr lang="en-US" sz="1200" dirty="0">
                        <a:latin typeface="Tw Cen MT" pitchFamily="34" charset="0"/>
                        <a:ea typeface="Times New Roman"/>
                        <a:cs typeface="Calibri"/>
                      </a:endParaRPr>
                    </a:p>
                    <a:p>
                      <a:pPr algn="ctr" fontAlgn="base">
                        <a:lnSpc>
                          <a:spcPct val="107000"/>
                        </a:lnSpc>
                        <a:spcAft>
                          <a:spcPts val="800"/>
                        </a:spcAft>
                      </a:pPr>
                      <a:endParaRPr lang="en-US" sz="1200" dirty="0">
                        <a:latin typeface="Tw Cen MT" pitchFamily="34" charset="0"/>
                        <a:ea typeface="Times New Roman"/>
                        <a:cs typeface="Calibri"/>
                      </a:endParaRPr>
                    </a:p>
                    <a:p>
                      <a:pPr algn="ctr" fontAlgn="base">
                        <a:lnSpc>
                          <a:spcPct val="107000"/>
                        </a:lnSpc>
                        <a:spcAft>
                          <a:spcPts val="800"/>
                        </a:spcAft>
                      </a:pPr>
                      <a:endParaRPr lang="en-US" sz="1200" dirty="0">
                        <a:latin typeface="Tw Cen MT" pitchFamily="34" charset="0"/>
                        <a:ea typeface="Times New Roman"/>
                        <a:cs typeface="Calibri"/>
                      </a:endParaRPr>
                    </a:p>
                    <a:p>
                      <a:pPr algn="ctr" fontAlgn="base">
                        <a:lnSpc>
                          <a:spcPct val="107000"/>
                        </a:lnSpc>
                        <a:spcAft>
                          <a:spcPts val="800"/>
                        </a:spcAft>
                      </a:pPr>
                      <a:endParaRPr lang="en-US" sz="1200" dirty="0">
                        <a:latin typeface="Tw Cen MT" pitchFamily="34" charset="0"/>
                        <a:ea typeface="Times New Roman"/>
                        <a:cs typeface="Calibri"/>
                      </a:endParaRPr>
                    </a:p>
                    <a:p>
                      <a:pPr algn="ctr" fontAlgn="base">
                        <a:lnSpc>
                          <a:spcPct val="107000"/>
                        </a:lnSpc>
                        <a:spcAft>
                          <a:spcPts val="800"/>
                        </a:spcAft>
                      </a:pPr>
                      <a:endParaRPr lang="en-US" sz="1200" dirty="0">
                        <a:latin typeface="Tw Cen MT" pitchFamily="34" charset="0"/>
                        <a:ea typeface="Times New Roman"/>
                        <a:cs typeface="Calibri"/>
                      </a:endParaRPr>
                    </a:p>
                    <a:p>
                      <a:pPr algn="ctr" fontAlgn="base">
                        <a:lnSpc>
                          <a:spcPct val="107000"/>
                        </a:lnSpc>
                        <a:spcAft>
                          <a:spcPts val="800"/>
                        </a:spcAft>
                      </a:pPr>
                      <a:endParaRPr lang="en-US" sz="1200" dirty="0">
                        <a:latin typeface="Tw Cen MT" pitchFamily="34" charset="0"/>
                        <a:ea typeface="Times New Roman"/>
                        <a:cs typeface="Calibri"/>
                      </a:endParaRPr>
                    </a:p>
                    <a:p>
                      <a:pPr algn="ctr" fontAlgn="base">
                        <a:lnSpc>
                          <a:spcPct val="107000"/>
                        </a:lnSpc>
                        <a:spcAft>
                          <a:spcPts val="800"/>
                        </a:spcAft>
                      </a:pPr>
                      <a:r>
                        <a:rPr lang="en-US" sz="1200" dirty="0" err="1">
                          <a:latin typeface="Tw Cen MT" pitchFamily="34" charset="0"/>
                          <a:ea typeface="Times New Roman"/>
                          <a:cs typeface="Calibri"/>
                        </a:rPr>
                        <a:t>Pegudang</a:t>
                      </a:r>
                      <a:r>
                        <a:rPr lang="en-US" sz="1200" dirty="0">
                          <a:latin typeface="Tw Cen MT" pitchFamily="34" charset="0"/>
                          <a:ea typeface="Times New Roman"/>
                          <a:cs typeface="Calibri"/>
                        </a:rPr>
                        <a:t>  </a:t>
                      </a:r>
                      <a:r>
                        <a:rPr lang="en-US" sz="1200" dirty="0" err="1">
                          <a:latin typeface="Tw Cen MT" pitchFamily="34" charset="0"/>
                          <a:ea typeface="Times New Roman"/>
                          <a:cs typeface="Calibri"/>
                        </a:rPr>
                        <a:t>dan</a:t>
                      </a:r>
                      <a:r>
                        <a:rPr lang="en-US" sz="1200" dirty="0">
                          <a:latin typeface="Tw Cen MT" pitchFamily="34" charset="0"/>
                          <a:ea typeface="Times New Roman"/>
                          <a:cs typeface="Calibri"/>
                        </a:rPr>
                        <a:t> </a:t>
                      </a:r>
                    </a:p>
                    <a:p>
                      <a:pPr algn="ctr" fontAlgn="base">
                        <a:lnSpc>
                          <a:spcPct val="107000"/>
                        </a:lnSpc>
                        <a:spcAft>
                          <a:spcPts val="800"/>
                        </a:spcAft>
                      </a:pPr>
                      <a:r>
                        <a:rPr lang="en-US" sz="1200" dirty="0" err="1">
                          <a:latin typeface="Tw Cen MT" pitchFamily="34" charset="0"/>
                          <a:ea typeface="Times New Roman"/>
                          <a:cs typeface="Calibri"/>
                        </a:rPr>
                        <a:t>Berakit</a:t>
                      </a:r>
                      <a:r>
                        <a:rPr lang="en-US" sz="1200" dirty="0">
                          <a:latin typeface="Tw Cen MT" pitchFamily="34" charset="0"/>
                          <a:ea typeface="Times New Roman"/>
                          <a:cs typeface="Calibri"/>
                        </a:rPr>
                        <a:t> (1,704)</a:t>
                      </a:r>
                      <a:endParaRPr lang="id-ID" sz="1200" dirty="0">
                        <a:latin typeface="Tw Cen MT" pitchFamily="34" charset="0"/>
                        <a:ea typeface="Calibri"/>
                        <a:cs typeface="Times New Roman"/>
                      </a:endParaRPr>
                    </a:p>
                    <a:p>
                      <a:pPr algn="ctr" fontAlgn="base">
                        <a:lnSpc>
                          <a:spcPct val="107000"/>
                        </a:lnSpc>
                        <a:spcAft>
                          <a:spcPts val="800"/>
                        </a:spcAft>
                      </a:pPr>
                      <a:r>
                        <a:rPr lang="en-US" sz="1200" dirty="0" err="1">
                          <a:latin typeface="Tw Cen MT" pitchFamily="34" charset="0"/>
                          <a:ea typeface="Times New Roman"/>
                          <a:cs typeface="Calibri"/>
                        </a:rPr>
                        <a:t>Mapor</a:t>
                      </a:r>
                      <a:r>
                        <a:rPr lang="en-US" sz="1200" dirty="0">
                          <a:latin typeface="Tw Cen MT" pitchFamily="34" charset="0"/>
                          <a:ea typeface="Times New Roman"/>
                          <a:cs typeface="Calibri"/>
                        </a:rPr>
                        <a:t> (312)</a:t>
                      </a:r>
                      <a:endParaRPr lang="id-ID" sz="1200" dirty="0">
                        <a:latin typeface="Tw Cen MT" pitchFamily="34" charset="0"/>
                        <a:ea typeface="Calibri"/>
                        <a:cs typeface="Times New Roman"/>
                      </a:endParaRPr>
                    </a:p>
                    <a:p>
                      <a:pPr algn="ctr" fontAlgn="base">
                        <a:lnSpc>
                          <a:spcPct val="107000"/>
                        </a:lnSpc>
                        <a:spcAft>
                          <a:spcPts val="800"/>
                        </a:spcAft>
                      </a:pPr>
                      <a:r>
                        <a:rPr lang="en-US" sz="1200" dirty="0">
                          <a:latin typeface="Tw Cen MT" pitchFamily="34" charset="0"/>
                          <a:ea typeface="Times New Roman"/>
                          <a:cs typeface="Calibri"/>
                        </a:rPr>
                        <a:t>(</a:t>
                      </a:r>
                      <a:r>
                        <a:rPr lang="en-US" sz="1200" dirty="0" err="1">
                          <a:latin typeface="Tw Cen MT" pitchFamily="34" charset="0"/>
                          <a:ea typeface="Times New Roman"/>
                          <a:cs typeface="Calibri"/>
                        </a:rPr>
                        <a:t>Benan</a:t>
                      </a:r>
                      <a:r>
                        <a:rPr lang="en-US" sz="1200" dirty="0">
                          <a:latin typeface="Tw Cen MT" pitchFamily="34" charset="0"/>
                          <a:ea typeface="Times New Roman"/>
                          <a:cs typeface="Calibri"/>
                        </a:rPr>
                        <a:t> Island (232)</a:t>
                      </a:r>
                      <a:endParaRPr lang="id-ID" sz="1200" dirty="0">
                        <a:latin typeface="Tw Cen MT" pitchFamily="34" charset="0"/>
                        <a:ea typeface="Calibri"/>
                        <a:cs typeface="Times New Roman"/>
                      </a:endParaRPr>
                    </a:p>
                  </a:txBody>
                  <a:tcPr marL="114300" marR="114300" marT="0" marB="0"/>
                </a:tc>
                <a:tc>
                  <a:txBody>
                    <a:bodyPr/>
                    <a:lstStyle/>
                    <a:p>
                      <a:pPr algn="ctr" fontAlgn="base">
                        <a:lnSpc>
                          <a:spcPct val="107000"/>
                        </a:lnSpc>
                        <a:spcAft>
                          <a:spcPts val="800"/>
                        </a:spcAft>
                      </a:pPr>
                      <a:endParaRPr lang="id-ID" sz="1200" strike="noStrike" dirty="0">
                        <a:latin typeface="Tw Cen MT" pitchFamily="34" charset="0"/>
                        <a:ea typeface="Calibri"/>
                        <a:cs typeface="Times New Roman"/>
                      </a:endParaRPr>
                    </a:p>
                  </a:txBody>
                  <a:tcPr marL="0" marR="0" marT="0" marB="0" anchor="ctr"/>
                </a:tc>
                <a:tc>
                  <a:txBody>
                    <a:bodyPr/>
                    <a:lstStyle/>
                    <a:p>
                      <a:pPr algn="ctr" fontAlgn="base">
                        <a:lnSpc>
                          <a:spcPct val="107000"/>
                        </a:lnSpc>
                        <a:spcAft>
                          <a:spcPts val="800"/>
                        </a:spcAft>
                      </a:pPr>
                      <a:endParaRPr lang="id-ID" sz="1200" strike="noStrike" dirty="0">
                        <a:latin typeface="Tw Cen MT" pitchFamily="34" charset="0"/>
                        <a:ea typeface="Calibri"/>
                        <a:cs typeface="Times New Roman"/>
                      </a:endParaRPr>
                    </a:p>
                  </a:txBody>
                  <a:tcPr marL="0" marR="0" marT="0" marB="0" anchor="ctr"/>
                </a:tc>
                <a:tc>
                  <a:txBody>
                    <a:bodyPr/>
                    <a:lstStyle/>
                    <a:p>
                      <a:pPr algn="ctr" fontAlgn="base">
                        <a:lnSpc>
                          <a:spcPct val="107000"/>
                        </a:lnSpc>
                        <a:spcAft>
                          <a:spcPts val="800"/>
                        </a:spcAft>
                      </a:pPr>
                      <a:endParaRPr lang="id-ID" sz="1200" strike="noStrike" dirty="0">
                        <a:latin typeface="Tw Cen MT" pitchFamily="34" charset="0"/>
                        <a:ea typeface="Calibri"/>
                        <a:cs typeface="Times New Roman"/>
                      </a:endParaRPr>
                    </a:p>
                  </a:txBody>
                  <a:tcPr marL="0" marR="0" marT="0" marB="0" anchor="ctr"/>
                </a:tc>
                <a:tc>
                  <a:txBody>
                    <a:bodyPr/>
                    <a:lstStyle/>
                    <a:p>
                      <a:pPr algn="ctr" fontAlgn="base">
                        <a:lnSpc>
                          <a:spcPct val="107000"/>
                        </a:lnSpc>
                        <a:spcAft>
                          <a:spcPts val="800"/>
                        </a:spcAft>
                      </a:pPr>
                      <a:endParaRPr lang="id-ID" sz="1200" strike="noStrike" dirty="0">
                        <a:latin typeface="Tw Cen MT" pitchFamily="34" charset="0"/>
                        <a:ea typeface="Calibri"/>
                        <a:cs typeface="Times New Roman"/>
                      </a:endParaRPr>
                    </a:p>
                  </a:txBody>
                  <a:tcPr marL="0" marR="0" marT="0" marB="0" anchor="ctr"/>
                </a:tc>
                <a:tc>
                  <a:txBody>
                    <a:bodyPr/>
                    <a:lstStyle/>
                    <a:p>
                      <a:pPr algn="ctr" fontAlgn="base">
                        <a:lnSpc>
                          <a:spcPct val="107000"/>
                        </a:lnSpc>
                        <a:spcAft>
                          <a:spcPts val="800"/>
                        </a:spcAft>
                      </a:pPr>
                      <a:endParaRPr lang="id-ID" sz="1200" strike="noStrike" dirty="0">
                        <a:latin typeface="Tw Cen MT" pitchFamily="34" charset="0"/>
                        <a:ea typeface="Calibri"/>
                        <a:cs typeface="Times New Roman"/>
                      </a:endParaRPr>
                    </a:p>
                  </a:txBody>
                  <a:tcPr marL="0" marR="0" marT="0" marB="0" anchor="ctr"/>
                </a:tc>
                <a:tc>
                  <a:txBody>
                    <a:bodyPr/>
                    <a:lstStyle/>
                    <a:p>
                      <a:pPr algn="ctr" fontAlgn="base">
                        <a:lnSpc>
                          <a:spcPct val="107000"/>
                        </a:lnSpc>
                        <a:spcAft>
                          <a:spcPts val="800"/>
                        </a:spcAft>
                      </a:pPr>
                      <a:endParaRPr lang="id-ID" sz="1200" dirty="0">
                        <a:latin typeface="Tw Cen MT" pitchFamily="34" charset="0"/>
                        <a:ea typeface="Calibri"/>
                        <a:cs typeface="Times New Roman"/>
                      </a:endParaRPr>
                    </a:p>
                  </a:txBody>
                  <a:tcPr marL="0" marR="0" marT="0" marB="0" anchor="ctr"/>
                </a:tc>
                <a:extLst>
                  <a:ext uri="{0D108BD9-81ED-4DB2-BD59-A6C34878D82A}">
                    <a16:rowId xmlns:a16="http://schemas.microsoft.com/office/drawing/2014/main" xmlns="" val="10002"/>
                  </a:ext>
                </a:extLst>
              </a:tr>
              <a:tr h="1024553">
                <a:tc>
                  <a:txBody>
                    <a:bodyPr/>
                    <a:lstStyle/>
                    <a:p>
                      <a:pPr marL="165100" algn="l" fontAlgn="base">
                        <a:lnSpc>
                          <a:spcPct val="107000"/>
                        </a:lnSpc>
                        <a:spcAft>
                          <a:spcPts val="800"/>
                        </a:spcAft>
                      </a:pPr>
                      <a:r>
                        <a:rPr lang="en-US" sz="1200" dirty="0">
                          <a:latin typeface="Tw Cen MT" pitchFamily="34" charset="0"/>
                          <a:ea typeface="Times New Roman"/>
                          <a:cs typeface="Calibri"/>
                        </a:rPr>
                        <a:t>1.3.2 Amended management plans for 7 existing MPAs with significant </a:t>
                      </a:r>
                      <a:r>
                        <a:rPr lang="en-US" sz="1200" dirty="0" err="1">
                          <a:latin typeface="Tw Cen MT" pitchFamily="34" charset="0"/>
                          <a:ea typeface="Times New Roman"/>
                          <a:cs typeface="Calibri"/>
                        </a:rPr>
                        <a:t>seagrass</a:t>
                      </a:r>
                      <a:r>
                        <a:rPr lang="en-US" sz="1200" dirty="0">
                          <a:latin typeface="Tw Cen MT" pitchFamily="34" charset="0"/>
                          <a:ea typeface="Times New Roman"/>
                          <a:cs typeface="Calibri"/>
                        </a:rPr>
                        <a:t> areas, to include specific </a:t>
                      </a:r>
                      <a:r>
                        <a:rPr lang="en-US" sz="1200" dirty="0" err="1">
                          <a:latin typeface="Tw Cen MT" pitchFamily="34" charset="0"/>
                          <a:ea typeface="Times New Roman"/>
                          <a:cs typeface="Calibri"/>
                        </a:rPr>
                        <a:t>seagrass</a:t>
                      </a:r>
                      <a:r>
                        <a:rPr lang="en-US" sz="1200" dirty="0">
                          <a:latin typeface="Tw Cen MT" pitchFamily="34" charset="0"/>
                          <a:ea typeface="Times New Roman"/>
                          <a:cs typeface="Calibri"/>
                        </a:rPr>
                        <a:t>-related management actions and policy, legal &amp; institutional reforms</a:t>
                      </a:r>
                      <a:endParaRPr lang="id-ID" sz="1200" dirty="0">
                        <a:latin typeface="Tw Cen MT" pitchFamily="34" charset="0"/>
                        <a:ea typeface="Calibri"/>
                        <a:cs typeface="Times New Roman"/>
                      </a:endParaRPr>
                    </a:p>
                  </a:txBody>
                  <a:tcPr marL="0" marR="0" marT="0" marB="0" anchor="ctr"/>
                </a:tc>
                <a:tc vMerge="1">
                  <a:txBody>
                    <a:bodyPr/>
                    <a:lstStyle/>
                    <a:p>
                      <a:endParaRPr lang="id-ID"/>
                    </a:p>
                  </a:txBody>
                  <a:tcPr/>
                </a:tc>
                <a:tc>
                  <a:txBody>
                    <a:bodyPr/>
                    <a:lstStyle/>
                    <a:p>
                      <a:pPr algn="ctr" fontAlgn="base">
                        <a:lnSpc>
                          <a:spcPct val="107000"/>
                        </a:lnSpc>
                        <a:spcAft>
                          <a:spcPts val="800"/>
                        </a:spcAft>
                      </a:pPr>
                      <a:r>
                        <a:rPr lang="en-US" sz="1200" i="1" strike="noStrike" dirty="0">
                          <a:latin typeface="Tw Cen MT" pitchFamily="34" charset="0"/>
                          <a:ea typeface="Times New Roman"/>
                          <a:cs typeface="Calibri"/>
                        </a:rPr>
                        <a:t>500</a:t>
                      </a:r>
                      <a:endParaRPr lang="id-ID" sz="1200" strike="noStrike" dirty="0">
                        <a:latin typeface="Tw Cen MT" pitchFamily="34" charset="0"/>
                        <a:ea typeface="Calibri"/>
                        <a:cs typeface="Times New Roman"/>
                      </a:endParaRPr>
                    </a:p>
                  </a:txBody>
                  <a:tcPr marL="0" marR="0" marT="0" marB="0" anchor="ctr"/>
                </a:tc>
                <a:tc>
                  <a:txBody>
                    <a:bodyPr/>
                    <a:lstStyle/>
                    <a:p>
                      <a:pPr algn="ctr" fontAlgn="base">
                        <a:lnSpc>
                          <a:spcPct val="107000"/>
                        </a:lnSpc>
                        <a:spcAft>
                          <a:spcPts val="800"/>
                        </a:spcAft>
                      </a:pPr>
                      <a:r>
                        <a:rPr lang="en-US" sz="1200" i="1" strike="noStrike" dirty="0">
                          <a:latin typeface="Tw Cen MT" pitchFamily="34" charset="0"/>
                          <a:ea typeface="Times New Roman"/>
                          <a:cs typeface="Calibri"/>
                        </a:rPr>
                        <a:t>1000 </a:t>
                      </a:r>
                      <a:endParaRPr lang="id-ID" sz="1200" strike="noStrike" dirty="0">
                        <a:latin typeface="Tw Cen MT" pitchFamily="34" charset="0"/>
                        <a:ea typeface="Calibri"/>
                        <a:cs typeface="Times New Roman"/>
                      </a:endParaRPr>
                    </a:p>
                  </a:txBody>
                  <a:tcPr marL="0" marR="0" marT="0" marB="0" anchor="ctr"/>
                </a:tc>
                <a:tc>
                  <a:txBody>
                    <a:bodyPr/>
                    <a:lstStyle/>
                    <a:p>
                      <a:pPr algn="ctr" fontAlgn="base">
                        <a:lnSpc>
                          <a:spcPct val="107000"/>
                        </a:lnSpc>
                        <a:spcAft>
                          <a:spcPts val="800"/>
                        </a:spcAft>
                      </a:pPr>
                      <a:r>
                        <a:rPr lang="en-US" sz="1200" i="1" strike="noStrike" dirty="0">
                          <a:latin typeface="Tw Cen MT" pitchFamily="34" charset="0"/>
                          <a:ea typeface="Times New Roman"/>
                          <a:cs typeface="Calibri"/>
                        </a:rPr>
                        <a:t>210 </a:t>
                      </a:r>
                      <a:endParaRPr lang="id-ID" sz="1200" strike="noStrike" dirty="0">
                        <a:latin typeface="Tw Cen MT" pitchFamily="34" charset="0"/>
                        <a:ea typeface="Calibri"/>
                        <a:cs typeface="Times New Roman"/>
                      </a:endParaRPr>
                    </a:p>
                  </a:txBody>
                  <a:tcPr marL="0" marR="0" marT="0" marB="0" anchor="ctr"/>
                </a:tc>
                <a:tc>
                  <a:txBody>
                    <a:bodyPr/>
                    <a:lstStyle/>
                    <a:p>
                      <a:pPr algn="ctr" fontAlgn="base">
                        <a:lnSpc>
                          <a:spcPct val="107000"/>
                        </a:lnSpc>
                        <a:spcAft>
                          <a:spcPts val="800"/>
                        </a:spcAft>
                      </a:pPr>
                      <a:r>
                        <a:rPr lang="en-US" sz="1200" b="1" i="1" strike="noStrike" dirty="0">
                          <a:latin typeface="Tw Cen MT" pitchFamily="34" charset="0"/>
                          <a:ea typeface="Times New Roman"/>
                          <a:cs typeface="Calibri"/>
                        </a:rPr>
                        <a:t>180</a:t>
                      </a:r>
                      <a:endParaRPr lang="id-ID" sz="1200" strike="noStrike" dirty="0">
                        <a:latin typeface="Tw Cen MT" pitchFamily="34" charset="0"/>
                        <a:ea typeface="Calibri"/>
                        <a:cs typeface="Times New Roman"/>
                      </a:endParaRPr>
                    </a:p>
                  </a:txBody>
                  <a:tcPr marL="0" marR="0" marT="0" marB="0" anchor="ctr"/>
                </a:tc>
                <a:tc>
                  <a:txBody>
                    <a:bodyPr/>
                    <a:lstStyle/>
                    <a:p>
                      <a:pPr algn="ctr" fontAlgn="base">
                        <a:lnSpc>
                          <a:spcPct val="107000"/>
                        </a:lnSpc>
                        <a:spcAft>
                          <a:spcPts val="800"/>
                        </a:spcAft>
                      </a:pPr>
                      <a:r>
                        <a:rPr lang="en-US" sz="1200" strike="noStrike" dirty="0">
                          <a:latin typeface="Tw Cen MT" pitchFamily="34" charset="0"/>
                          <a:ea typeface="Calibri"/>
                          <a:cs typeface="Times New Roman"/>
                        </a:rPr>
                        <a:t>1,890</a:t>
                      </a:r>
                      <a:endParaRPr lang="id-ID" sz="1200" strike="noStrike" dirty="0">
                        <a:latin typeface="Tw Cen MT" pitchFamily="34" charset="0"/>
                        <a:ea typeface="Calibri"/>
                        <a:cs typeface="Times New Roman"/>
                      </a:endParaRPr>
                    </a:p>
                  </a:txBody>
                  <a:tcPr marL="0" marR="0" marT="0" marB="0" anchor="ctr"/>
                </a:tc>
                <a:tc>
                  <a:txBody>
                    <a:bodyPr/>
                    <a:lstStyle/>
                    <a:p>
                      <a:pPr algn="ctr" fontAlgn="base">
                        <a:lnSpc>
                          <a:spcPct val="107000"/>
                        </a:lnSpc>
                        <a:spcAft>
                          <a:spcPts val="800"/>
                        </a:spcAft>
                      </a:pPr>
                      <a:r>
                        <a:rPr lang="en-US" sz="1200" dirty="0" err="1">
                          <a:latin typeface="Tw Cen MT" pitchFamily="34" charset="0"/>
                          <a:ea typeface="Calibri"/>
                          <a:cs typeface="Times New Roman"/>
                        </a:rPr>
                        <a:t>n.a</a:t>
                      </a:r>
                      <a:endParaRPr lang="id-ID" sz="1200" dirty="0">
                        <a:latin typeface="Tw Cen MT" pitchFamily="34" charset="0"/>
                        <a:ea typeface="Calibri"/>
                        <a:cs typeface="Times New Roman"/>
                      </a:endParaRPr>
                    </a:p>
                  </a:txBody>
                  <a:tcPr marL="0" marR="0" marT="0" marB="0" anchor="ctr"/>
                </a:tc>
                <a:extLst>
                  <a:ext uri="{0D108BD9-81ED-4DB2-BD59-A6C34878D82A}">
                    <a16:rowId xmlns:a16="http://schemas.microsoft.com/office/drawing/2014/main" xmlns="" val="10003"/>
                  </a:ext>
                </a:extLst>
              </a:tr>
              <a:tr h="1208387">
                <a:tc>
                  <a:txBody>
                    <a:bodyPr/>
                    <a:lstStyle/>
                    <a:p>
                      <a:pPr marL="165100" algn="l" fontAlgn="base">
                        <a:lnSpc>
                          <a:spcPct val="107000"/>
                        </a:lnSpc>
                        <a:spcAft>
                          <a:spcPts val="800"/>
                        </a:spcAft>
                      </a:pPr>
                      <a:r>
                        <a:rPr lang="en-US" sz="1200" dirty="0">
                          <a:latin typeface="Tw Cen MT" pitchFamily="34" charset="0"/>
                          <a:ea typeface="Times New Roman"/>
                          <a:cs typeface="Calibri"/>
                        </a:rPr>
                        <a:t>1.3.3 Designation of 7 new Marine Protected Areas focusing on </a:t>
                      </a:r>
                      <a:r>
                        <a:rPr lang="en-US" sz="1200" dirty="0" err="1">
                          <a:latin typeface="Tw Cen MT" pitchFamily="34" charset="0"/>
                          <a:ea typeface="Times New Roman"/>
                          <a:cs typeface="Calibri"/>
                        </a:rPr>
                        <a:t>seagrass</a:t>
                      </a:r>
                      <a:r>
                        <a:rPr lang="en-US" sz="1200" dirty="0">
                          <a:latin typeface="Tw Cen MT" pitchFamily="34" charset="0"/>
                          <a:ea typeface="Times New Roman"/>
                          <a:cs typeface="Calibri"/>
                        </a:rPr>
                        <a:t> areas</a:t>
                      </a:r>
                      <a:endParaRPr lang="id-ID" sz="1200" dirty="0">
                        <a:latin typeface="Tw Cen MT" pitchFamily="34" charset="0"/>
                        <a:ea typeface="Calibri"/>
                        <a:cs typeface="Times New Roman"/>
                      </a:endParaRPr>
                    </a:p>
                  </a:txBody>
                  <a:tcPr marL="0" marR="0" marT="0" marB="0" anchor="ctr"/>
                </a:tc>
                <a:tc vMerge="1">
                  <a:txBody>
                    <a:bodyPr/>
                    <a:lstStyle/>
                    <a:p>
                      <a:endParaRPr lang="id-ID"/>
                    </a:p>
                  </a:txBody>
                  <a:tcPr/>
                </a:tc>
                <a:tc>
                  <a:txBody>
                    <a:bodyPr/>
                    <a:lstStyle/>
                    <a:p>
                      <a:pPr algn="ctr" fontAlgn="base">
                        <a:lnSpc>
                          <a:spcPct val="107000"/>
                        </a:lnSpc>
                        <a:spcAft>
                          <a:spcPts val="800"/>
                        </a:spcAft>
                      </a:pPr>
                      <a:r>
                        <a:rPr lang="en-US" sz="1200" i="1" strike="noStrike" dirty="0">
                          <a:latin typeface="Tw Cen MT" pitchFamily="34" charset="0"/>
                          <a:ea typeface="Times New Roman"/>
                          <a:cs typeface="Calibri"/>
                        </a:rPr>
                        <a:t>2 </a:t>
                      </a:r>
                      <a:endParaRPr lang="id-ID" sz="1200" strike="noStrike" dirty="0">
                        <a:latin typeface="Tw Cen MT" pitchFamily="34" charset="0"/>
                        <a:ea typeface="Calibri"/>
                        <a:cs typeface="Times New Roman"/>
                      </a:endParaRPr>
                    </a:p>
                  </a:txBody>
                  <a:tcPr marL="0" marR="0" marT="0" marB="0" anchor="ctr"/>
                </a:tc>
                <a:tc>
                  <a:txBody>
                    <a:bodyPr/>
                    <a:lstStyle/>
                    <a:p>
                      <a:pPr algn="ctr" fontAlgn="base">
                        <a:lnSpc>
                          <a:spcPct val="107000"/>
                        </a:lnSpc>
                        <a:spcAft>
                          <a:spcPts val="800"/>
                        </a:spcAft>
                      </a:pPr>
                      <a:r>
                        <a:rPr lang="en-US" sz="1200" i="1" strike="noStrike" dirty="0">
                          <a:latin typeface="Tw Cen MT" pitchFamily="34" charset="0"/>
                          <a:ea typeface="Times New Roman"/>
                          <a:cs typeface="Calibri"/>
                        </a:rPr>
                        <a:t>2</a:t>
                      </a:r>
                      <a:endParaRPr lang="id-ID" sz="1200" strike="noStrike" dirty="0">
                        <a:latin typeface="Tw Cen MT" pitchFamily="34" charset="0"/>
                        <a:ea typeface="Calibri"/>
                        <a:cs typeface="Times New Roman"/>
                      </a:endParaRPr>
                    </a:p>
                  </a:txBody>
                  <a:tcPr marL="0" marR="0" marT="0" marB="0" anchor="ctr"/>
                </a:tc>
                <a:tc>
                  <a:txBody>
                    <a:bodyPr/>
                    <a:lstStyle/>
                    <a:p>
                      <a:pPr algn="ctr" fontAlgn="base">
                        <a:lnSpc>
                          <a:spcPct val="107000"/>
                        </a:lnSpc>
                        <a:spcAft>
                          <a:spcPts val="800"/>
                        </a:spcAft>
                      </a:pPr>
                      <a:r>
                        <a:rPr lang="en-US" sz="1200" i="1" strike="noStrike" dirty="0">
                          <a:latin typeface="Tw Cen MT" pitchFamily="34" charset="0"/>
                          <a:ea typeface="Times New Roman"/>
                          <a:cs typeface="Calibri"/>
                        </a:rPr>
                        <a:t>2 </a:t>
                      </a:r>
                      <a:endParaRPr lang="id-ID" sz="1200" strike="noStrike" dirty="0">
                        <a:latin typeface="Tw Cen MT" pitchFamily="34" charset="0"/>
                        <a:ea typeface="Calibri"/>
                        <a:cs typeface="Times New Roman"/>
                      </a:endParaRPr>
                    </a:p>
                  </a:txBody>
                  <a:tcPr marL="0" marR="0" marT="0" marB="0" anchor="ctr"/>
                </a:tc>
                <a:tc>
                  <a:txBody>
                    <a:bodyPr/>
                    <a:lstStyle/>
                    <a:p>
                      <a:pPr algn="ctr" fontAlgn="base">
                        <a:lnSpc>
                          <a:spcPct val="107000"/>
                        </a:lnSpc>
                        <a:spcAft>
                          <a:spcPts val="800"/>
                        </a:spcAft>
                      </a:pPr>
                      <a:r>
                        <a:rPr lang="en-US" sz="1200" i="1" strike="noStrike" dirty="0">
                          <a:latin typeface="Tw Cen MT" pitchFamily="34" charset="0"/>
                          <a:ea typeface="Times New Roman"/>
                          <a:cs typeface="Calibri"/>
                        </a:rPr>
                        <a:t>2</a:t>
                      </a:r>
                      <a:endParaRPr lang="id-ID" sz="1200" strike="noStrike" dirty="0">
                        <a:latin typeface="Tw Cen MT" pitchFamily="34" charset="0"/>
                        <a:ea typeface="Calibri"/>
                        <a:cs typeface="Times New Roman"/>
                      </a:endParaRPr>
                    </a:p>
                  </a:txBody>
                  <a:tcPr marL="0" marR="0" marT="0" marB="0" anchor="ctr"/>
                </a:tc>
                <a:tc>
                  <a:txBody>
                    <a:bodyPr/>
                    <a:lstStyle/>
                    <a:p>
                      <a:pPr algn="ctr" fontAlgn="base">
                        <a:lnSpc>
                          <a:spcPct val="107000"/>
                        </a:lnSpc>
                        <a:spcAft>
                          <a:spcPts val="800"/>
                        </a:spcAft>
                      </a:pPr>
                      <a:r>
                        <a:rPr lang="en-US" sz="1200" strike="noStrike" dirty="0">
                          <a:latin typeface="Tw Cen MT" pitchFamily="34" charset="0"/>
                          <a:ea typeface="Calibri"/>
                          <a:cs typeface="Times New Roman"/>
                        </a:rPr>
                        <a:t>8 </a:t>
                      </a:r>
                      <a:endParaRPr lang="id-ID" sz="1200" strike="noStrike" dirty="0">
                        <a:latin typeface="Tw Cen MT" pitchFamily="34" charset="0"/>
                        <a:ea typeface="Calibri"/>
                        <a:cs typeface="Times New Roman"/>
                      </a:endParaRPr>
                    </a:p>
                  </a:txBody>
                  <a:tcPr marL="0" marR="0" marT="0" marB="0" anchor="ctr"/>
                </a:tc>
                <a:tc>
                  <a:txBody>
                    <a:bodyPr/>
                    <a:lstStyle/>
                    <a:p>
                      <a:pPr algn="ctr" fontAlgn="base">
                        <a:lnSpc>
                          <a:spcPct val="107000"/>
                        </a:lnSpc>
                        <a:spcAft>
                          <a:spcPts val="800"/>
                        </a:spcAft>
                      </a:pPr>
                      <a:endParaRPr lang="en-US" sz="1200" dirty="0">
                        <a:latin typeface="Tw Cen MT" pitchFamily="34" charset="0"/>
                        <a:ea typeface="Calibri"/>
                        <a:cs typeface="Times New Roman"/>
                      </a:endParaRPr>
                    </a:p>
                    <a:p>
                      <a:pPr algn="ctr" fontAlgn="base">
                        <a:lnSpc>
                          <a:spcPct val="107000"/>
                        </a:lnSpc>
                        <a:spcAft>
                          <a:spcPts val="800"/>
                        </a:spcAft>
                      </a:pPr>
                      <a:endParaRPr lang="en-US" sz="1200" dirty="0">
                        <a:latin typeface="Tw Cen MT" pitchFamily="34" charset="0"/>
                        <a:ea typeface="Calibri"/>
                        <a:cs typeface="Times New Roman"/>
                      </a:endParaRPr>
                    </a:p>
                    <a:p>
                      <a:pPr algn="ctr" fontAlgn="base">
                        <a:lnSpc>
                          <a:spcPct val="107000"/>
                        </a:lnSpc>
                        <a:spcAft>
                          <a:spcPts val="800"/>
                        </a:spcAft>
                      </a:pPr>
                      <a:r>
                        <a:rPr lang="en-US" sz="1200" dirty="0">
                          <a:latin typeface="Tw Cen MT" pitchFamily="34" charset="0"/>
                          <a:ea typeface="Calibri"/>
                          <a:cs typeface="Times New Roman"/>
                        </a:rPr>
                        <a:t>2600</a:t>
                      </a:r>
                    </a:p>
                    <a:p>
                      <a:pPr algn="ctr" fontAlgn="base">
                        <a:lnSpc>
                          <a:spcPct val="107000"/>
                        </a:lnSpc>
                        <a:spcAft>
                          <a:spcPts val="800"/>
                        </a:spcAft>
                      </a:pPr>
                      <a:endParaRPr lang="en-US" sz="1200" dirty="0">
                        <a:latin typeface="Tw Cen MT" pitchFamily="34" charset="0"/>
                        <a:ea typeface="Calibri"/>
                        <a:cs typeface="Times New Roman"/>
                      </a:endParaRPr>
                    </a:p>
                    <a:p>
                      <a:pPr algn="ctr" fontAlgn="base">
                        <a:lnSpc>
                          <a:spcPct val="107000"/>
                        </a:lnSpc>
                        <a:spcAft>
                          <a:spcPts val="800"/>
                        </a:spcAft>
                      </a:pPr>
                      <a:endParaRPr lang="id-ID" sz="1200" dirty="0">
                        <a:latin typeface="Tw Cen MT" pitchFamily="34" charset="0"/>
                        <a:ea typeface="Calibri"/>
                        <a:cs typeface="Times New Roman"/>
                      </a:endParaRPr>
                    </a:p>
                  </a:txBody>
                  <a:tcPr marL="0" marR="0" marT="0" marB="0" anchor="ctr"/>
                </a:tc>
                <a:extLst>
                  <a:ext uri="{0D108BD9-81ED-4DB2-BD59-A6C34878D82A}">
                    <a16:rowId xmlns:a16="http://schemas.microsoft.com/office/drawing/2014/main" xmlns="" val="10004"/>
                  </a:ext>
                </a:extLst>
              </a:tr>
              <a:tr h="1272465">
                <a:tc>
                  <a:txBody>
                    <a:bodyPr/>
                    <a:lstStyle/>
                    <a:p>
                      <a:pPr marL="165100" algn="l" fontAlgn="base">
                        <a:lnSpc>
                          <a:spcPct val="107000"/>
                        </a:lnSpc>
                        <a:spcAft>
                          <a:spcPts val="800"/>
                        </a:spcAft>
                      </a:pPr>
                      <a:r>
                        <a:rPr lang="en-US" sz="1200" dirty="0">
                          <a:latin typeface="Tw Cen MT" pitchFamily="34" charset="0"/>
                          <a:ea typeface="Times New Roman"/>
                          <a:cs typeface="Calibri"/>
                        </a:rPr>
                        <a:t>1.3.4 Established mechanism for monitoring management, ecological and socio-economic indicators at 4 sites</a:t>
                      </a:r>
                      <a:endParaRPr lang="id-ID" sz="1200" dirty="0">
                        <a:latin typeface="Tw Cen MT" pitchFamily="34" charset="0"/>
                        <a:ea typeface="Calibri"/>
                        <a:cs typeface="Times New Roman"/>
                      </a:endParaRPr>
                    </a:p>
                  </a:txBody>
                  <a:tcPr marL="0" marR="0" marT="0" marB="0" anchor="ctr"/>
                </a:tc>
                <a:tc vMerge="1">
                  <a:txBody>
                    <a:bodyPr/>
                    <a:lstStyle/>
                    <a:p>
                      <a:endParaRPr lang="id-ID"/>
                    </a:p>
                  </a:txBody>
                  <a:tcPr/>
                </a:tc>
                <a:tc>
                  <a:txBody>
                    <a:bodyPr/>
                    <a:lstStyle/>
                    <a:p>
                      <a:pPr algn="ctr" fontAlgn="base">
                        <a:lnSpc>
                          <a:spcPct val="107000"/>
                        </a:lnSpc>
                        <a:spcAft>
                          <a:spcPts val="800"/>
                        </a:spcAft>
                      </a:pPr>
                      <a:r>
                        <a:rPr lang="en-US" sz="1200" i="1" strike="noStrike" dirty="0">
                          <a:latin typeface="Tw Cen MT" pitchFamily="34" charset="0"/>
                          <a:ea typeface="Times New Roman"/>
                          <a:cs typeface="Calibri"/>
                        </a:rPr>
                        <a:t>100</a:t>
                      </a:r>
                      <a:endParaRPr lang="id-ID" sz="1200" strike="noStrike" dirty="0">
                        <a:latin typeface="Tw Cen MT" pitchFamily="34" charset="0"/>
                        <a:ea typeface="Calibri"/>
                        <a:cs typeface="Times New Roman"/>
                      </a:endParaRPr>
                    </a:p>
                  </a:txBody>
                  <a:tcPr marL="0" marR="0" marT="0" marB="0" anchor="ctr"/>
                </a:tc>
                <a:tc>
                  <a:txBody>
                    <a:bodyPr/>
                    <a:lstStyle/>
                    <a:p>
                      <a:pPr algn="ctr" fontAlgn="base">
                        <a:lnSpc>
                          <a:spcPct val="107000"/>
                        </a:lnSpc>
                        <a:spcAft>
                          <a:spcPts val="800"/>
                        </a:spcAft>
                      </a:pPr>
                      <a:r>
                        <a:rPr lang="en-US" sz="1200" i="1" strike="noStrike">
                          <a:latin typeface="Tw Cen MT" pitchFamily="34" charset="0"/>
                          <a:ea typeface="Times New Roman"/>
                          <a:cs typeface="Calibri"/>
                        </a:rPr>
                        <a:t>100</a:t>
                      </a:r>
                      <a:endParaRPr lang="id-ID" sz="1200" strike="noStrike">
                        <a:latin typeface="Tw Cen MT" pitchFamily="34" charset="0"/>
                        <a:ea typeface="Calibri"/>
                        <a:cs typeface="Times New Roman"/>
                      </a:endParaRPr>
                    </a:p>
                  </a:txBody>
                  <a:tcPr marL="0" marR="0" marT="0" marB="0" anchor="ctr"/>
                </a:tc>
                <a:tc>
                  <a:txBody>
                    <a:bodyPr/>
                    <a:lstStyle/>
                    <a:p>
                      <a:pPr algn="ctr" fontAlgn="base">
                        <a:lnSpc>
                          <a:spcPct val="107000"/>
                        </a:lnSpc>
                        <a:spcAft>
                          <a:spcPts val="800"/>
                        </a:spcAft>
                      </a:pPr>
                      <a:r>
                        <a:rPr lang="en-GB" sz="1200" i="1" strike="noStrike">
                          <a:latin typeface="Tw Cen MT" pitchFamily="34" charset="0"/>
                          <a:ea typeface="Times New Roman"/>
                          <a:cs typeface="Calibri"/>
                        </a:rPr>
                        <a:t>10</a:t>
                      </a:r>
                      <a:r>
                        <a:rPr lang="en-US" sz="1200" i="1" strike="noStrike">
                          <a:latin typeface="Tw Cen MT" pitchFamily="34" charset="0"/>
                          <a:ea typeface="Times New Roman"/>
                          <a:cs typeface="Calibri"/>
                        </a:rPr>
                        <a:t>0</a:t>
                      </a:r>
                      <a:endParaRPr lang="id-ID" sz="1200" strike="noStrike">
                        <a:latin typeface="Tw Cen MT" pitchFamily="34" charset="0"/>
                        <a:ea typeface="Calibri"/>
                        <a:cs typeface="Times New Roman"/>
                      </a:endParaRPr>
                    </a:p>
                  </a:txBody>
                  <a:tcPr marL="0" marR="0" marT="0" marB="0" anchor="ctr"/>
                </a:tc>
                <a:tc>
                  <a:txBody>
                    <a:bodyPr/>
                    <a:lstStyle/>
                    <a:p>
                      <a:pPr algn="ctr" fontAlgn="base">
                        <a:lnSpc>
                          <a:spcPct val="107000"/>
                        </a:lnSpc>
                        <a:spcAft>
                          <a:spcPts val="800"/>
                        </a:spcAft>
                      </a:pPr>
                      <a:r>
                        <a:rPr lang="en-US" sz="1200" i="1" strike="noStrike" dirty="0">
                          <a:latin typeface="Tw Cen MT" pitchFamily="34" charset="0"/>
                          <a:ea typeface="Times New Roman"/>
                          <a:cs typeface="Calibri"/>
                        </a:rPr>
                        <a:t>50</a:t>
                      </a:r>
                      <a:endParaRPr lang="id-ID" sz="1200" strike="noStrike" dirty="0">
                        <a:latin typeface="Tw Cen MT" pitchFamily="34" charset="0"/>
                        <a:ea typeface="Calibri"/>
                        <a:cs typeface="Times New Roman"/>
                      </a:endParaRPr>
                    </a:p>
                  </a:txBody>
                  <a:tcPr marL="0" marR="0" marT="0" marB="0" anchor="ctr"/>
                </a:tc>
                <a:tc>
                  <a:txBody>
                    <a:bodyPr/>
                    <a:lstStyle/>
                    <a:p>
                      <a:pPr algn="ctr" fontAlgn="base">
                        <a:lnSpc>
                          <a:spcPct val="107000"/>
                        </a:lnSpc>
                        <a:spcAft>
                          <a:spcPts val="800"/>
                        </a:spcAft>
                      </a:pPr>
                      <a:r>
                        <a:rPr lang="en-US" sz="1200" strike="noStrike" dirty="0">
                          <a:latin typeface="Tw Cen MT" pitchFamily="34" charset="0"/>
                          <a:ea typeface="Calibri"/>
                          <a:cs typeface="Times New Roman"/>
                        </a:rPr>
                        <a:t>350</a:t>
                      </a:r>
                      <a:endParaRPr lang="id-ID" sz="1200" strike="noStrike" dirty="0">
                        <a:latin typeface="Tw Cen MT" pitchFamily="34" charset="0"/>
                        <a:ea typeface="Calibri"/>
                        <a:cs typeface="Times New Roman"/>
                      </a:endParaRPr>
                    </a:p>
                  </a:txBody>
                  <a:tcPr marL="0" marR="0" marT="0" marB="0" anchor="ctr"/>
                </a:tc>
                <a:tc>
                  <a:txBody>
                    <a:bodyPr/>
                    <a:lstStyle/>
                    <a:p>
                      <a:pPr algn="ctr" fontAlgn="base">
                        <a:lnSpc>
                          <a:spcPct val="107000"/>
                        </a:lnSpc>
                        <a:spcAft>
                          <a:spcPts val="800"/>
                        </a:spcAft>
                      </a:pPr>
                      <a:r>
                        <a:rPr lang="en-US" sz="1200" dirty="0" err="1">
                          <a:latin typeface="Tw Cen MT" pitchFamily="34" charset="0"/>
                          <a:ea typeface="Calibri"/>
                          <a:cs typeface="Times New Roman"/>
                        </a:rPr>
                        <a:t>n.a</a:t>
                      </a:r>
                      <a:r>
                        <a:rPr lang="en-US" sz="1200" dirty="0">
                          <a:latin typeface="Tw Cen MT" pitchFamily="34" charset="0"/>
                          <a:ea typeface="Calibri"/>
                          <a:cs typeface="Times New Roman"/>
                        </a:rPr>
                        <a:t>.</a:t>
                      </a:r>
                      <a:endParaRPr lang="id-ID" sz="1200" dirty="0">
                        <a:latin typeface="Tw Cen MT" pitchFamily="34" charset="0"/>
                        <a:ea typeface="Calibri"/>
                        <a:cs typeface="Times New Roman"/>
                      </a:endParaRPr>
                    </a:p>
                  </a:txBody>
                  <a:tcPr marL="0" marR="0" marT="0" marB="0" anchor="ctr"/>
                </a:tc>
                <a:extLst>
                  <a:ext uri="{0D108BD9-81ED-4DB2-BD59-A6C34878D82A}">
                    <a16:rowId xmlns:a16="http://schemas.microsoft.com/office/drawing/2014/main" xmlns="" val="10005"/>
                  </a:ext>
                </a:extLst>
              </a:tr>
              <a:tr h="398917">
                <a:tc>
                  <a:txBody>
                    <a:bodyPr/>
                    <a:lstStyle/>
                    <a:p>
                      <a:pPr marL="165100" algn="l" fontAlgn="base">
                        <a:lnSpc>
                          <a:spcPct val="107000"/>
                        </a:lnSpc>
                        <a:spcAft>
                          <a:spcPts val="800"/>
                        </a:spcAft>
                      </a:pPr>
                      <a:r>
                        <a:rPr lang="en-GB" sz="1200" dirty="0">
                          <a:latin typeface="Tw Cen MT" pitchFamily="34" charset="0"/>
                          <a:ea typeface="Times New Roman"/>
                          <a:cs typeface="Calibri"/>
                        </a:rPr>
                        <a:t>Target for management through the SCS SAP project</a:t>
                      </a:r>
                      <a:endParaRPr lang="id-ID" sz="1200" dirty="0">
                        <a:latin typeface="Tw Cen MT" pitchFamily="34" charset="0"/>
                        <a:ea typeface="Calibri"/>
                        <a:cs typeface="Times New Roman"/>
                      </a:endParaRPr>
                    </a:p>
                  </a:txBody>
                  <a:tcPr marL="0" marR="0" marT="0" marB="0" anchor="ctr"/>
                </a:tc>
                <a:tc>
                  <a:txBody>
                    <a:bodyPr/>
                    <a:lstStyle/>
                    <a:p>
                      <a:pPr algn="ctr"/>
                      <a:endParaRPr lang="en-US" sz="1200" b="1" i="0" u="none" strike="noStrike" cap="none" dirty="0">
                        <a:solidFill>
                          <a:schemeClr val="dk1"/>
                        </a:solidFill>
                        <a:latin typeface="Tw Cen MT" pitchFamily="34" charset="0"/>
                        <a:ea typeface="Calibri"/>
                        <a:cs typeface="Calibri"/>
                        <a:sym typeface="Arial"/>
                      </a:endParaRPr>
                    </a:p>
                    <a:p>
                      <a:pPr algn="ctr"/>
                      <a:r>
                        <a:rPr lang="en-US" sz="1200" b="1" i="0" u="none" strike="noStrike" cap="none" dirty="0">
                          <a:solidFill>
                            <a:schemeClr val="dk1"/>
                          </a:solidFill>
                          <a:latin typeface="Tw Cen MT" pitchFamily="34" charset="0"/>
                          <a:ea typeface="Calibri"/>
                          <a:cs typeface="Calibri"/>
                          <a:sym typeface="Arial"/>
                        </a:rPr>
                        <a:t>2,248</a:t>
                      </a:r>
                    </a:p>
                  </a:txBody>
                  <a:tcPr/>
                </a:tc>
                <a:tc>
                  <a:txBody>
                    <a:bodyPr/>
                    <a:lstStyle/>
                    <a:p>
                      <a:pPr algn="ctr" fontAlgn="base">
                        <a:lnSpc>
                          <a:spcPct val="107000"/>
                        </a:lnSpc>
                        <a:spcAft>
                          <a:spcPts val="800"/>
                        </a:spcAft>
                      </a:pPr>
                      <a:r>
                        <a:rPr lang="en-US" sz="1200" b="0" strike="noStrike" dirty="0">
                          <a:latin typeface="Tw Cen MT" pitchFamily="34" charset="0"/>
                          <a:ea typeface="Times New Roman"/>
                          <a:cs typeface="Calibri"/>
                        </a:rPr>
                        <a:t>602 ha</a:t>
                      </a:r>
                      <a:endParaRPr lang="id-ID" sz="1200" b="0" strike="noStrike" dirty="0">
                        <a:latin typeface="Tw Cen MT" pitchFamily="34" charset="0"/>
                        <a:ea typeface="Calibri"/>
                        <a:cs typeface="Times New Roman"/>
                      </a:endParaRPr>
                    </a:p>
                  </a:txBody>
                  <a:tcPr marL="0" marR="0" marT="0" marB="0" anchor="ctr"/>
                </a:tc>
                <a:tc>
                  <a:txBody>
                    <a:bodyPr/>
                    <a:lstStyle/>
                    <a:p>
                      <a:pPr algn="ctr" fontAlgn="base">
                        <a:lnSpc>
                          <a:spcPct val="107000"/>
                        </a:lnSpc>
                        <a:spcAft>
                          <a:spcPts val="800"/>
                        </a:spcAft>
                      </a:pPr>
                      <a:r>
                        <a:rPr lang="en-US" sz="1200" b="0" strike="noStrike" dirty="0">
                          <a:latin typeface="Tw Cen MT" pitchFamily="34" charset="0"/>
                          <a:ea typeface="Times New Roman"/>
                          <a:cs typeface="Calibri"/>
                        </a:rPr>
                        <a:t>1102 ha</a:t>
                      </a:r>
                      <a:endParaRPr lang="id-ID" sz="1200" b="0" strike="noStrike" dirty="0">
                        <a:latin typeface="Tw Cen MT" pitchFamily="34" charset="0"/>
                        <a:ea typeface="Calibri"/>
                        <a:cs typeface="Times New Roman"/>
                      </a:endParaRPr>
                    </a:p>
                  </a:txBody>
                  <a:tcPr marL="0" marR="0" marT="0" marB="0" anchor="ctr"/>
                </a:tc>
                <a:tc>
                  <a:txBody>
                    <a:bodyPr/>
                    <a:lstStyle/>
                    <a:p>
                      <a:pPr algn="ctr" fontAlgn="base">
                        <a:lnSpc>
                          <a:spcPct val="107000"/>
                        </a:lnSpc>
                        <a:spcAft>
                          <a:spcPts val="800"/>
                        </a:spcAft>
                      </a:pPr>
                      <a:r>
                        <a:rPr lang="en-US" sz="1200" b="0" strike="noStrike" dirty="0">
                          <a:latin typeface="Tw Cen MT" pitchFamily="34" charset="0"/>
                          <a:ea typeface="Times New Roman"/>
                          <a:cs typeface="Calibri"/>
                        </a:rPr>
                        <a:t>312 ha</a:t>
                      </a:r>
                      <a:endParaRPr lang="id-ID" sz="1200" b="0" strike="noStrike" dirty="0">
                        <a:latin typeface="Tw Cen MT" pitchFamily="34" charset="0"/>
                        <a:ea typeface="Calibri"/>
                        <a:cs typeface="Times New Roman"/>
                      </a:endParaRPr>
                    </a:p>
                  </a:txBody>
                  <a:tcPr marL="0" marR="0" marT="0" marB="0" anchor="ctr"/>
                </a:tc>
                <a:tc>
                  <a:txBody>
                    <a:bodyPr/>
                    <a:lstStyle/>
                    <a:p>
                      <a:pPr algn="ctr" fontAlgn="base">
                        <a:lnSpc>
                          <a:spcPct val="107000"/>
                        </a:lnSpc>
                        <a:spcAft>
                          <a:spcPts val="800"/>
                        </a:spcAft>
                      </a:pPr>
                      <a:r>
                        <a:rPr lang="en-US" sz="1200" b="0" strike="noStrike" dirty="0">
                          <a:latin typeface="Tw Cen MT" pitchFamily="34" charset="0"/>
                          <a:ea typeface="Times New Roman"/>
                          <a:cs typeface="Calibri"/>
                        </a:rPr>
                        <a:t>232 ha</a:t>
                      </a:r>
                      <a:endParaRPr lang="id-ID" sz="1200" b="0" strike="noStrike" dirty="0">
                        <a:latin typeface="Tw Cen MT" pitchFamily="34" charset="0"/>
                        <a:ea typeface="Calibri"/>
                        <a:cs typeface="Times New Roman"/>
                      </a:endParaRPr>
                    </a:p>
                  </a:txBody>
                  <a:tcPr marL="0" marR="0" marT="0" marB="0" anchor="ctr"/>
                </a:tc>
                <a:tc>
                  <a:txBody>
                    <a:bodyPr/>
                    <a:lstStyle/>
                    <a:p>
                      <a:pPr algn="ctr" fontAlgn="base">
                        <a:lnSpc>
                          <a:spcPct val="107000"/>
                        </a:lnSpc>
                        <a:spcAft>
                          <a:spcPts val="800"/>
                        </a:spcAft>
                      </a:pPr>
                      <a:r>
                        <a:rPr lang="en-US" sz="1200" b="1" strike="noStrike" dirty="0">
                          <a:latin typeface="Tw Cen MT" pitchFamily="34" charset="0"/>
                          <a:ea typeface="Calibri"/>
                          <a:cs typeface="Times New Roman"/>
                        </a:rPr>
                        <a:t>2,248</a:t>
                      </a:r>
                      <a:endParaRPr lang="id-ID" sz="1200" b="1" strike="noStrike" dirty="0">
                        <a:latin typeface="Tw Cen MT" pitchFamily="34" charset="0"/>
                        <a:ea typeface="Calibri"/>
                        <a:cs typeface="Times New Roman"/>
                      </a:endParaRPr>
                    </a:p>
                  </a:txBody>
                  <a:tcPr marL="0" marR="0" marT="0" marB="0" anchor="ctr"/>
                </a:tc>
                <a:tc>
                  <a:txBody>
                    <a:bodyPr/>
                    <a:lstStyle/>
                    <a:p>
                      <a:pPr algn="ctr" fontAlgn="base">
                        <a:lnSpc>
                          <a:spcPct val="107000"/>
                        </a:lnSpc>
                        <a:spcAft>
                          <a:spcPts val="800"/>
                        </a:spcAft>
                      </a:pPr>
                      <a:r>
                        <a:rPr lang="en-US" sz="1200" b="1" dirty="0">
                          <a:latin typeface="Tw Cen MT" pitchFamily="34" charset="0"/>
                          <a:ea typeface="Calibri"/>
                          <a:cs typeface="Times New Roman"/>
                        </a:rPr>
                        <a:t>2600</a:t>
                      </a:r>
                      <a:endParaRPr lang="id-ID" sz="1200" b="1" dirty="0">
                        <a:latin typeface="Tw Cen MT" pitchFamily="34" charset="0"/>
                        <a:ea typeface="Calibri"/>
                        <a:cs typeface="Times New Roman"/>
                      </a:endParaRPr>
                    </a:p>
                  </a:txBody>
                  <a:tcPr marL="0" marR="0" marT="0" marB="0" anchor="ctr"/>
                </a:tc>
                <a:extLst>
                  <a:ext uri="{0D108BD9-81ED-4DB2-BD59-A6C34878D82A}">
                    <a16:rowId xmlns:a16="http://schemas.microsoft.com/office/drawing/2014/main" xmlns="" val="10006"/>
                  </a:ext>
                </a:extLst>
              </a:tr>
            </a:tbl>
          </a:graphicData>
        </a:graphic>
      </p:graphicFrame>
    </p:spTree>
    <p:extLst>
      <p:ext uri="{BB962C8B-B14F-4D97-AF65-F5344CB8AC3E}">
        <p14:creationId xmlns:p14="http://schemas.microsoft.com/office/powerpoint/2010/main" val="16853169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94;p2">
            <a:extLst>
              <a:ext uri="{FF2B5EF4-FFF2-40B4-BE49-F238E27FC236}">
                <a16:creationId xmlns:a16="http://schemas.microsoft.com/office/drawing/2014/main" xmlns="" id="{0AFDA0A7-05FF-FB22-78D7-603B1926019B}"/>
              </a:ext>
            </a:extLst>
          </p:cNvPr>
          <p:cNvSpPr txBox="1">
            <a:spLocks/>
          </p:cNvSpPr>
          <p:nvPr/>
        </p:nvSpPr>
        <p:spPr>
          <a:xfrm>
            <a:off x="2208762" y="162422"/>
            <a:ext cx="8721997" cy="345578"/>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ct val="90000"/>
              </a:lnSpc>
              <a:buClr>
                <a:srgbClr val="0070C0"/>
              </a:buClr>
              <a:buSzPts val="4000"/>
              <a:buFont typeface="Calibri"/>
              <a:buNone/>
            </a:pPr>
            <a:r>
              <a:rPr lang="en-US" sz="3200" b="1" dirty="0">
                <a:solidFill>
                  <a:srgbClr val="0070C0"/>
                </a:solidFill>
                <a:latin typeface="Tw Cen MT" pitchFamily="34" charset="0"/>
              </a:rPr>
              <a:t>Evaluation of Achievements on Coastal Wetlands</a:t>
            </a:r>
            <a:endParaRPr lang="en-US" sz="3200" dirty="0">
              <a:solidFill>
                <a:srgbClr val="0070C0"/>
              </a:solidFill>
              <a:latin typeface="Tw Cen MT" pitchFamily="34" charset="0"/>
            </a:endParaRPr>
          </a:p>
        </p:txBody>
      </p:sp>
      <p:pic>
        <p:nvPicPr>
          <p:cNvPr id="5" name="Google Shape;95;p2">
            <a:extLst>
              <a:ext uri="{FF2B5EF4-FFF2-40B4-BE49-F238E27FC236}">
                <a16:creationId xmlns:a16="http://schemas.microsoft.com/office/drawing/2014/main" xmlns="" id="{13B2E195-53F1-81FB-9ADE-690CDB2F0210}"/>
              </a:ext>
            </a:extLst>
          </p:cNvPr>
          <p:cNvPicPr preferRelativeResize="0"/>
          <p:nvPr/>
        </p:nvPicPr>
        <p:blipFill rotWithShape="1">
          <a:blip r:embed="rId2">
            <a:alphaModFix/>
          </a:blip>
          <a:srcRect/>
          <a:stretch/>
        </p:blipFill>
        <p:spPr>
          <a:xfrm>
            <a:off x="0" y="1568"/>
            <a:ext cx="2049137" cy="6858000"/>
          </a:xfrm>
          <a:prstGeom prst="rect">
            <a:avLst/>
          </a:prstGeom>
          <a:noFill/>
          <a:ln>
            <a:noFill/>
          </a:ln>
        </p:spPr>
      </p:pic>
      <p:sp>
        <p:nvSpPr>
          <p:cNvPr id="7" name="Google Shape;103;p3">
            <a:extLst>
              <a:ext uri="{FF2B5EF4-FFF2-40B4-BE49-F238E27FC236}">
                <a16:creationId xmlns:a16="http://schemas.microsoft.com/office/drawing/2014/main" xmlns="" id="{8045741D-CFD6-0DCD-2E7B-1146C067979A}"/>
              </a:ext>
            </a:extLst>
          </p:cNvPr>
          <p:cNvSpPr txBox="1">
            <a:spLocks/>
          </p:cNvSpPr>
          <p:nvPr/>
        </p:nvSpPr>
        <p:spPr>
          <a:xfrm>
            <a:off x="2060907" y="619044"/>
            <a:ext cx="9910604" cy="798276"/>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95250" indent="0">
              <a:spcBef>
                <a:spcPts val="0"/>
              </a:spcBef>
              <a:buSzPts val="2100"/>
              <a:buNone/>
            </a:pPr>
            <a:r>
              <a:rPr lang="en-GB" sz="2000" dirty="0">
                <a:latin typeface="Tw Cen MT" pitchFamily="34" charset="0"/>
              </a:rPr>
              <a:t>Summary of achievements on wetland management (ha) in implementing   the SAP target at priority sites during 2008-2021 in Indonesia</a:t>
            </a:r>
            <a:endParaRPr lang="id-ID" sz="2000" dirty="0">
              <a:latin typeface="Tw Cen MT" pitchFamily="34" charset="0"/>
            </a:endParaRPr>
          </a:p>
          <a:p>
            <a:pPr indent="-361950">
              <a:spcBef>
                <a:spcPts val="0"/>
              </a:spcBef>
              <a:buSzPts val="2100"/>
              <a:buNone/>
            </a:pPr>
            <a:endParaRPr lang="en-US" sz="2000" dirty="0">
              <a:latin typeface="Arial"/>
              <a:ea typeface="Arial"/>
              <a:cs typeface="Arial"/>
              <a:sym typeface="Arial"/>
            </a:endParaRPr>
          </a:p>
          <a:p>
            <a:pPr indent="-361950">
              <a:spcBef>
                <a:spcPts val="0"/>
              </a:spcBef>
              <a:buSzPts val="2100"/>
              <a:buFont typeface="Arial"/>
              <a:buChar char="❖"/>
            </a:pPr>
            <a:endParaRPr lang="en-US" sz="2400" dirty="0">
              <a:latin typeface="Arial"/>
              <a:ea typeface="Arial"/>
              <a:cs typeface="Arial"/>
              <a:sym typeface="Arial"/>
            </a:endParaRPr>
          </a:p>
        </p:txBody>
      </p:sp>
      <p:graphicFrame>
        <p:nvGraphicFramePr>
          <p:cNvPr id="6" name="Table 5"/>
          <p:cNvGraphicFramePr>
            <a:graphicFrameLocks noGrp="1"/>
          </p:cNvGraphicFramePr>
          <p:nvPr/>
        </p:nvGraphicFramePr>
        <p:xfrm>
          <a:off x="2240805" y="1590215"/>
          <a:ext cx="9402555" cy="5044344"/>
        </p:xfrm>
        <a:graphic>
          <a:graphicData uri="http://schemas.openxmlformats.org/drawingml/2006/table">
            <a:tbl>
              <a:tblPr firstRow="1" bandRow="1">
                <a:tableStyleId>{177FB7C0-870E-4CA2-AEDD-45C9577357D1}</a:tableStyleId>
              </a:tblPr>
              <a:tblGrid>
                <a:gridCol w="3173201">
                  <a:extLst>
                    <a:ext uri="{9D8B030D-6E8A-4147-A177-3AD203B41FA5}">
                      <a16:colId xmlns:a16="http://schemas.microsoft.com/office/drawing/2014/main" xmlns="" val="20000"/>
                    </a:ext>
                  </a:extLst>
                </a:gridCol>
                <a:gridCol w="2173895">
                  <a:extLst>
                    <a:ext uri="{9D8B030D-6E8A-4147-A177-3AD203B41FA5}">
                      <a16:colId xmlns:a16="http://schemas.microsoft.com/office/drawing/2014/main" xmlns="" val="20001"/>
                    </a:ext>
                  </a:extLst>
                </a:gridCol>
                <a:gridCol w="4055459">
                  <a:extLst>
                    <a:ext uri="{9D8B030D-6E8A-4147-A177-3AD203B41FA5}">
                      <a16:colId xmlns:a16="http://schemas.microsoft.com/office/drawing/2014/main" xmlns="" val="20002"/>
                    </a:ext>
                  </a:extLst>
                </a:gridCol>
              </a:tblGrid>
              <a:tr h="703968">
                <a:tc>
                  <a:txBody>
                    <a:bodyPr/>
                    <a:lstStyle/>
                    <a:p>
                      <a:pPr algn="ctr">
                        <a:lnSpc>
                          <a:spcPct val="107000"/>
                        </a:lnSpc>
                        <a:spcBef>
                          <a:spcPts val="200"/>
                        </a:spcBef>
                        <a:spcAft>
                          <a:spcPts val="200"/>
                        </a:spcAft>
                      </a:pPr>
                      <a:r>
                        <a:rPr lang="en-GB" sz="1600" dirty="0">
                          <a:latin typeface="Tw Cen MT" pitchFamily="34" charset="0"/>
                          <a:ea typeface="Times New Roman"/>
                          <a:cs typeface="Times New Roman"/>
                        </a:rPr>
                        <a:t>Regional outputs</a:t>
                      </a:r>
                      <a:endParaRPr lang="id-ID" sz="1600" dirty="0">
                        <a:latin typeface="Tw Cen MT" pitchFamily="34" charset="0"/>
                        <a:ea typeface="Calibri"/>
                        <a:cs typeface="Times New Roman"/>
                      </a:endParaRPr>
                    </a:p>
                  </a:txBody>
                  <a:tcPr marL="68580" marR="68580" marT="0" marB="0" anchor="ctr"/>
                </a:tc>
                <a:tc>
                  <a:txBody>
                    <a:bodyPr/>
                    <a:lstStyle/>
                    <a:p>
                      <a:pPr algn="ctr">
                        <a:lnSpc>
                          <a:spcPct val="107000"/>
                        </a:lnSpc>
                        <a:spcBef>
                          <a:spcPts val="200"/>
                        </a:spcBef>
                        <a:spcAft>
                          <a:spcPts val="200"/>
                        </a:spcAft>
                      </a:pPr>
                      <a:r>
                        <a:rPr lang="en-US" sz="1600" dirty="0">
                          <a:latin typeface="Tw Cen MT" pitchFamily="34" charset="0"/>
                          <a:ea typeface="Calibri"/>
                          <a:cs typeface="Times New Roman"/>
                        </a:rPr>
                        <a:t>Target National SAP</a:t>
                      </a:r>
                      <a:endParaRPr lang="id-ID" sz="1600" dirty="0">
                        <a:latin typeface="Tw Cen MT" pitchFamily="34" charset="0"/>
                        <a:ea typeface="Calibri"/>
                        <a:cs typeface="Times New Roman"/>
                      </a:endParaRPr>
                    </a:p>
                  </a:txBody>
                  <a:tcPr marL="68580" marR="68580" marT="0" marB="0" anchor="ctr"/>
                </a:tc>
                <a:tc>
                  <a:txBody>
                    <a:bodyPr/>
                    <a:lstStyle/>
                    <a:p>
                      <a:pPr algn="ctr">
                        <a:lnSpc>
                          <a:spcPct val="107000"/>
                        </a:lnSpc>
                        <a:spcBef>
                          <a:spcPts val="200"/>
                        </a:spcBef>
                        <a:spcAft>
                          <a:spcPts val="200"/>
                        </a:spcAft>
                      </a:pPr>
                      <a:r>
                        <a:rPr lang="en-US" sz="1600" dirty="0">
                          <a:latin typeface="Tw Cen MT" pitchFamily="34" charset="0"/>
                          <a:ea typeface="Yu Gothic Light"/>
                          <a:cs typeface="Times New Roman"/>
                        </a:rPr>
                        <a:t>Achievement </a:t>
                      </a:r>
                    </a:p>
                    <a:p>
                      <a:pPr algn="ctr">
                        <a:lnSpc>
                          <a:spcPct val="107000"/>
                        </a:lnSpc>
                        <a:spcBef>
                          <a:spcPts val="200"/>
                        </a:spcBef>
                        <a:spcAft>
                          <a:spcPts val="200"/>
                        </a:spcAft>
                      </a:pPr>
                      <a:r>
                        <a:rPr lang="en-US" sz="1600" dirty="0" err="1">
                          <a:latin typeface="Tw Cen MT" pitchFamily="34" charset="0"/>
                          <a:ea typeface="Yu Gothic Light"/>
                          <a:cs typeface="Times New Roman"/>
                        </a:rPr>
                        <a:t>Sembilang</a:t>
                      </a:r>
                      <a:r>
                        <a:rPr lang="en-US" sz="1600" dirty="0">
                          <a:latin typeface="Tw Cen MT" pitchFamily="34" charset="0"/>
                          <a:ea typeface="Yu Gothic Light"/>
                          <a:cs typeface="Times New Roman"/>
                        </a:rPr>
                        <a:t> </a:t>
                      </a:r>
                      <a:endParaRPr lang="id-ID" sz="1600" dirty="0">
                        <a:latin typeface="Tw Cen MT" pitchFamily="34" charset="0"/>
                        <a:ea typeface="Calibri"/>
                        <a:cs typeface="Times New Roman"/>
                      </a:endParaRPr>
                    </a:p>
                  </a:txBody>
                  <a:tcPr marL="68580" marR="68580" marT="0" marB="0" anchor="ctr"/>
                </a:tc>
                <a:extLst>
                  <a:ext uri="{0D108BD9-81ED-4DB2-BD59-A6C34878D82A}">
                    <a16:rowId xmlns:a16="http://schemas.microsoft.com/office/drawing/2014/main" xmlns="" val="10000"/>
                  </a:ext>
                </a:extLst>
              </a:tr>
              <a:tr h="1186027">
                <a:tc>
                  <a:txBody>
                    <a:bodyPr/>
                    <a:lstStyle/>
                    <a:p>
                      <a:pPr>
                        <a:lnSpc>
                          <a:spcPct val="107000"/>
                        </a:lnSpc>
                        <a:spcAft>
                          <a:spcPts val="800"/>
                        </a:spcAft>
                      </a:pPr>
                      <a:r>
                        <a:rPr lang="en-US" sz="1600" dirty="0">
                          <a:latin typeface="Tw Cen MT" pitchFamily="34" charset="0"/>
                          <a:ea typeface="Times New Roman"/>
                          <a:cs typeface="Times New Roman"/>
                        </a:rPr>
                        <a:t>1.4.1 Integrated management plans developed and under implementation for at least </a:t>
                      </a:r>
                      <a:r>
                        <a:rPr lang="en-US" sz="1600" dirty="0">
                          <a:latin typeface="Tw Cen MT" pitchFamily="34" charset="0"/>
                          <a:ea typeface="Calibri"/>
                          <a:cs typeface="Times New Roman"/>
                        </a:rPr>
                        <a:t>2 lagoons (21,818 ha), 10 estuaries (639,418 ha), 5 tidal flats (96,903 ha), 1 peat swamp (45,700 ha) and 1 non-peat swamp (9,808 ha)</a:t>
                      </a:r>
                      <a:endParaRPr lang="id-ID" sz="1600" dirty="0">
                        <a:latin typeface="Tw Cen MT" pitchFamily="34" charset="0"/>
                        <a:ea typeface="Calibri"/>
                        <a:cs typeface="Times New Roman"/>
                      </a:endParaRPr>
                    </a:p>
                  </a:txBody>
                  <a:tcPr marL="68580" marR="68580" marT="0" marB="0" anchor="ctr"/>
                </a:tc>
                <a:tc>
                  <a:txBody>
                    <a:bodyPr/>
                    <a:lstStyle/>
                    <a:p>
                      <a:pPr fontAlgn="base"/>
                      <a:r>
                        <a:rPr lang="en-US" sz="1600" b="0" i="0" u="none" strike="noStrike" cap="none" dirty="0">
                          <a:solidFill>
                            <a:schemeClr val="dk1"/>
                          </a:solidFill>
                          <a:latin typeface="Tw Cen MT" pitchFamily="34" charset="0"/>
                          <a:ea typeface="Calibri"/>
                          <a:cs typeface="Calibri"/>
                          <a:sym typeface="Arial"/>
                        </a:rPr>
                        <a:t>387,500 ha</a:t>
                      </a:r>
                      <a:endParaRPr lang="en-US" sz="1600" b="0" i="0" u="none" strike="noStrike" cap="none" dirty="0">
                        <a:solidFill>
                          <a:srgbClr val="FF0000"/>
                        </a:solidFill>
                        <a:latin typeface="Tw Cen MT" pitchFamily="34" charset="0"/>
                        <a:ea typeface="Calibri"/>
                        <a:cs typeface="Calibri"/>
                        <a:sym typeface="Arial"/>
                      </a:endParaRPr>
                    </a:p>
                  </a:txBody>
                  <a:tcPr marL="68580" marR="68580" marT="0" marB="0" anchor="ctr"/>
                </a:tc>
                <a:tc>
                  <a:txBody>
                    <a:bodyPr/>
                    <a:lstStyle/>
                    <a:p>
                      <a:pPr>
                        <a:lnSpc>
                          <a:spcPct val="107000"/>
                        </a:lnSpc>
                        <a:spcBef>
                          <a:spcPts val="200"/>
                        </a:spcBef>
                        <a:spcAft>
                          <a:spcPts val="200"/>
                        </a:spcAft>
                      </a:pPr>
                      <a:r>
                        <a:rPr lang="en-GB" sz="1600" b="0" i="0" u="none" strike="noStrike" cap="none" dirty="0">
                          <a:solidFill>
                            <a:schemeClr val="dk1"/>
                          </a:solidFill>
                          <a:latin typeface="Tw Cen MT" pitchFamily="34" charset="0"/>
                          <a:ea typeface="Calibri"/>
                          <a:cs typeface="Calibri"/>
                          <a:sym typeface="Arial"/>
                        </a:rPr>
                        <a:t>267,592 ha.</a:t>
                      </a:r>
                    </a:p>
                    <a:p>
                      <a:pPr>
                        <a:lnSpc>
                          <a:spcPct val="107000"/>
                        </a:lnSpc>
                        <a:spcBef>
                          <a:spcPts val="200"/>
                        </a:spcBef>
                        <a:spcAft>
                          <a:spcPts val="200"/>
                        </a:spcAft>
                      </a:pPr>
                      <a:r>
                        <a:rPr lang="en-GB" sz="1600" b="0" i="0" u="none" strike="noStrike" cap="none" dirty="0">
                          <a:solidFill>
                            <a:schemeClr val="dk1"/>
                          </a:solidFill>
                          <a:latin typeface="Tw Cen MT" pitchFamily="34" charset="0"/>
                          <a:ea typeface="Calibri"/>
                          <a:cs typeface="Calibri"/>
                          <a:sym typeface="Arial"/>
                        </a:rPr>
                        <a:t>(Designation  </a:t>
                      </a:r>
                      <a:r>
                        <a:rPr lang="en-GB" sz="1600" b="0" i="0" u="none" strike="noStrike" cap="none" dirty="0" err="1">
                          <a:solidFill>
                            <a:schemeClr val="dk1"/>
                          </a:solidFill>
                          <a:latin typeface="Tw Cen MT" pitchFamily="34" charset="0"/>
                          <a:ea typeface="Calibri"/>
                          <a:cs typeface="Calibri"/>
                          <a:sym typeface="Arial"/>
                        </a:rPr>
                        <a:t>Sembilang</a:t>
                      </a:r>
                      <a:r>
                        <a:rPr lang="en-GB" sz="1600" b="0" i="0" u="none" strike="noStrike" cap="none" dirty="0">
                          <a:solidFill>
                            <a:schemeClr val="dk1"/>
                          </a:solidFill>
                          <a:latin typeface="Tw Cen MT" pitchFamily="34" charset="0"/>
                          <a:ea typeface="Calibri"/>
                          <a:cs typeface="Calibri"/>
                          <a:sym typeface="Arial"/>
                        </a:rPr>
                        <a:t> as  National Park</a:t>
                      </a:r>
                      <a:r>
                        <a:rPr lang="en-GB" sz="1600" b="0" i="0" u="none" strike="noStrike" cap="none" baseline="0" dirty="0">
                          <a:solidFill>
                            <a:schemeClr val="dk1"/>
                          </a:solidFill>
                          <a:latin typeface="Tw Cen MT" pitchFamily="34" charset="0"/>
                          <a:ea typeface="Calibri"/>
                          <a:cs typeface="Calibri"/>
                          <a:sym typeface="Arial"/>
                        </a:rPr>
                        <a:t> 2019)</a:t>
                      </a:r>
                      <a:endParaRPr lang="id-ID" sz="1600" dirty="0">
                        <a:solidFill>
                          <a:srgbClr val="002060"/>
                        </a:solidFill>
                        <a:latin typeface="Tw Cen MT" pitchFamily="34" charset="0"/>
                        <a:ea typeface="Calibri"/>
                        <a:cs typeface="Times New Roman"/>
                      </a:endParaRPr>
                    </a:p>
                    <a:p>
                      <a:pPr>
                        <a:lnSpc>
                          <a:spcPct val="107000"/>
                        </a:lnSpc>
                        <a:spcBef>
                          <a:spcPts val="200"/>
                        </a:spcBef>
                        <a:spcAft>
                          <a:spcPts val="200"/>
                        </a:spcAft>
                      </a:pPr>
                      <a:endParaRPr lang="id-ID" sz="1600" dirty="0">
                        <a:solidFill>
                          <a:srgbClr val="002060"/>
                        </a:solidFill>
                        <a:latin typeface="Tw Cen MT" pitchFamily="34" charset="0"/>
                        <a:ea typeface="Calibri"/>
                        <a:cs typeface="Times New Roman"/>
                      </a:endParaRPr>
                    </a:p>
                  </a:txBody>
                  <a:tcPr marL="68580" marR="68580" marT="0" marB="0" anchor="ctr"/>
                </a:tc>
                <a:extLst>
                  <a:ext uri="{0D108BD9-81ED-4DB2-BD59-A6C34878D82A}">
                    <a16:rowId xmlns:a16="http://schemas.microsoft.com/office/drawing/2014/main" xmlns="" val="10001"/>
                  </a:ext>
                </a:extLst>
              </a:tr>
              <a:tr h="1757322">
                <a:tc>
                  <a:txBody>
                    <a:bodyPr/>
                    <a:lstStyle/>
                    <a:p>
                      <a:pPr>
                        <a:lnSpc>
                          <a:spcPct val="107000"/>
                        </a:lnSpc>
                        <a:spcBef>
                          <a:spcPts val="200"/>
                        </a:spcBef>
                        <a:spcAft>
                          <a:spcPts val="200"/>
                        </a:spcAft>
                      </a:pPr>
                      <a:r>
                        <a:rPr lang="en-US" sz="1600" dirty="0">
                          <a:latin typeface="Tw Cen MT" pitchFamily="34" charset="0"/>
                          <a:ea typeface="Times New Roman"/>
                          <a:cs typeface="Times New Roman"/>
                        </a:rPr>
                        <a:t>1.4.2 Declaration of wetland areas with protection status (i.e. non-hunting area, nature reserves, protected areas, </a:t>
                      </a:r>
                      <a:r>
                        <a:rPr lang="en-US" sz="1600" dirty="0" err="1">
                          <a:latin typeface="Tw Cen MT" pitchFamily="34" charset="0"/>
                          <a:ea typeface="Times New Roman"/>
                          <a:cs typeface="Times New Roman"/>
                        </a:rPr>
                        <a:t>Ramsar</a:t>
                      </a:r>
                      <a:r>
                        <a:rPr lang="en-US" sz="1600" dirty="0">
                          <a:latin typeface="Tw Cen MT" pitchFamily="34" charset="0"/>
                          <a:ea typeface="Times New Roman"/>
                          <a:cs typeface="Times New Roman"/>
                        </a:rPr>
                        <a:t> Sites)</a:t>
                      </a:r>
                      <a:endParaRPr lang="id-ID" sz="1600" dirty="0">
                        <a:latin typeface="Tw Cen MT" pitchFamily="34" charset="0"/>
                        <a:ea typeface="Calibri"/>
                        <a:cs typeface="Times New Roman"/>
                      </a:endParaRPr>
                    </a:p>
                  </a:txBody>
                  <a:tcPr marL="68580" marR="68580" marT="0" marB="0" anchor="ctr"/>
                </a:tc>
                <a:tc>
                  <a:txBody>
                    <a:bodyPr/>
                    <a:lstStyle/>
                    <a:p>
                      <a:pPr>
                        <a:lnSpc>
                          <a:spcPct val="107000"/>
                        </a:lnSpc>
                        <a:spcBef>
                          <a:spcPts val="200"/>
                        </a:spcBef>
                        <a:spcAft>
                          <a:spcPts val="200"/>
                        </a:spcAft>
                      </a:pPr>
                      <a:endParaRPr lang="id-ID" sz="1600" dirty="0">
                        <a:latin typeface="Tw Cen MT" pitchFamily="34" charset="0"/>
                        <a:ea typeface="Calibri"/>
                        <a:cs typeface="Times New Roman"/>
                      </a:endParaRPr>
                    </a:p>
                  </a:txBody>
                  <a:tcPr marL="68580" marR="68580" marT="0" marB="0" anchor="ctr"/>
                </a:tc>
                <a:tc>
                  <a:txBody>
                    <a:bodyPr/>
                    <a:lstStyle/>
                    <a:p>
                      <a:pPr marL="342900" lvl="0" indent="-342900">
                        <a:lnSpc>
                          <a:spcPct val="107000"/>
                        </a:lnSpc>
                        <a:spcBef>
                          <a:spcPts val="200"/>
                        </a:spcBef>
                        <a:spcAft>
                          <a:spcPts val="200"/>
                        </a:spcAft>
                        <a:buFont typeface="Symbol"/>
                        <a:buChar char=""/>
                      </a:pPr>
                      <a:r>
                        <a:rPr lang="en-GB" sz="1600" dirty="0">
                          <a:solidFill>
                            <a:schemeClr val="tx1"/>
                          </a:solidFill>
                          <a:latin typeface="Tw Cen MT" pitchFamily="34" charset="0"/>
                          <a:ea typeface="Times New Roman"/>
                          <a:cs typeface="Times New Roman"/>
                        </a:rPr>
                        <a:t>Indonesia’s </a:t>
                      </a:r>
                      <a:r>
                        <a:rPr lang="en-GB" sz="1600" dirty="0" err="1">
                          <a:solidFill>
                            <a:schemeClr val="tx1"/>
                          </a:solidFill>
                          <a:latin typeface="Tw Cen MT" pitchFamily="34" charset="0"/>
                          <a:ea typeface="Times New Roman"/>
                          <a:cs typeface="Times New Roman"/>
                        </a:rPr>
                        <a:t>Ramsar</a:t>
                      </a:r>
                      <a:r>
                        <a:rPr lang="en-GB" sz="1600" dirty="0">
                          <a:solidFill>
                            <a:schemeClr val="tx1"/>
                          </a:solidFill>
                          <a:latin typeface="Tw Cen MT" pitchFamily="34" charset="0"/>
                          <a:ea typeface="Times New Roman"/>
                          <a:cs typeface="Times New Roman"/>
                        </a:rPr>
                        <a:t> site (2011)</a:t>
                      </a:r>
                      <a:endParaRPr lang="id-ID" sz="1600" dirty="0">
                        <a:solidFill>
                          <a:schemeClr val="tx1"/>
                        </a:solidFill>
                        <a:latin typeface="Tw Cen MT" pitchFamily="34" charset="0"/>
                        <a:ea typeface="Calibri"/>
                        <a:cs typeface="Times New Roman"/>
                      </a:endParaRPr>
                    </a:p>
                    <a:p>
                      <a:pPr marL="342900" lvl="0" indent="-342900">
                        <a:lnSpc>
                          <a:spcPct val="107000"/>
                        </a:lnSpc>
                        <a:spcBef>
                          <a:spcPts val="200"/>
                        </a:spcBef>
                        <a:spcAft>
                          <a:spcPts val="200"/>
                        </a:spcAft>
                        <a:buFont typeface="Symbol"/>
                        <a:buChar char=""/>
                      </a:pPr>
                      <a:r>
                        <a:rPr lang="en-GB" sz="1600" dirty="0">
                          <a:solidFill>
                            <a:schemeClr val="tx1"/>
                          </a:solidFill>
                          <a:latin typeface="Tw Cen MT" pitchFamily="34" charset="0"/>
                          <a:ea typeface="Times New Roman"/>
                          <a:cs typeface="Times New Roman"/>
                        </a:rPr>
                        <a:t>East Asian-Australasian Flyway Network site (2012)</a:t>
                      </a:r>
                      <a:endParaRPr lang="id-ID" sz="1600" dirty="0">
                        <a:solidFill>
                          <a:schemeClr val="tx1"/>
                        </a:solidFill>
                        <a:latin typeface="Tw Cen MT" pitchFamily="34" charset="0"/>
                        <a:ea typeface="Calibri"/>
                        <a:cs typeface="Times New Roman"/>
                      </a:endParaRPr>
                    </a:p>
                    <a:p>
                      <a:pPr marL="342900" lvl="0" indent="-342900">
                        <a:lnSpc>
                          <a:spcPct val="107000"/>
                        </a:lnSpc>
                        <a:spcBef>
                          <a:spcPts val="200"/>
                        </a:spcBef>
                        <a:spcAft>
                          <a:spcPts val="200"/>
                        </a:spcAft>
                        <a:buFont typeface="Symbol"/>
                        <a:buChar char=""/>
                      </a:pPr>
                      <a:r>
                        <a:rPr lang="en-GB" sz="1600" dirty="0">
                          <a:solidFill>
                            <a:schemeClr val="tx1"/>
                          </a:solidFill>
                          <a:latin typeface="Tw Cen MT" pitchFamily="34" charset="0"/>
                          <a:ea typeface="Times New Roman"/>
                          <a:cs typeface="Times New Roman"/>
                        </a:rPr>
                        <a:t>National Strategic Area (2017)</a:t>
                      </a:r>
                      <a:endParaRPr lang="id-ID" sz="1600" dirty="0">
                        <a:solidFill>
                          <a:schemeClr val="tx1"/>
                        </a:solidFill>
                        <a:latin typeface="Tw Cen MT" pitchFamily="34" charset="0"/>
                        <a:ea typeface="Calibri"/>
                        <a:cs typeface="Times New Roman"/>
                      </a:endParaRPr>
                    </a:p>
                    <a:p>
                      <a:pPr marL="342900" lvl="0" indent="-342900">
                        <a:lnSpc>
                          <a:spcPct val="107000"/>
                        </a:lnSpc>
                        <a:spcBef>
                          <a:spcPts val="200"/>
                        </a:spcBef>
                        <a:spcAft>
                          <a:spcPts val="200"/>
                        </a:spcAft>
                        <a:buFont typeface="Symbol"/>
                        <a:buChar char=""/>
                      </a:pPr>
                      <a:r>
                        <a:rPr lang="en-GB" sz="1600" dirty="0">
                          <a:solidFill>
                            <a:schemeClr val="tx1"/>
                          </a:solidFill>
                          <a:latin typeface="Tw Cen MT" pitchFamily="34" charset="0"/>
                          <a:ea typeface="Times New Roman"/>
                          <a:cs typeface="Times New Roman"/>
                        </a:rPr>
                        <a:t>Man and Biosphere Reserve site (2018)</a:t>
                      </a:r>
                      <a:endParaRPr lang="id-ID" sz="1600" dirty="0">
                        <a:solidFill>
                          <a:schemeClr val="tx1"/>
                        </a:solidFill>
                        <a:latin typeface="Tw Cen MT" pitchFamily="34" charset="0"/>
                        <a:ea typeface="Calibri"/>
                        <a:cs typeface="Times New Roman"/>
                      </a:endParaRPr>
                    </a:p>
                    <a:p>
                      <a:pPr marL="342900" lvl="0" indent="-342900">
                        <a:lnSpc>
                          <a:spcPct val="107000"/>
                        </a:lnSpc>
                        <a:spcBef>
                          <a:spcPts val="200"/>
                        </a:spcBef>
                        <a:spcAft>
                          <a:spcPts val="200"/>
                        </a:spcAft>
                        <a:buFont typeface="Symbol"/>
                        <a:buChar char=""/>
                      </a:pPr>
                      <a:r>
                        <a:rPr lang="en-GB" sz="1600" dirty="0">
                          <a:solidFill>
                            <a:schemeClr val="tx1"/>
                          </a:solidFill>
                          <a:latin typeface="Tw Cen MT" pitchFamily="34" charset="0"/>
                          <a:ea typeface="Times New Roman"/>
                          <a:cs typeface="Times New Roman"/>
                        </a:rPr>
                        <a:t>Tiger Conservation Landscape site</a:t>
                      </a:r>
                      <a:endParaRPr lang="id-ID" sz="1600" dirty="0">
                        <a:solidFill>
                          <a:schemeClr val="tx1"/>
                        </a:solidFill>
                        <a:latin typeface="Tw Cen MT" pitchFamily="34" charset="0"/>
                        <a:ea typeface="Calibri"/>
                        <a:cs typeface="Times New Roman"/>
                      </a:endParaRPr>
                    </a:p>
                  </a:txBody>
                  <a:tcPr marL="68580" marR="68580" marT="0" marB="0" anchor="ctr"/>
                </a:tc>
                <a:extLst>
                  <a:ext uri="{0D108BD9-81ED-4DB2-BD59-A6C34878D82A}">
                    <a16:rowId xmlns:a16="http://schemas.microsoft.com/office/drawing/2014/main" xmlns="" val="10002"/>
                  </a:ext>
                </a:extLst>
              </a:tr>
              <a:tr h="703968">
                <a:tc>
                  <a:txBody>
                    <a:bodyPr/>
                    <a:lstStyle/>
                    <a:p>
                      <a:pPr>
                        <a:lnSpc>
                          <a:spcPct val="107000"/>
                        </a:lnSpc>
                        <a:spcBef>
                          <a:spcPts val="200"/>
                        </a:spcBef>
                        <a:spcAft>
                          <a:spcPts val="200"/>
                        </a:spcAft>
                      </a:pPr>
                      <a:r>
                        <a:rPr lang="en-US" sz="1600" dirty="0">
                          <a:latin typeface="Tw Cen MT" pitchFamily="34" charset="0"/>
                          <a:ea typeface="Times New Roman"/>
                          <a:cs typeface="Times New Roman"/>
                        </a:rPr>
                        <a:t>1.4.3 Adoption of a regional monitoring scheme and its national implementation </a:t>
                      </a:r>
                      <a:endParaRPr lang="id-ID" sz="1600" dirty="0">
                        <a:latin typeface="Tw Cen MT" pitchFamily="34" charset="0"/>
                        <a:ea typeface="Calibri"/>
                        <a:cs typeface="Times New Roman"/>
                      </a:endParaRPr>
                    </a:p>
                  </a:txBody>
                  <a:tcPr marL="68580" marR="68580" marT="0" marB="0" anchor="ctr"/>
                </a:tc>
                <a:tc>
                  <a:txBody>
                    <a:bodyPr/>
                    <a:lstStyle/>
                    <a:p>
                      <a:pPr>
                        <a:lnSpc>
                          <a:spcPct val="107000"/>
                        </a:lnSpc>
                        <a:spcBef>
                          <a:spcPts val="200"/>
                        </a:spcBef>
                        <a:spcAft>
                          <a:spcPts val="200"/>
                        </a:spcAft>
                      </a:pPr>
                      <a:endParaRPr lang="id-ID" sz="1600" dirty="0">
                        <a:latin typeface="Tw Cen MT" pitchFamily="34" charset="0"/>
                        <a:ea typeface="Calibri"/>
                        <a:cs typeface="Times New Roman"/>
                      </a:endParaRPr>
                    </a:p>
                  </a:txBody>
                  <a:tcPr marL="68580" marR="68580" marT="0" marB="0" anchor="ctr"/>
                </a:tc>
                <a:tc>
                  <a:txBody>
                    <a:bodyPr/>
                    <a:lstStyle/>
                    <a:p>
                      <a:pPr>
                        <a:lnSpc>
                          <a:spcPct val="107000"/>
                        </a:lnSpc>
                        <a:spcBef>
                          <a:spcPts val="200"/>
                        </a:spcBef>
                        <a:spcAft>
                          <a:spcPts val="200"/>
                        </a:spcAft>
                      </a:pPr>
                      <a:r>
                        <a:rPr lang="en-US" sz="1600" dirty="0">
                          <a:solidFill>
                            <a:schemeClr val="tx1"/>
                          </a:solidFill>
                          <a:latin typeface="Tw Cen MT" pitchFamily="34" charset="0"/>
                          <a:ea typeface="Times New Roman"/>
                          <a:cs typeface="Times New Roman"/>
                        </a:rPr>
                        <a:t>Maintain mudflat as primary habitat for migratory </a:t>
                      </a:r>
                      <a:r>
                        <a:rPr lang="en-US" sz="1600" dirty="0" err="1">
                          <a:solidFill>
                            <a:schemeClr val="tx1"/>
                          </a:solidFill>
                          <a:latin typeface="Tw Cen MT" pitchFamily="34" charset="0"/>
                          <a:ea typeface="Times New Roman"/>
                          <a:cs typeface="Times New Roman"/>
                        </a:rPr>
                        <a:t>waterbirds</a:t>
                      </a:r>
                      <a:r>
                        <a:rPr lang="en-US" sz="1600" dirty="0">
                          <a:solidFill>
                            <a:schemeClr val="tx1"/>
                          </a:solidFill>
                          <a:latin typeface="Tw Cen MT" pitchFamily="34" charset="0"/>
                          <a:ea typeface="Times New Roman"/>
                          <a:cs typeface="Times New Roman"/>
                        </a:rPr>
                        <a:t> in </a:t>
                      </a:r>
                      <a:r>
                        <a:rPr lang="en-US" sz="1600" dirty="0" err="1">
                          <a:solidFill>
                            <a:schemeClr val="tx1"/>
                          </a:solidFill>
                          <a:latin typeface="Tw Cen MT" pitchFamily="34" charset="0"/>
                          <a:ea typeface="Times New Roman"/>
                          <a:cs typeface="Times New Roman"/>
                        </a:rPr>
                        <a:t>Berbak</a:t>
                      </a:r>
                      <a:r>
                        <a:rPr lang="en-US" sz="1600" dirty="0">
                          <a:solidFill>
                            <a:schemeClr val="tx1"/>
                          </a:solidFill>
                          <a:latin typeface="Tw Cen MT" pitchFamily="34" charset="0"/>
                          <a:ea typeface="Times New Roman"/>
                          <a:cs typeface="Times New Roman"/>
                        </a:rPr>
                        <a:t> – </a:t>
                      </a:r>
                      <a:r>
                        <a:rPr lang="en-US" sz="1600" dirty="0" err="1">
                          <a:solidFill>
                            <a:schemeClr val="tx1"/>
                          </a:solidFill>
                          <a:latin typeface="Tw Cen MT" pitchFamily="34" charset="0"/>
                          <a:ea typeface="Times New Roman"/>
                          <a:cs typeface="Times New Roman"/>
                        </a:rPr>
                        <a:t>Sembilang</a:t>
                      </a:r>
                      <a:r>
                        <a:rPr lang="en-US" sz="1600" dirty="0">
                          <a:solidFill>
                            <a:schemeClr val="tx1"/>
                          </a:solidFill>
                          <a:latin typeface="Tw Cen MT" pitchFamily="34" charset="0"/>
                          <a:ea typeface="Times New Roman"/>
                          <a:cs typeface="Times New Roman"/>
                        </a:rPr>
                        <a:t> National Park</a:t>
                      </a:r>
                      <a:endParaRPr lang="id-ID" sz="1600" dirty="0">
                        <a:solidFill>
                          <a:schemeClr val="tx1"/>
                        </a:solidFill>
                        <a:latin typeface="Tw Cen MT" pitchFamily="34" charset="0"/>
                        <a:ea typeface="Calibri"/>
                        <a:cs typeface="Times New Roman"/>
                      </a:endParaRPr>
                    </a:p>
                  </a:txBody>
                  <a:tcPr marL="68580" marR="68580" marT="0" marB="0" anchor="ctr"/>
                </a:tc>
                <a:extLst>
                  <a:ext uri="{0D108BD9-81ED-4DB2-BD59-A6C34878D82A}">
                    <a16:rowId xmlns:a16="http://schemas.microsoft.com/office/drawing/2014/main" xmlns="" val="10003"/>
                  </a:ext>
                </a:extLst>
              </a:tr>
            </a:tbl>
          </a:graphicData>
        </a:graphic>
      </p:graphicFrame>
    </p:spTree>
    <p:extLst>
      <p:ext uri="{BB962C8B-B14F-4D97-AF65-F5344CB8AC3E}">
        <p14:creationId xmlns:p14="http://schemas.microsoft.com/office/powerpoint/2010/main" val="29139671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2"/>
          <p:cNvSpPr txBox="1">
            <a:spLocks noGrp="1"/>
          </p:cNvSpPr>
          <p:nvPr>
            <p:ph type="title"/>
          </p:nvPr>
        </p:nvSpPr>
        <p:spPr>
          <a:xfrm>
            <a:off x="2208762" y="152400"/>
            <a:ext cx="9211299" cy="396378"/>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rgbClr val="0070C0"/>
              </a:buClr>
              <a:buSzPts val="4000"/>
              <a:buFont typeface="Calibri"/>
              <a:buNone/>
            </a:pPr>
            <a:r>
              <a:rPr lang="en-US" sz="3400" b="1" dirty="0">
                <a:solidFill>
                  <a:srgbClr val="0070C0"/>
                </a:solidFill>
              </a:rPr>
              <a:t>Issues and Challenges</a:t>
            </a:r>
            <a:endParaRPr sz="3400" dirty="0">
              <a:solidFill>
                <a:srgbClr val="0070C0"/>
              </a:solidFill>
            </a:endParaRPr>
          </a:p>
        </p:txBody>
      </p:sp>
      <p:pic>
        <p:nvPicPr>
          <p:cNvPr id="95" name="Google Shape;95;p2"/>
          <p:cNvPicPr preferRelativeResize="0"/>
          <p:nvPr/>
        </p:nvPicPr>
        <p:blipFill rotWithShape="1">
          <a:blip r:embed="rId3">
            <a:alphaModFix/>
          </a:blip>
          <a:srcRect/>
          <a:stretch/>
        </p:blipFill>
        <p:spPr>
          <a:xfrm>
            <a:off x="0" y="1568"/>
            <a:ext cx="2049137" cy="6858000"/>
          </a:xfrm>
          <a:prstGeom prst="rect">
            <a:avLst/>
          </a:prstGeom>
          <a:noFill/>
          <a:ln>
            <a:noFill/>
          </a:ln>
        </p:spPr>
      </p:pic>
      <p:sp>
        <p:nvSpPr>
          <p:cNvPr id="6" name="Google Shape;103;p3"/>
          <p:cNvSpPr txBox="1">
            <a:spLocks/>
          </p:cNvSpPr>
          <p:nvPr/>
        </p:nvSpPr>
        <p:spPr>
          <a:xfrm>
            <a:off x="2049137" y="584200"/>
            <a:ext cx="9910604" cy="367249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725488" indent="-363538">
              <a:spcBef>
                <a:spcPts val="0"/>
              </a:spcBef>
              <a:buSzPts val="2100"/>
              <a:buFont typeface="Arial"/>
              <a:buChar char="❖"/>
            </a:pPr>
            <a:r>
              <a:rPr lang="en-US" sz="1800" dirty="0">
                <a:latin typeface="Tw Cen MT" pitchFamily="34" charset="0"/>
                <a:ea typeface="Arial"/>
                <a:cs typeface="Arial"/>
                <a:sym typeface="Arial"/>
              </a:rPr>
              <a:t>Data and information are generally spread across various institutions, it is necessary to strengthen  among institutions  coordination  in order to obtain accurate data and information . </a:t>
            </a:r>
          </a:p>
          <a:p>
            <a:pPr marL="725488" lvl="0" indent="-363538">
              <a:buFont typeface="Wingdings" pitchFamily="2" charset="2"/>
              <a:buChar char="v"/>
            </a:pPr>
            <a:r>
              <a:rPr lang="en-US" sz="1800" dirty="0">
                <a:latin typeface="Tw Cen MT" pitchFamily="34" charset="0"/>
                <a:ea typeface="Arial"/>
                <a:cs typeface="Arial"/>
                <a:sym typeface="Arial"/>
              </a:rPr>
              <a:t>Coastal ecosystems are threatened by land conversion and illegal activities, increasing economic activity poses a threat to coastal ecosystems such as infrastructure development, aquaculture, illegal logging of mangrove forests etc.  Activities need to be directed towards environmentally friendly and sustainable behavior, developing alternative livelihoods, and also need to consider ecosystems in development plans</a:t>
            </a:r>
          </a:p>
          <a:p>
            <a:pPr marL="725488" lvl="0" indent="-363538" fontAlgn="base">
              <a:buFont typeface="Wingdings" pitchFamily="2" charset="2"/>
              <a:buChar char="v"/>
            </a:pPr>
            <a:r>
              <a:rPr lang="en-US" sz="1800" dirty="0">
                <a:latin typeface="Tw Cen MT" pitchFamily="34" charset="0"/>
              </a:rPr>
              <a:t>Marine pollution from both land-based and sea-based  i.e.  marine litter and micro plastic, sedimentation, oil spill. With good waste management on land, it will reduce waste pollution in the sea. Increased surveillance at sea needs to be done to prevent illegal marine pollution</a:t>
            </a:r>
          </a:p>
          <a:p>
            <a:pPr marL="725488" lvl="0" indent="-363538" fontAlgn="base">
              <a:buFont typeface="Wingdings" pitchFamily="2" charset="2"/>
              <a:buChar char="v"/>
            </a:pPr>
            <a:r>
              <a:rPr lang="en-US" sz="1800" dirty="0">
                <a:latin typeface="Tw Cen MT" pitchFamily="34" charset="0"/>
              </a:rPr>
              <a:t>Lack of public awareness of ecosystem functions,  it is necessary to raise awareness  through  capacity building and education .  </a:t>
            </a:r>
          </a:p>
          <a:p>
            <a:pPr indent="-361950">
              <a:spcBef>
                <a:spcPts val="0"/>
              </a:spcBef>
              <a:buSzPts val="2100"/>
              <a:buNone/>
            </a:pPr>
            <a:endParaRPr lang="en-US" sz="2000" dirty="0">
              <a:latin typeface="Arial"/>
              <a:ea typeface="Arial"/>
              <a:cs typeface="Arial"/>
              <a:sym typeface="Arial"/>
            </a:endParaRPr>
          </a:p>
          <a:p>
            <a:pPr marL="95250" indent="0">
              <a:spcBef>
                <a:spcPts val="0"/>
              </a:spcBef>
              <a:buSzPts val="2100"/>
              <a:buNone/>
            </a:pPr>
            <a:endParaRPr lang="en-US" sz="2400" dirty="0">
              <a:latin typeface="Arial"/>
              <a:ea typeface="Arial"/>
              <a:cs typeface="Arial"/>
              <a:sym typeface="Arial"/>
            </a:endParaRPr>
          </a:p>
          <a:p>
            <a:pPr indent="-361950">
              <a:spcBef>
                <a:spcPts val="0"/>
              </a:spcBef>
              <a:buSzPts val="2100"/>
              <a:buFont typeface="Arial"/>
              <a:buChar char="❖"/>
            </a:pPr>
            <a:endParaRPr lang="en-US" sz="2400" dirty="0">
              <a:latin typeface="Arial"/>
              <a:ea typeface="Arial"/>
              <a:cs typeface="Arial"/>
              <a:sym typeface="Arial"/>
            </a:endParaRPr>
          </a:p>
          <a:p>
            <a:pPr indent="-361950">
              <a:spcBef>
                <a:spcPts val="0"/>
              </a:spcBef>
              <a:buSzPts val="2100"/>
              <a:buFont typeface="Arial"/>
              <a:buChar char="❖"/>
            </a:pPr>
            <a:endParaRPr lang="en-US" sz="2400" dirty="0">
              <a:latin typeface="Arial"/>
              <a:ea typeface="Arial"/>
              <a:cs typeface="Arial"/>
              <a:sym typeface="Arial"/>
            </a:endParaRPr>
          </a:p>
        </p:txBody>
      </p:sp>
      <p:sp>
        <p:nvSpPr>
          <p:cNvPr id="5" name="Google Shape;94;p2"/>
          <p:cNvSpPr txBox="1">
            <a:spLocks/>
          </p:cNvSpPr>
          <p:nvPr/>
        </p:nvSpPr>
        <p:spPr>
          <a:xfrm>
            <a:off x="2199126" y="4043827"/>
            <a:ext cx="9211299" cy="583012"/>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18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buClr>
                <a:srgbClr val="0070C0"/>
              </a:buClr>
              <a:buSzPts val="4000"/>
            </a:pPr>
            <a:r>
              <a:rPr lang="en-US" sz="3400" b="1" dirty="0">
                <a:solidFill>
                  <a:srgbClr val="0070C0"/>
                </a:solidFill>
              </a:rPr>
              <a:t>Lessons Learned</a:t>
            </a:r>
            <a:endParaRPr lang="en-US" sz="3400" dirty="0">
              <a:solidFill>
                <a:srgbClr val="0070C0"/>
              </a:solidFill>
            </a:endParaRPr>
          </a:p>
        </p:txBody>
      </p:sp>
      <p:sp>
        <p:nvSpPr>
          <p:cNvPr id="7" name="Google Shape;103;p3"/>
          <p:cNvSpPr txBox="1">
            <a:spLocks/>
          </p:cNvSpPr>
          <p:nvPr/>
        </p:nvSpPr>
        <p:spPr>
          <a:xfrm>
            <a:off x="2281396" y="4288219"/>
            <a:ext cx="9910604" cy="2368331"/>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indent="-361950">
              <a:spcBef>
                <a:spcPts val="0"/>
              </a:spcBef>
              <a:buSzPts val="2100"/>
              <a:buFont typeface="Arial"/>
              <a:buChar char="❖"/>
            </a:pPr>
            <a:endParaRPr lang="en-US" sz="1600" dirty="0">
              <a:latin typeface="Calibri" pitchFamily="34" charset="0"/>
              <a:ea typeface="Arial"/>
              <a:cs typeface="Calibri" pitchFamily="34" charset="0"/>
              <a:sym typeface="Arial"/>
            </a:endParaRPr>
          </a:p>
          <a:p>
            <a:pPr indent="-361950">
              <a:spcBef>
                <a:spcPts val="0"/>
              </a:spcBef>
              <a:buSzPts val="2100"/>
              <a:buFont typeface="Arial"/>
              <a:buChar char="❖"/>
            </a:pPr>
            <a:r>
              <a:rPr lang="en-US" sz="1600" dirty="0">
                <a:latin typeface="Tw Cen MT" pitchFamily="34" charset="0"/>
                <a:ea typeface="Arial"/>
                <a:cs typeface="Calibri" pitchFamily="34" charset="0"/>
                <a:sym typeface="Arial"/>
              </a:rPr>
              <a:t>The involvement of stakeholders from the beginning (Central and local government, State-owned enterprises, private sectors, community groups, NGOs, Universities) to support the program in terms of thought and financially is very important for the success of the program.</a:t>
            </a:r>
          </a:p>
          <a:p>
            <a:pPr lvl="0" indent="-361950">
              <a:spcBef>
                <a:spcPts val="0"/>
              </a:spcBef>
              <a:buSzPts val="2100"/>
              <a:buFont typeface="Arial"/>
              <a:buChar char="❖"/>
            </a:pPr>
            <a:r>
              <a:rPr lang="en-US" sz="1600" dirty="0">
                <a:latin typeface="Tw Cen MT" pitchFamily="34" charset="0"/>
                <a:ea typeface="Arial"/>
                <a:cs typeface="Calibri" pitchFamily="34" charset="0"/>
                <a:sym typeface="Arial"/>
              </a:rPr>
              <a:t>To implement the program, it is necessary to incorporate local knowledge and practices into management plans and legislations. </a:t>
            </a:r>
          </a:p>
          <a:p>
            <a:pPr indent="-361950">
              <a:spcBef>
                <a:spcPts val="0"/>
              </a:spcBef>
              <a:buSzPts val="2100"/>
              <a:buFont typeface="Arial"/>
              <a:buChar char="❖"/>
            </a:pPr>
            <a:r>
              <a:rPr lang="en-US" sz="1600" dirty="0">
                <a:latin typeface="Tw Cen MT" pitchFamily="34" charset="0"/>
                <a:cs typeface="Calibri" pitchFamily="34" charset="0"/>
              </a:rPr>
              <a:t>Establishment of groups for patrols or watchers by volunteers to supervise activities around the area to prevent damage.</a:t>
            </a:r>
          </a:p>
          <a:p>
            <a:pPr indent="-361950">
              <a:spcBef>
                <a:spcPts val="0"/>
              </a:spcBef>
              <a:buSzPts val="2100"/>
              <a:buFont typeface="Arial"/>
              <a:buChar char="❖"/>
            </a:pPr>
            <a:r>
              <a:rPr lang="en-US" sz="1600" dirty="0">
                <a:latin typeface="Tw Cen MT" pitchFamily="34" charset="0"/>
              </a:rPr>
              <a:t>Conservation should be implemented not only through community based management but should also be prepared based on scientific </a:t>
            </a:r>
            <a:r>
              <a:rPr lang="en-US" altLang="x-none" sz="1600" dirty="0">
                <a:latin typeface="Tw Cen MT" pitchFamily="34" charset="0"/>
              </a:rPr>
              <a:t>approach</a:t>
            </a:r>
            <a:r>
              <a:rPr lang="en-US" sz="1600" dirty="0">
                <a:latin typeface="Tw Cen MT" pitchFamily="34" charset="0"/>
              </a:rPr>
              <a:t>.</a:t>
            </a:r>
            <a:endParaRPr lang="en-US" sz="1600" dirty="0">
              <a:latin typeface="Tw Cen MT" pitchFamily="34" charset="0"/>
              <a:cs typeface="Calibri" pitchFamily="34" charset="0"/>
            </a:endParaRPr>
          </a:p>
          <a:p>
            <a:pPr lvl="0" indent="-361950">
              <a:spcBef>
                <a:spcPts val="0"/>
              </a:spcBef>
              <a:buSzPts val="2100"/>
              <a:buNone/>
            </a:pPr>
            <a:endParaRPr lang="id-ID" sz="1600" dirty="0"/>
          </a:p>
          <a:p>
            <a:pPr indent="-361950">
              <a:spcBef>
                <a:spcPts val="0"/>
              </a:spcBef>
              <a:buSzPts val="2100"/>
              <a:buNone/>
            </a:pPr>
            <a:endParaRPr lang="en-US" sz="2000" dirty="0">
              <a:latin typeface="Arial"/>
              <a:ea typeface="Arial"/>
              <a:cs typeface="Arial"/>
              <a:sym typeface="Arial"/>
            </a:endParaRPr>
          </a:p>
          <a:p>
            <a:pPr indent="-361950">
              <a:spcBef>
                <a:spcPts val="0"/>
              </a:spcBef>
              <a:buSzPts val="2100"/>
              <a:buNone/>
            </a:pPr>
            <a:endParaRPr lang="en-US" sz="2000" dirty="0">
              <a:latin typeface="Arial"/>
              <a:ea typeface="Arial"/>
              <a:cs typeface="Arial"/>
              <a:sym typeface="Arial"/>
            </a:endParaRPr>
          </a:p>
          <a:p>
            <a:pPr indent="-361950">
              <a:spcBef>
                <a:spcPts val="0"/>
              </a:spcBef>
              <a:buSzPts val="2100"/>
              <a:buNone/>
            </a:pPr>
            <a:endParaRPr lang="en-US" sz="2400" dirty="0">
              <a:latin typeface="Arial"/>
              <a:ea typeface="Arial"/>
              <a:cs typeface="Arial"/>
              <a:sym typeface="Arial"/>
            </a:endParaRPr>
          </a:p>
          <a:p>
            <a:pPr indent="-361950">
              <a:spcBef>
                <a:spcPts val="0"/>
              </a:spcBef>
              <a:buSzPts val="2100"/>
              <a:buFont typeface="Arial"/>
              <a:buChar char="❖"/>
            </a:pPr>
            <a:endParaRPr lang="en-US" sz="2400" dirty="0">
              <a:latin typeface="Arial"/>
              <a:ea typeface="Arial"/>
              <a:cs typeface="Arial"/>
              <a:sym typeface="Arial"/>
            </a:endParaRPr>
          </a:p>
        </p:txBody>
      </p:sp>
    </p:spTree>
    <p:extLst>
      <p:ext uri="{BB962C8B-B14F-4D97-AF65-F5344CB8AC3E}">
        <p14:creationId xmlns:p14="http://schemas.microsoft.com/office/powerpoint/2010/main" val="39207077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2"/>
          <p:cNvSpPr txBox="1">
            <a:spLocks noGrp="1"/>
          </p:cNvSpPr>
          <p:nvPr>
            <p:ph type="title"/>
          </p:nvPr>
        </p:nvSpPr>
        <p:spPr>
          <a:xfrm>
            <a:off x="2208762" y="162422"/>
            <a:ext cx="9211299" cy="583012"/>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70C0"/>
              </a:buClr>
              <a:buSzPts val="4000"/>
              <a:buFont typeface="Calibri"/>
              <a:buNone/>
            </a:pPr>
            <a:r>
              <a:rPr lang="en-US" sz="3400" b="1" dirty="0">
                <a:solidFill>
                  <a:srgbClr val="0070C0"/>
                </a:solidFill>
              </a:rPr>
              <a:t> Recommendations</a:t>
            </a:r>
            <a:endParaRPr sz="3400" dirty="0">
              <a:solidFill>
                <a:srgbClr val="0070C0"/>
              </a:solidFill>
            </a:endParaRPr>
          </a:p>
        </p:txBody>
      </p:sp>
      <p:pic>
        <p:nvPicPr>
          <p:cNvPr id="95" name="Google Shape;95;p2"/>
          <p:cNvPicPr preferRelativeResize="0"/>
          <p:nvPr/>
        </p:nvPicPr>
        <p:blipFill rotWithShape="1">
          <a:blip r:embed="rId3">
            <a:alphaModFix/>
          </a:blip>
          <a:srcRect/>
          <a:stretch/>
        </p:blipFill>
        <p:spPr>
          <a:xfrm>
            <a:off x="0" y="1568"/>
            <a:ext cx="2049137" cy="6858000"/>
          </a:xfrm>
          <a:prstGeom prst="rect">
            <a:avLst/>
          </a:prstGeom>
          <a:noFill/>
          <a:ln>
            <a:noFill/>
          </a:ln>
        </p:spPr>
      </p:pic>
      <p:sp>
        <p:nvSpPr>
          <p:cNvPr id="6" name="Google Shape;103;p3"/>
          <p:cNvSpPr txBox="1">
            <a:spLocks/>
          </p:cNvSpPr>
          <p:nvPr/>
        </p:nvSpPr>
        <p:spPr>
          <a:xfrm>
            <a:off x="2033897" y="838200"/>
            <a:ext cx="9910604" cy="190754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715963" indent="-274638">
              <a:spcBef>
                <a:spcPts val="0"/>
              </a:spcBef>
              <a:buSzPts val="2100"/>
              <a:buFont typeface="Wingdings" pitchFamily="2" charset="2"/>
              <a:buChar char="v"/>
            </a:pPr>
            <a:r>
              <a:rPr lang="en-US" sz="1800" dirty="0">
                <a:latin typeface="Tw Cen MT" pitchFamily="34" charset="0"/>
                <a:ea typeface="Arial"/>
                <a:cs typeface="Arial"/>
                <a:sym typeface="Arial"/>
              </a:rPr>
              <a:t>Coordination among agencies and with local governments needs to be carried out, considering the data and information scattered across various agencies, for that reason the formation of the NTWG (National Technical Working Group) in the implementation of SCS-SAP becomes a forum to strengthen coordination in providing the desired data and information. </a:t>
            </a:r>
          </a:p>
          <a:p>
            <a:pPr marL="715963" indent="-274638">
              <a:spcBef>
                <a:spcPts val="0"/>
              </a:spcBef>
              <a:buSzPts val="2100"/>
              <a:buFont typeface="Wingdings" pitchFamily="2" charset="2"/>
              <a:buChar char="v"/>
            </a:pPr>
            <a:endParaRPr lang="en-US" sz="1800" dirty="0">
              <a:latin typeface="Tw Cen MT" pitchFamily="34" charset="0"/>
              <a:ea typeface="Arial"/>
              <a:cs typeface="Arial"/>
              <a:sym typeface="Arial"/>
            </a:endParaRPr>
          </a:p>
          <a:p>
            <a:pPr marL="715963" indent="-274638">
              <a:spcBef>
                <a:spcPts val="0"/>
              </a:spcBef>
              <a:buSzPts val="2100"/>
              <a:buFont typeface="Arial"/>
              <a:buChar char="❖"/>
            </a:pPr>
            <a:r>
              <a:rPr lang="en-US" sz="1800" dirty="0">
                <a:latin typeface="Tw Cen MT" pitchFamily="34" charset="0"/>
                <a:ea typeface="Arial"/>
                <a:cs typeface="Arial"/>
                <a:sym typeface="Arial"/>
              </a:rPr>
              <a:t>MOEF will cooperate with the appointed SEA (in this case CCMRS-IPB) to further accelerate the implementation process of SCS-SAP which is relatively lagging behind other participating countries. </a:t>
            </a:r>
            <a:endParaRPr lang="en-US" sz="2400" dirty="0">
              <a:latin typeface="Arial"/>
              <a:ea typeface="Arial"/>
              <a:cs typeface="Arial"/>
              <a:sym typeface="Arial"/>
            </a:endParaRPr>
          </a:p>
        </p:txBody>
      </p:sp>
      <p:sp>
        <p:nvSpPr>
          <p:cNvPr id="5" name="Google Shape;94;p2"/>
          <p:cNvSpPr txBox="1">
            <a:spLocks/>
          </p:cNvSpPr>
          <p:nvPr/>
        </p:nvSpPr>
        <p:spPr>
          <a:xfrm>
            <a:off x="2293620" y="3311058"/>
            <a:ext cx="9146761" cy="583012"/>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18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buClr>
                <a:srgbClr val="0070C0"/>
              </a:buClr>
              <a:buSzPts val="4000"/>
            </a:pPr>
            <a:r>
              <a:rPr lang="en-US" sz="3400" b="1" dirty="0">
                <a:solidFill>
                  <a:srgbClr val="0070C0"/>
                </a:solidFill>
              </a:rPr>
              <a:t>Conclusions</a:t>
            </a:r>
            <a:endParaRPr lang="en-US" sz="3400" dirty="0">
              <a:solidFill>
                <a:srgbClr val="0070C0"/>
              </a:solidFill>
            </a:endParaRPr>
          </a:p>
        </p:txBody>
      </p:sp>
      <p:sp>
        <p:nvSpPr>
          <p:cNvPr id="7" name="Google Shape;103;p3"/>
          <p:cNvSpPr txBox="1">
            <a:spLocks/>
          </p:cNvSpPr>
          <p:nvPr/>
        </p:nvSpPr>
        <p:spPr>
          <a:xfrm>
            <a:off x="2281396" y="4043680"/>
            <a:ext cx="9910604" cy="1973317"/>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444500" indent="-266700">
              <a:spcBef>
                <a:spcPts val="0"/>
              </a:spcBef>
              <a:buSzPts val="2100"/>
              <a:buFont typeface="Wingdings" pitchFamily="2" charset="2"/>
              <a:buChar char="v"/>
            </a:pPr>
            <a:r>
              <a:rPr lang="en-US" sz="1800" dirty="0">
                <a:latin typeface="Tw Cen MT" pitchFamily="34" charset="0"/>
                <a:ea typeface="Arial"/>
                <a:cs typeface="Arial"/>
                <a:sym typeface="Arial"/>
              </a:rPr>
              <a:t>Indonesia's SCS-SAP implementation targets from 2008 – 2021 are some have been achieved and even exceeded, but on the other hand there are several targets that have not been achieved optimally</a:t>
            </a:r>
            <a:r>
              <a:rPr lang="en-US" sz="1800" i="1" dirty="0">
                <a:latin typeface="Tw Cen MT" pitchFamily="34" charset="0"/>
                <a:ea typeface="Arial"/>
                <a:cs typeface="Arial"/>
                <a:sym typeface="Arial"/>
              </a:rPr>
              <a:t>.</a:t>
            </a:r>
          </a:p>
          <a:p>
            <a:pPr marL="444500" indent="-266700">
              <a:spcBef>
                <a:spcPts val="0"/>
              </a:spcBef>
              <a:buSzPts val="2100"/>
              <a:buFont typeface="Wingdings" pitchFamily="2" charset="2"/>
              <a:buChar char="v"/>
            </a:pPr>
            <a:endParaRPr lang="en-US" sz="1800" dirty="0">
              <a:latin typeface="Tw Cen MT" pitchFamily="34" charset="0"/>
              <a:ea typeface="Arial"/>
              <a:cs typeface="Arial"/>
              <a:sym typeface="Arial"/>
            </a:endParaRPr>
          </a:p>
          <a:p>
            <a:pPr marL="444500" indent="-266700">
              <a:spcBef>
                <a:spcPts val="0"/>
              </a:spcBef>
              <a:buSzPts val="2100"/>
              <a:buFont typeface="Wingdings" pitchFamily="2" charset="2"/>
              <a:buChar char="v"/>
            </a:pPr>
            <a:r>
              <a:rPr lang="en-US" sz="1800" dirty="0">
                <a:latin typeface="Tw Cen MT" pitchFamily="34" charset="0"/>
                <a:ea typeface="Arial"/>
                <a:cs typeface="Arial"/>
                <a:sym typeface="Arial"/>
              </a:rPr>
              <a:t>To achieve the SCS-SAP target, it is not possible to rely on the government budget alone, but requires the role of all stakeholders (local government, private sectors, foundations, NGOs, etc.) through cooperation in the implementation of activities.</a:t>
            </a:r>
          </a:p>
          <a:p>
            <a:pPr indent="-361950">
              <a:spcBef>
                <a:spcPts val="0"/>
              </a:spcBef>
              <a:buSzPts val="2100"/>
              <a:buNone/>
            </a:pPr>
            <a:endParaRPr lang="en-US" sz="2400" dirty="0">
              <a:latin typeface="Arial"/>
              <a:ea typeface="Arial"/>
              <a:cs typeface="Arial"/>
              <a:sym typeface="Arial"/>
            </a:endParaRPr>
          </a:p>
          <a:p>
            <a:pPr indent="-361950">
              <a:spcBef>
                <a:spcPts val="0"/>
              </a:spcBef>
              <a:buSzPts val="2100"/>
              <a:buFont typeface="Arial"/>
              <a:buChar char="❖"/>
            </a:pPr>
            <a:endParaRPr lang="en-US" sz="2400" dirty="0">
              <a:latin typeface="Arial"/>
              <a:ea typeface="Arial"/>
              <a:cs typeface="Arial"/>
              <a:sym typeface="Arial"/>
            </a:endParaRPr>
          </a:p>
          <a:p>
            <a:pPr indent="-361950">
              <a:spcBef>
                <a:spcPts val="0"/>
              </a:spcBef>
              <a:buSzPts val="2100"/>
              <a:buNone/>
            </a:pPr>
            <a:endParaRPr lang="en-US" sz="2400" dirty="0">
              <a:latin typeface="Arial"/>
              <a:ea typeface="Arial"/>
              <a:cs typeface="Arial"/>
              <a:sym typeface="Arial"/>
            </a:endParaRPr>
          </a:p>
        </p:txBody>
      </p:sp>
    </p:spTree>
    <p:extLst>
      <p:ext uri="{BB962C8B-B14F-4D97-AF65-F5344CB8AC3E}">
        <p14:creationId xmlns:p14="http://schemas.microsoft.com/office/powerpoint/2010/main" val="3361832665"/>
      </p:ext>
    </p:extLst>
  </p:cSld>
  <p:clrMapOvr>
    <a:masterClrMapping/>
  </p:clrMapOvr>
</p:sld>
</file>

<file path=ppt/theme/theme1.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7228</TotalTime>
  <Words>1577</Words>
  <Application>Microsoft Office PowerPoint</Application>
  <PresentationFormat>Widescreen</PresentationFormat>
  <Paragraphs>320</Paragraphs>
  <Slides>9</Slides>
  <Notes>8</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9</vt:i4>
      </vt:variant>
    </vt:vector>
  </HeadingPairs>
  <TitlesOfParts>
    <vt:vector size="20" baseType="lpstr">
      <vt:lpstr>Yu Gothic Light</vt:lpstr>
      <vt:lpstr>Arial</vt:lpstr>
      <vt:lpstr>Calibri</vt:lpstr>
      <vt:lpstr>Symbol</vt:lpstr>
      <vt:lpstr>Times</vt:lpstr>
      <vt:lpstr>Times New Roman</vt:lpstr>
      <vt:lpstr>Tw Cen MT</vt:lpstr>
      <vt:lpstr>Twentieth Century</vt:lpstr>
      <vt:lpstr>Wingdings</vt:lpstr>
      <vt:lpstr>游明朝</vt:lpstr>
      <vt:lpstr>Office Theme</vt:lpstr>
      <vt:lpstr>PowerPoint Presentation</vt:lpstr>
      <vt:lpstr>Presentation Outline</vt:lpstr>
      <vt:lpstr>Introduction</vt:lpstr>
      <vt:lpstr>PowerPoint Presentation</vt:lpstr>
      <vt:lpstr>PowerPoint Presentation</vt:lpstr>
      <vt:lpstr>PowerPoint Presentation</vt:lpstr>
      <vt:lpstr>PowerPoint Presentation</vt:lpstr>
      <vt:lpstr>Issues and Challenges</vt:lpstr>
      <vt:lpstr> Recommendations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Virginie Hart</dc:creator>
  <cp:lastModifiedBy>Molina Reynaldo</cp:lastModifiedBy>
  <cp:revision>62</cp:revision>
  <dcterms:created xsi:type="dcterms:W3CDTF">2021-06-17T13:22:27Z</dcterms:created>
  <dcterms:modified xsi:type="dcterms:W3CDTF">2022-10-13T12:02:00Z</dcterms:modified>
</cp:coreProperties>
</file>