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86" r:id="rId3"/>
    <p:sldId id="278" r:id="rId4"/>
    <p:sldId id="292" r:id="rId5"/>
    <p:sldId id="293" r:id="rId6"/>
    <p:sldId id="289" r:id="rId7"/>
    <p:sldId id="290" r:id="rId8"/>
    <p:sldId id="295" r:id="rId9"/>
    <p:sldId id="291" r:id="rId10"/>
    <p:sldId id="296" r:id="rId11"/>
    <p:sldId id="287" r:id="rId12"/>
    <p:sldId id="297" r:id="rId13"/>
    <p:sldId id="288" r:id="rId14"/>
    <p:sldId id="298" r:id="rId15"/>
    <p:sldId id="299" r:id="rId16"/>
    <p:sldId id="300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1273" autoAdjust="0"/>
  </p:normalViewPr>
  <p:slideViewPr>
    <p:cSldViewPr snapToGrid="0">
      <p:cViewPr varScale="1">
        <p:scale>
          <a:sx n="77" d="100"/>
          <a:sy n="77" d="100"/>
        </p:scale>
        <p:origin x="806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3025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8723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3580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0361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7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225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441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5054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9803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4"/>
            <a:ext cx="9492861" cy="207609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First Meeting of the Regional Scientific and Technical Committee (RSTC)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17-19 October 2022, Bangkok, Thailand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en-US" sz="24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SAP IMPLEMENTATION ACHIEVEMENTS 2008-2021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6238" y="5846037"/>
            <a:ext cx="3819525" cy="63055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China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South China Institute of Environmental Sciences, MEE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5406722A-ECBC-7A71-88EC-E06440D7694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Wetland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97E1F419-34E3-8FF8-B6A8-605D135FB21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>
            <a:extLst>
              <a:ext uri="{FF2B5EF4-FFF2-40B4-BE49-F238E27FC236}">
                <a16:creationId xmlns:a16="http://schemas.microsoft.com/office/drawing/2014/main" xmlns="" id="{D0CD492C-46A5-071B-C61D-D0DA6C02382F}"/>
              </a:ext>
            </a:extLst>
          </p:cNvPr>
          <p:cNvSpPr txBox="1">
            <a:spLocks/>
          </p:cNvSpPr>
          <p:nvPr/>
        </p:nvSpPr>
        <p:spPr>
          <a:xfrm>
            <a:off x="2049137" y="964954"/>
            <a:ext cx="9910604" cy="2272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the estimated funding and source for wetland activities during 2008-2021 including the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Estimated funding: N.A.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8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Source: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 The marine ecological conservation and restoration Funds (original Blue Bays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launched in 2016), funded by Ministry of Finance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The Wetland Conservation and Restoration Funds, funded by Ministry of Finance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  Ecological compensation funds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Funds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provided by Companies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  Local Authorities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Implementing agencies and partners</a:t>
            </a:r>
            <a:r>
              <a:rPr lang="zh-CN" altLang="en-US" sz="2400" dirty="0">
                <a:latin typeface="Arial"/>
                <a:cs typeface="Arial"/>
                <a:sym typeface="Arial"/>
              </a:rPr>
              <a:t>：</a:t>
            </a:r>
            <a:endParaRPr lang="en-US" altLang="zh-CN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/>
              </a:rPr>
              <a:t>1)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Ministry of Natural Resources, and local natural resources agencies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Ministry of Ecology and Environment, and local environment agencies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 National Forestry and Grassland Administration, and local forestry agencies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 Local Authorities such as provincial governments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 Natural Reserve Agencies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0954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Issues and Challenges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the issues and challenges encountered in implementing the SAP and achieving its targets including actions taken to address it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Alternative livelihoods;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Mechanism for financial sustainability</a:t>
            </a:r>
            <a:r>
              <a:rPr lang="zh-CN" altLang="zh-CN" sz="2400" dirty="0">
                <a:latin typeface="Arial"/>
                <a:cs typeface="Arial"/>
              </a:rPr>
              <a:t>；</a:t>
            </a: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Lack of public awareness on the importance of the coastal habitats at local level;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Enhancing capacity on coastal management and conservation at local level;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Integrated management of sites faces challenges;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Emerging problems and hot issues.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4;p2"/>
          <p:cNvSpPr txBox="1">
            <a:spLocks/>
          </p:cNvSpPr>
          <p:nvPr/>
        </p:nvSpPr>
        <p:spPr>
          <a:xfrm>
            <a:off x="2102435" y="239918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Lessons Learned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822930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the lessons learned in implementing the SAP and achieving its targets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Firstly, completed governance reform of the organizational structure of ecological environment and natural resources: China unveiled a state-level institutional reform of government structure in 2018. 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Secondly, improved law and regulation system in coastal protection and restoration.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Thirdly, goals and tasks of the SAP were integrated into national policy framework and action plans for coastal habitat conservation and restoration.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Fourthly, established the financing mechanisms to support conservation and restoration of coastal habitats.</a:t>
            </a:r>
            <a:endParaRPr lang="en-US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7118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Recommendations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recommendations to further the implementation and achievement of the SAP and targets.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Exploration  of approaches to  Alternative livelihoods;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Exploration of building Mechanism for financial sustainability</a:t>
            </a:r>
            <a:r>
              <a:rPr lang="zh-CN" altLang="zh-CN" sz="2400" dirty="0">
                <a:latin typeface="Arial"/>
                <a:cs typeface="Arial"/>
              </a:rPr>
              <a:t>；</a:t>
            </a: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Strengthening capacity building and public involvement including scientific research and public education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zh-CN" altLang="zh-CN" sz="2400" dirty="0">
              <a:latin typeface="Arial"/>
              <a:cs typeface="Arial"/>
            </a:endParaRPr>
          </a:p>
          <a:p>
            <a:pPr lvl="0" indent="-361950">
              <a:spcBef>
                <a:spcPts val="0"/>
              </a:spcBef>
              <a:buSzPts val="2100"/>
              <a:buFont typeface="Arial"/>
              <a:buChar char="❖"/>
              <a:tabLst>
                <a:tab pos="498475" algn="l"/>
              </a:tabLst>
            </a:pPr>
            <a:r>
              <a:rPr lang="en-US" altLang="zh-CN" sz="2400" dirty="0">
                <a:latin typeface="Arial"/>
                <a:cs typeface="Arial"/>
              </a:rPr>
              <a:t>Exchange of best practice of coastal habitats management.</a:t>
            </a:r>
          </a:p>
          <a:p>
            <a:pPr lvl="0" indent="-361950">
              <a:spcBef>
                <a:spcPts val="0"/>
              </a:spcBef>
              <a:buSzPts val="2100"/>
              <a:buFont typeface="Arial"/>
              <a:buChar char="❖"/>
              <a:tabLst>
                <a:tab pos="498475" algn="l"/>
              </a:tabLst>
            </a:pPr>
            <a:endParaRPr lang="zh-CN" altLang="zh-CN" sz="2400" dirty="0">
              <a:latin typeface="Arial"/>
              <a:cs typeface="Arial"/>
            </a:endParaRPr>
          </a:p>
          <a:p>
            <a:pPr lvl="0" indent="-361950">
              <a:spcBef>
                <a:spcPts val="0"/>
              </a:spcBef>
              <a:buSzPts val="2100"/>
              <a:buFont typeface="Arial"/>
              <a:buChar char="❖"/>
              <a:tabLst>
                <a:tab pos="498475" algn="l"/>
              </a:tabLst>
            </a:pPr>
            <a:r>
              <a:rPr lang="en-US" altLang="zh-CN" sz="2400" dirty="0">
                <a:latin typeface="Arial"/>
                <a:cs typeface="Arial"/>
              </a:rPr>
              <a:t>Request PCU to provision of the technical support to coastal habitat management, e.g. exchange of best practice.</a:t>
            </a:r>
          </a:p>
          <a:p>
            <a:pPr lvl="0" indent="-361950">
              <a:spcBef>
                <a:spcPts val="0"/>
              </a:spcBef>
              <a:buSzPts val="2100"/>
              <a:buFont typeface="Arial"/>
              <a:buChar char="❖"/>
              <a:tabLst>
                <a:tab pos="498475" algn="l"/>
              </a:tabLst>
            </a:pPr>
            <a:endParaRPr lang="en-US" altLang="zh-CN" sz="2400" dirty="0">
              <a:latin typeface="Arial"/>
              <a:cs typeface="Arial"/>
            </a:endParaRPr>
          </a:p>
          <a:p>
            <a:pPr lvl="0" indent="-361950">
              <a:spcBef>
                <a:spcPts val="0"/>
              </a:spcBef>
              <a:buSzPts val="2100"/>
              <a:buFont typeface="Arial"/>
              <a:buChar char="❖"/>
              <a:tabLst>
                <a:tab pos="498475" algn="l"/>
              </a:tabLst>
            </a:pPr>
            <a:r>
              <a:rPr lang="en-US" altLang="zh-CN" sz="2400" dirty="0">
                <a:latin typeface="Arial"/>
                <a:cs typeface="Arial"/>
              </a:rPr>
              <a:t>Ensure synergies among mangroves, coral reef, seagrass and wetland, especially for ecological connectivity among them.</a:t>
            </a:r>
            <a:endParaRPr lang="zh-CN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4;p2"/>
          <p:cNvSpPr txBox="1">
            <a:spLocks/>
          </p:cNvSpPr>
          <p:nvPr/>
        </p:nvSpPr>
        <p:spPr>
          <a:xfrm>
            <a:off x="2049137" y="266719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Conclusions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63301" y="558225"/>
            <a:ext cx="9910604" cy="1216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overall summary of achievements in implementing the SAP including funding and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Mangroves: </a:t>
            </a:r>
            <a:r>
              <a:rPr lang="en-US" altLang="zh-CN" sz="2000" dirty="0">
                <a:latin typeface="Arial"/>
                <a:cs typeface="Arial"/>
              </a:rPr>
              <a:t>many activities in SAP target sites was implemented, the area of mangroves grow  constantly,  and the mangrove ecosystem in site was healthy. </a:t>
            </a:r>
            <a:endParaRPr lang="en-US" sz="20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Seagrass: </a:t>
            </a:r>
            <a:r>
              <a:rPr lang="en-US" altLang="zh-CN" sz="2000" dirty="0">
                <a:latin typeface="Arial"/>
                <a:cs typeface="Arial"/>
              </a:rPr>
              <a:t>many activities in SAP target sites was implemented, Seagrass bed ecosystems of SAP target sites were in a healthy state. </a:t>
            </a:r>
            <a:endParaRPr lang="en-US" sz="20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Wetland: </a:t>
            </a:r>
            <a:r>
              <a:rPr lang="en-US" altLang="zh-CN" sz="2000" dirty="0">
                <a:latin typeface="Arial"/>
                <a:cs typeface="Arial"/>
              </a:rPr>
              <a:t>many activities in SAP target sites was implemented, the wetland ecosystem was rehabilitated, biodiversity of the sites increased.</a:t>
            </a:r>
            <a:endParaRPr lang="en-US" sz="20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highlight>
                <a:srgbClr val="FFFF00"/>
              </a:highlight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Fund Source:  </a:t>
            </a:r>
            <a:r>
              <a:rPr lang="en-US" altLang="zh-CN" sz="2000" dirty="0">
                <a:latin typeface="Arial"/>
                <a:cs typeface="Arial"/>
              </a:rPr>
              <a:t>Ministry of Finance, Local Authorities, and Companies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altLang="zh-CN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Implementing agencies and partners</a:t>
            </a:r>
            <a:r>
              <a:rPr lang="zh-CN" altLang="en-US" sz="2400" dirty="0">
                <a:latin typeface="Arial"/>
                <a:cs typeface="Arial"/>
                <a:sym typeface="Arial"/>
              </a:rPr>
              <a:t>：</a:t>
            </a:r>
            <a:endParaRPr lang="en-US" altLang="zh-CN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/>
              </a:rPr>
              <a:t>1</a:t>
            </a:r>
            <a:r>
              <a:rPr lang="en-US" altLang="zh-CN" sz="2000" dirty="0">
                <a:latin typeface="Arial"/>
                <a:cs typeface="Arial"/>
                <a:sym typeface="Arial"/>
              </a:rPr>
              <a:t>)</a:t>
            </a:r>
            <a:r>
              <a:rPr lang="en-US" altLang="zh-CN" sz="2000" dirty="0">
                <a:latin typeface="Arial"/>
                <a:cs typeface="Arial"/>
              </a:rPr>
              <a:t> Ministry of Natural Resources, Ministry of Ecology and Environment, National Forestry and Grassland Administration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000" dirty="0">
                <a:latin typeface="Arial"/>
                <a:cs typeface="Arial"/>
              </a:rPr>
              <a:t>2) Local Authorities such as provincial governments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000" dirty="0">
                <a:latin typeface="Arial"/>
                <a:cs typeface="Arial"/>
              </a:rPr>
              <a:t>3) Natural Reserve Agencies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802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4;p2"/>
          <p:cNvSpPr txBox="1">
            <a:spLocks/>
          </p:cNvSpPr>
          <p:nvPr/>
        </p:nvSpPr>
        <p:spPr>
          <a:xfrm>
            <a:off x="2077489" y="351780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3400" b="1" dirty="0">
                <a:solidFill>
                  <a:srgbClr val="0070C0"/>
                </a:solidFill>
              </a:rPr>
              <a:t>Conclusions</a:t>
            </a:r>
            <a:endParaRPr lang="en-US" sz="3400" dirty="0">
              <a:solidFill>
                <a:srgbClr val="0070C0"/>
              </a:solidFill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1850663" y="782855"/>
            <a:ext cx="9910604" cy="128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ways forward to achieve SAP targets during SCS SAP Project in next 2 years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1600" dirty="0"/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Legal agreements (PCA’s) to be signed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GB" altLang="zh-CN" sz="2400" dirty="0">
                <a:latin typeface="Arial"/>
                <a:cs typeface="Arial"/>
              </a:rPr>
              <a:t>Implementation of the activities as the Annex of PCA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GB" altLang="zh-CN" sz="2400" dirty="0">
                <a:latin typeface="Arial"/>
                <a:cs typeface="Arial"/>
              </a:rPr>
              <a:t>Combination with national and provincial action plan for coastal habitat conservation and restoration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</a:rPr>
              <a:t>Strengthening capacity building and public involvement including scientific research and public education</a:t>
            </a:r>
            <a:endParaRPr lang="zh-CN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dirty="0">
              <a:latin typeface="Arial"/>
              <a:cs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GB" altLang="zh-CN" sz="2400" kern="100" dirty="0">
              <a:effectLst/>
              <a:latin typeface="等线" panose="02010600030101010101" pitchFamily="2" charset="-12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zh-CN" altLang="zh-CN" sz="2400" kern="100" dirty="0">
              <a:effectLst/>
              <a:latin typeface="等线" panose="02010600030101010101" pitchFamily="2" charset="-12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933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E8BBA2E-7BC9-57B4-BC89-B85429776753}"/>
              </a:ext>
            </a:extLst>
          </p:cNvPr>
          <p:cNvSpPr txBox="1"/>
          <p:nvPr/>
        </p:nvSpPr>
        <p:spPr>
          <a:xfrm>
            <a:off x="3664688" y="2367516"/>
            <a:ext cx="6755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/>
              <a:t>Thank you very much</a:t>
            </a:r>
            <a:endParaRPr lang="zh-CN" altLang="en-US" sz="54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AC672EC7-510A-9A18-2EC3-CD22667E9CDC}"/>
              </a:ext>
            </a:extLst>
          </p:cNvPr>
          <p:cNvSpPr txBox="1"/>
          <p:nvPr/>
        </p:nvSpPr>
        <p:spPr>
          <a:xfrm>
            <a:off x="8977424" y="4851990"/>
            <a:ext cx="225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/>
              <a:t>yuyunjun@scies.org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8810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Presentation Outline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2155500" y="848225"/>
            <a:ext cx="9910604" cy="5502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Evaluation of Achievements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000" b="1" dirty="0">
              <a:latin typeface="Arial"/>
              <a:ea typeface="Arial"/>
              <a:cs typeface="Arial"/>
              <a:sym typeface="Arial"/>
            </a:endParaRP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Mangroves: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Coral Reefs: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Seagrass beds: SAP Targets and Summary of Achievements</a:t>
            </a:r>
          </a:p>
          <a:p>
            <a:pPr marL="55245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Font typeface="Wingdings" panose="05000000000000000000" pitchFamily="2" charset="2"/>
              <a:buChar char="v"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Wetlands: SAP Targets and Summary of Achievements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Issues and Challenges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Lessons Learned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Recommendations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600" b="1" dirty="0">
              <a:latin typeface="Arial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3400" b="1" dirty="0">
                <a:solidFill>
                  <a:srgbClr val="0070C0"/>
                </a:solidFill>
              </a:rPr>
              <a:t>Introduction</a:t>
            </a:r>
            <a:endParaRPr sz="34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10093244" cy="2182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background of country participation and involvement in the projects (past SCS and current SCSSAP) and habitats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China participated in projects of mangrove, seagrass, and wetland.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South China Institute of Environmental Sciences was the leading SEA</a:t>
            </a:r>
          </a:p>
          <a:p>
            <a:pPr indent="-361950">
              <a:lnSpc>
                <a:spcPct val="125000"/>
              </a:lnSpc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Protection of Coral Reefs will be briefly introduced in the meeting.</a:t>
            </a:r>
          </a:p>
          <a:p>
            <a:pPr indent="-361950">
              <a:lnSpc>
                <a:spcPct val="150000"/>
              </a:lnSpc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5 sites of mangroves, 5 sites of seagrass, 4 sites of wetland </a:t>
            </a:r>
          </a:p>
        </p:txBody>
      </p:sp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Mangroves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xmlns="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1800851" y="605631"/>
            <a:ext cx="9910604" cy="2272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74DB15C-B925-C9E3-46EA-F7DD236FC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8779" y="822250"/>
            <a:ext cx="9910603" cy="579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1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Mangroves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xmlns="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1945049" y="885685"/>
            <a:ext cx="9910604" cy="2543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the estimated funding and source for mangrove activities during 2008-2021 including the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Estimated funding: N.A.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dirty="0">
                <a:latin typeface="Arial"/>
                <a:cs typeface="Arial"/>
                <a:sym typeface="Arial"/>
              </a:rPr>
              <a:t>Source: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 The marine ecological conservation and restoration Funds (original Blue Bays </a:t>
            </a:r>
            <a:r>
              <a:rPr lang="en-US" altLang="zh-CN" sz="20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2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launched in 2016), funded by Ministry of Finance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</a:t>
            </a:r>
            <a:r>
              <a:rPr lang="en-US" altLang="zh-CN" sz="2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Wetland Conservation and Restoration Funds, funded by Ministry of Finance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  Ecological compensation funds (</a:t>
            </a:r>
            <a:r>
              <a:rPr lang="en-US" altLang="zh-CN" sz="2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 by Companies)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  Local Authorities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dirty="0">
                <a:latin typeface="Arial"/>
                <a:ea typeface="Arial"/>
                <a:cs typeface="Arial"/>
                <a:sym typeface="Arial"/>
              </a:rPr>
              <a:t>Implementing agencies and partners</a:t>
            </a:r>
            <a:r>
              <a:rPr lang="zh-CN" altLang="en-US" dirty="0">
                <a:latin typeface="Arial"/>
                <a:ea typeface="Arial"/>
                <a:cs typeface="Arial"/>
                <a:sym typeface="Arial"/>
              </a:rPr>
              <a:t>：</a:t>
            </a:r>
            <a:endParaRPr lang="en-US" altLang="zh-CN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/>
              </a:rPr>
              <a:t>1)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Ministry of Natural Resources, and local natural resources agencies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Ministry of Ecology and Environment, and local environment agencies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 National Forestry and Grassland Administration, and local forestry agencies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 Local Authorities such as provincial governments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 Natural Reserve Agencies</a:t>
            </a: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971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94;p2">
            <a:extLst>
              <a:ext uri="{FF2B5EF4-FFF2-40B4-BE49-F238E27FC236}">
                <a16:creationId xmlns:a16="http://schemas.microsoft.com/office/drawing/2014/main" xmlns="" id="{B2DDE28C-BED4-9BA9-E1B2-F487403E3290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Coral Reefs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1" name="Google Shape;95;p2">
            <a:extLst>
              <a:ext uri="{FF2B5EF4-FFF2-40B4-BE49-F238E27FC236}">
                <a16:creationId xmlns:a16="http://schemas.microsoft.com/office/drawing/2014/main" xmlns="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40EBDAD-6C36-34EC-EBC7-DDB87317E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9423" y="1245072"/>
            <a:ext cx="10008782" cy="46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926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5406722A-ECBC-7A71-88EC-E06440D7694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Seagrass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97E1F419-34E3-8FF8-B6A8-605D135FB21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>
            <a:extLst>
              <a:ext uri="{FF2B5EF4-FFF2-40B4-BE49-F238E27FC236}">
                <a16:creationId xmlns:a16="http://schemas.microsoft.com/office/drawing/2014/main" xmlns="" id="{D0CD492C-46A5-071B-C61D-D0DA6C02382F}"/>
              </a:ext>
            </a:extLst>
          </p:cNvPr>
          <p:cNvSpPr txBox="1">
            <a:spLocks/>
          </p:cNvSpPr>
          <p:nvPr/>
        </p:nvSpPr>
        <p:spPr>
          <a:xfrm>
            <a:off x="1959004" y="745434"/>
            <a:ext cx="9910604" cy="2272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2290D61-6863-485F-76D0-C4E3379C39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734" y="815163"/>
            <a:ext cx="10116265" cy="604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316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5406722A-ECBC-7A71-88EC-E06440D7694D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7755045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Seagrass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97E1F419-34E3-8FF8-B6A8-605D135FB21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>
            <a:extLst>
              <a:ext uri="{FF2B5EF4-FFF2-40B4-BE49-F238E27FC236}">
                <a16:creationId xmlns:a16="http://schemas.microsoft.com/office/drawing/2014/main" xmlns="" id="{D0CD492C-46A5-071B-C61D-D0DA6C02382F}"/>
              </a:ext>
            </a:extLst>
          </p:cNvPr>
          <p:cNvSpPr txBox="1">
            <a:spLocks/>
          </p:cNvSpPr>
          <p:nvPr/>
        </p:nvSpPr>
        <p:spPr>
          <a:xfrm>
            <a:off x="1916695" y="745434"/>
            <a:ext cx="9910604" cy="2272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2400" dirty="0"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Present the estimated funding and source for seagrass activities during 2008-2021 including the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ea typeface="Arial"/>
                <a:cs typeface="Arial"/>
                <a:sym typeface="Arial"/>
              </a:rPr>
              <a:t>Estimated funding:</a:t>
            </a:r>
            <a:r>
              <a:rPr lang="en-US" altLang="zh-CN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N.A.</a:t>
            </a: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Source: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1) The marine ecological conservation and restoration Funds (original Blue Bays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launched in 2016), funded by Ministry of Finance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The Wetland Conservation and Restoration Funds, funded by Ministry of Finance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  Ecological compensation funds 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Funds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provided by Companies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  Local Authorities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altLang="zh-CN" sz="2400" dirty="0">
                <a:latin typeface="Arial"/>
                <a:cs typeface="Arial"/>
                <a:sym typeface="Arial"/>
              </a:rPr>
              <a:t>Implementing agencies and partners</a:t>
            </a:r>
            <a:r>
              <a:rPr lang="zh-CN" altLang="en-US" sz="2400" dirty="0">
                <a:latin typeface="Arial"/>
                <a:cs typeface="Arial"/>
                <a:sym typeface="Arial"/>
              </a:rPr>
              <a:t>：</a:t>
            </a:r>
            <a:endParaRPr lang="en-US" altLang="zh-CN" sz="2400" dirty="0">
              <a:latin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/>
              </a:rPr>
              <a:t>1)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Ministry of Natural Resources, and local natural resources agencies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 Ministry of Ecology and Environment, and local environment agencies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 National Forestry and Grassland Administration, and local forestry agencies 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 Local Authorities such as provincial governments</a:t>
            </a:r>
          </a:p>
          <a:p>
            <a:pPr indent="-361950">
              <a:spcBef>
                <a:spcPts val="0"/>
              </a:spcBef>
              <a:buSzPts val="2100"/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 Natural Reserve Agencies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altLang="zh-CN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869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4;p2">
            <a:extLst>
              <a:ext uri="{FF2B5EF4-FFF2-40B4-BE49-F238E27FC236}">
                <a16:creationId xmlns:a16="http://schemas.microsoft.com/office/drawing/2014/main" xmlns="" id="{0AFDA0A7-05FF-FB22-78D7-603B1926019B}"/>
              </a:ext>
            </a:extLst>
          </p:cNvPr>
          <p:cNvSpPr txBox="1">
            <a:spLocks/>
          </p:cNvSpPr>
          <p:nvPr/>
        </p:nvSpPr>
        <p:spPr>
          <a:xfrm>
            <a:off x="2208762" y="162422"/>
            <a:ext cx="8721997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Evaluation of Achievements on Coastal Wetlands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Google Shape;95;p2">
            <a:extLst>
              <a:ext uri="{FF2B5EF4-FFF2-40B4-BE49-F238E27FC236}">
                <a16:creationId xmlns:a16="http://schemas.microsoft.com/office/drawing/2014/main" xmlns="" id="{13B2E195-53F1-81FB-9ADE-690CDB2F021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03;p3">
            <a:extLst>
              <a:ext uri="{FF2B5EF4-FFF2-40B4-BE49-F238E27FC236}">
                <a16:creationId xmlns:a16="http://schemas.microsoft.com/office/drawing/2014/main" xmlns="" id="{8045741D-CFD6-0DCD-2E7B-1146C067979A}"/>
              </a:ext>
            </a:extLst>
          </p:cNvPr>
          <p:cNvSpPr txBox="1">
            <a:spLocks/>
          </p:cNvSpPr>
          <p:nvPr/>
        </p:nvSpPr>
        <p:spPr>
          <a:xfrm>
            <a:off x="1957606" y="666591"/>
            <a:ext cx="9910604" cy="2272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42333FA-F948-25DA-A479-D753A3AB6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762" y="985060"/>
            <a:ext cx="9932925" cy="559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967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1051</Words>
  <Application>Microsoft Office PowerPoint</Application>
  <PresentationFormat>Widescreen</PresentationFormat>
  <Paragraphs>187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宋体</vt:lpstr>
      <vt:lpstr>Arial</vt:lpstr>
      <vt:lpstr>Calibri</vt:lpstr>
      <vt:lpstr>Times New Roman</vt:lpstr>
      <vt:lpstr>Twentieth Century</vt:lpstr>
      <vt:lpstr>Wingdings</vt:lpstr>
      <vt:lpstr>等线</vt:lpstr>
      <vt:lpstr>Office Theme</vt:lpstr>
      <vt:lpstr>PowerPoint Presentation</vt:lpstr>
      <vt:lpstr>Presentation Outline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PowerPoint Presentation</vt:lpstr>
      <vt:lpstr>Recommendations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46</cp:revision>
  <dcterms:created xsi:type="dcterms:W3CDTF">2021-06-17T13:22:27Z</dcterms:created>
  <dcterms:modified xsi:type="dcterms:W3CDTF">2022-09-30T01:21:25Z</dcterms:modified>
</cp:coreProperties>
</file>