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86" r:id="rId3"/>
    <p:sldId id="278" r:id="rId4"/>
    <p:sldId id="289" r:id="rId5"/>
    <p:sldId id="308" r:id="rId6"/>
    <p:sldId id="299" r:id="rId7"/>
    <p:sldId id="309" r:id="rId8"/>
    <p:sldId id="302" r:id="rId9"/>
    <p:sldId id="310" r:id="rId10"/>
    <p:sldId id="305" r:id="rId11"/>
    <p:sldId id="311" r:id="rId12"/>
    <p:sldId id="304" r:id="rId13"/>
    <p:sldId id="312" r:id="rId14"/>
    <p:sldId id="307" r:id="rId15"/>
    <p:sldId id="287" r:id="rId16"/>
    <p:sldId id="288" r:id="rId17"/>
    <p:sldId id="313" r:id="rId1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jiPbXauyGG8atlrAfG6BEXSwGx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77FB7C0-870E-4CA2-AEDD-45C9577357D1}">
  <a:tblStyle styleId="{177FB7C0-870E-4CA2-AEDD-45C9577357D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99"/>
    <p:restoredTop sz="91356" autoAdjust="0"/>
  </p:normalViewPr>
  <p:slideViewPr>
    <p:cSldViewPr snapToGrid="0">
      <p:cViewPr varScale="1">
        <p:scale>
          <a:sx n="64" d="100"/>
          <a:sy n="64" d="100"/>
        </p:scale>
        <p:origin x="128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700174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4386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2072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0157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61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H" dirty="0"/>
          </a:p>
        </p:txBody>
      </p:sp>
    </p:spTree>
    <p:extLst>
      <p:ext uri="{BB962C8B-B14F-4D97-AF65-F5344CB8AC3E}">
        <p14:creationId xmlns:p14="http://schemas.microsoft.com/office/powerpoint/2010/main" val="27165642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H" dirty="0"/>
          </a:p>
        </p:txBody>
      </p:sp>
    </p:spTree>
    <p:extLst>
      <p:ext uri="{BB962C8B-B14F-4D97-AF65-F5344CB8AC3E}">
        <p14:creationId xmlns:p14="http://schemas.microsoft.com/office/powerpoint/2010/main" val="4215893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5899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72277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t="10912" b="27598"/>
          <a:stretch/>
        </p:blipFill>
        <p:spPr>
          <a:xfrm>
            <a:off x="407624" y="505134"/>
            <a:ext cx="11314323" cy="521516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2034060" y="644542"/>
            <a:ext cx="9687887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Twentieth Century"/>
                <a:cs typeface="Calibri" panose="020F0502020204030204" pitchFamily="34" charset="0"/>
                <a:sym typeface="Twentieth Century"/>
              </a:rPr>
              <a:t>Implementing the Strategic Action </a:t>
            </a:r>
            <a:r>
              <a:rPr lang="en-US" sz="2200" b="0" i="0" u="none" strike="noStrike" cap="none" dirty="0" err="1">
                <a:solidFill>
                  <a:schemeClr val="lt1"/>
                </a:solidFill>
                <a:latin typeface="Calibri" panose="020F0502020204030204" pitchFamily="34" charset="0"/>
                <a:ea typeface="Twentieth Century"/>
                <a:cs typeface="Calibri" panose="020F0502020204030204" pitchFamily="34" charset="0"/>
                <a:sym typeface="Twentieth Century"/>
              </a:rPr>
              <a:t>Programme</a:t>
            </a:r>
            <a:r>
              <a:rPr lang="en-US" sz="2200" b="0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Twentieth Century"/>
                <a:cs typeface="Calibri" panose="020F0502020204030204" pitchFamily="34" charset="0"/>
                <a:sym typeface="Twentieth Century"/>
              </a:rPr>
              <a:t> for THE SOUTH CHINA SEA AND GULF OF THAILAND (SCS SAP) Project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3971" y="560572"/>
            <a:ext cx="1090089" cy="71735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1318354" y="2008893"/>
            <a:ext cx="9492861" cy="2178095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000" b="1" dirty="0">
              <a:solidFill>
                <a:srgbClr val="FFFFFF"/>
              </a:solidFill>
              <a:latin typeface="Calibri" panose="020F0502020204030204" pitchFamily="34" charset="0"/>
              <a:ea typeface="Twentieth Century"/>
              <a:cs typeface="Calibri" panose="020F0502020204030204" pitchFamily="34" charset="0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Calibri" panose="020F0502020204030204" pitchFamily="34" charset="0"/>
                <a:ea typeface="Twentieth Century"/>
                <a:cs typeface="Calibri" panose="020F0502020204030204" pitchFamily="34" charset="0"/>
                <a:sym typeface="Twentieth Century"/>
              </a:rPr>
              <a:t>Second Meeting of the Regional Working Groups on Coral Reefs and Seagrass Beds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Calibri" panose="020F0502020204030204" pitchFamily="34" charset="0"/>
                <a:ea typeface="Twentieth Century"/>
                <a:cs typeface="Calibri" panose="020F0502020204030204" pitchFamily="34" charset="0"/>
                <a:sym typeface="Twentieth Century"/>
              </a:rPr>
              <a:t>of the SCS SAP Project </a:t>
            </a:r>
          </a:p>
          <a:p>
            <a:pPr algn="ctr">
              <a:lnSpc>
                <a:spcPct val="107000"/>
              </a:lnSpc>
            </a:pPr>
            <a:r>
              <a:rPr lang="en-US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11-12 August 2025, Iloilo, Philippines </a:t>
            </a:r>
          </a:p>
          <a:p>
            <a:pPr algn="ctr">
              <a:lnSpc>
                <a:spcPct val="107000"/>
              </a:lnSpc>
            </a:pPr>
            <a:endParaRPr sz="1800" dirty="0">
              <a:solidFill>
                <a:schemeClr val="bg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Report on National Activities </a:t>
            </a:r>
            <a:r>
              <a:rPr lang="en-US" sz="2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Implement the SCS SAP Project</a:t>
            </a:r>
            <a:r>
              <a:rPr lang="en-US" sz="240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>
              <a:spcAft>
                <a:spcPts val="800"/>
              </a:spcAft>
            </a:pP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(for the period January 2022 – July 2025)</a:t>
            </a:r>
            <a:endParaRPr lang="en-US" sz="10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1427018" y="4324867"/>
            <a:ext cx="9254837" cy="1216951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  <a:ea typeface="Twentieth Century"/>
                <a:cs typeface="Calibri" panose="020F0502020204030204" pitchFamily="34" charset="0"/>
                <a:sym typeface="Twentieth Century"/>
              </a:rPr>
              <a:t>Thailand</a:t>
            </a:r>
          </a:p>
          <a:p>
            <a:pPr lvl="0" algn="ctr">
              <a:lnSpc>
                <a:spcPct val="107000"/>
              </a:lnSpc>
            </a:pP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Director of the Marine Resources Conservation Division</a:t>
            </a:r>
            <a:endParaRPr lang="th-TH" sz="1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>
              <a:lnSpc>
                <a:spcPct val="107000"/>
              </a:lnSpc>
            </a:pP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Director of the Marine and Coastal Resources Research and</a:t>
            </a:r>
            <a:r>
              <a:rPr lang="th-TH" sz="1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Development Institute</a:t>
            </a:r>
            <a:endParaRPr sz="1800" dirty="0">
              <a:solidFill>
                <a:schemeClr val="bg1"/>
              </a:solidFill>
              <a:latin typeface="Calibri" panose="020F0502020204030204" pitchFamily="34" charset="0"/>
              <a:ea typeface="Twentieth Century"/>
              <a:cs typeface="Calibri" panose="020F0502020204030204" pitchFamily="34" charset="0"/>
              <a:sym typeface="Twentieth Century"/>
            </a:endParaRPr>
          </a:p>
        </p:txBody>
      </p:sp>
      <p:pic>
        <p:nvPicPr>
          <p:cNvPr id="2" name="image1.png">
            <a:extLst>
              <a:ext uri="{FF2B5EF4-FFF2-40B4-BE49-F238E27FC236}">
                <a16:creationId xmlns:a16="http://schemas.microsoft.com/office/drawing/2014/main" id="{977A06EB-9669-1F33-CF11-D34AF7953BD5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3956729" y="5977484"/>
            <a:ext cx="4509770" cy="676275"/>
          </a:xfrm>
          <a:prstGeom prst="rect">
            <a:avLst/>
          </a:prstGeom>
          <a:ln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95;p2">
            <a:extLst>
              <a:ext uri="{FF2B5EF4-FFF2-40B4-BE49-F238E27FC236}">
                <a16:creationId xmlns:a16="http://schemas.microsoft.com/office/drawing/2014/main" id="{6BEA0119-2CE0-3992-CB95-424DFA5BEFE1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67586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3;p3">
            <a:extLst>
              <a:ext uri="{FF2B5EF4-FFF2-40B4-BE49-F238E27FC236}">
                <a16:creationId xmlns:a16="http://schemas.microsoft.com/office/drawing/2014/main" id="{8BDD5E2E-7922-BDC3-8391-D8B6E347E9B5}"/>
              </a:ext>
            </a:extLst>
          </p:cNvPr>
          <p:cNvSpPr txBox="1">
            <a:spLocks/>
          </p:cNvSpPr>
          <p:nvPr/>
        </p:nvSpPr>
        <p:spPr>
          <a:xfrm>
            <a:off x="2281396" y="106019"/>
            <a:ext cx="9910604" cy="596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Summary on status of monitoring related CRs &amp; SGs in Thailand</a:t>
            </a: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866A02A-FCEA-6F0C-4B8B-DC5DD3313A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169912"/>
              </p:ext>
            </p:extLst>
          </p:nvPr>
        </p:nvGraphicFramePr>
        <p:xfrm>
          <a:off x="1007165" y="848141"/>
          <a:ext cx="10946296" cy="5265107"/>
        </p:xfrm>
        <a:graphic>
          <a:graphicData uri="http://schemas.openxmlformats.org/drawingml/2006/table">
            <a:tbl>
              <a:tblPr>
                <a:tableStyleId>{177FB7C0-870E-4CA2-AEDD-45C9577357D1}</a:tableStyleId>
              </a:tblPr>
              <a:tblGrid>
                <a:gridCol w="2736574">
                  <a:extLst>
                    <a:ext uri="{9D8B030D-6E8A-4147-A177-3AD203B41FA5}">
                      <a16:colId xmlns:a16="http://schemas.microsoft.com/office/drawing/2014/main" val="801484664"/>
                    </a:ext>
                  </a:extLst>
                </a:gridCol>
                <a:gridCol w="2736574">
                  <a:extLst>
                    <a:ext uri="{9D8B030D-6E8A-4147-A177-3AD203B41FA5}">
                      <a16:colId xmlns:a16="http://schemas.microsoft.com/office/drawing/2014/main" val="2316639555"/>
                    </a:ext>
                  </a:extLst>
                </a:gridCol>
                <a:gridCol w="2736574">
                  <a:extLst>
                    <a:ext uri="{9D8B030D-6E8A-4147-A177-3AD203B41FA5}">
                      <a16:colId xmlns:a16="http://schemas.microsoft.com/office/drawing/2014/main" val="2212471544"/>
                    </a:ext>
                  </a:extLst>
                </a:gridCol>
                <a:gridCol w="2736574">
                  <a:extLst>
                    <a:ext uri="{9D8B030D-6E8A-4147-A177-3AD203B41FA5}">
                      <a16:colId xmlns:a16="http://schemas.microsoft.com/office/drawing/2014/main" val="3890810034"/>
                    </a:ext>
                  </a:extLst>
                </a:gridCol>
              </a:tblGrid>
              <a:tr h="86838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b="1" dirty="0"/>
                        <a:t>Activity</a:t>
                      </a:r>
                      <a:endParaRPr lang="en-US" sz="2000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b="1" dirty="0"/>
                        <a:t>Site 1: Bandon Bay (Seagrass)</a:t>
                      </a:r>
                      <a:endParaRPr lang="en-US" sz="2000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b="1" dirty="0"/>
                        <a:t>Site 1: Koh Si Chang </a:t>
                      </a:r>
                      <a:endParaRPr lang="en-US" sz="2000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b="1" dirty="0"/>
                        <a:t>Site 2: Koh Lan</a:t>
                      </a:r>
                      <a:endParaRPr lang="en-US" sz="2000" dirty="0"/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6056727"/>
                  </a:ext>
                </a:extLst>
              </a:tr>
              <a:tr h="86838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/>
                        <a:t>Methodology training (date/no. participants)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2023 / 40+ </a:t>
                      </a:r>
                    </a:p>
                    <a:p>
                      <a:pPr>
                        <a:buNone/>
                      </a:pPr>
                      <a:r>
                        <a:rPr lang="en-US" sz="2000" dirty="0"/>
                        <a:t>(DMCR, community, LMMA)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2023 / 25+ </a:t>
                      </a:r>
                    </a:p>
                    <a:p>
                      <a:pPr>
                        <a:buNone/>
                      </a:pPr>
                      <a:r>
                        <a:rPr lang="en-US" sz="2000" dirty="0"/>
                        <a:t>(DMCR, local gov, dive ops)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2023 / 30+ </a:t>
                      </a:r>
                    </a:p>
                    <a:p>
                      <a:pPr>
                        <a:buNone/>
                      </a:pPr>
                      <a:r>
                        <a:rPr lang="en-US" sz="2000" dirty="0"/>
                        <a:t>(DMCR, dive ops, local gov)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6761056"/>
                  </a:ext>
                </a:extLst>
              </a:tr>
              <a:tr h="86838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/>
                        <a:t>Indicators &amp; frequency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SG: Coverage, shoot density, water quality Quarterly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CR: Live coral cover, fish, water quality Quarterly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CR: Live coral cover, fish, water quality Quarterly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1027180"/>
                  </a:ext>
                </a:extLst>
              </a:tr>
              <a:tr h="51081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/>
                        <a:t>No. stations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/>
                        <a:t>6 (across SG zones)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/>
                        <a:t>3 (core reef sites)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/>
                        <a:t>4 (core reef sites)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491754"/>
                  </a:ext>
                </a:extLst>
              </a:tr>
              <a:tr h="86838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/>
                        <a:t>Date of 1st / 2nd monitoring practices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/>
                        <a:t>2023 Q1 / 2023 Q4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/>
                        <a:t>2023 Q2 / 2024 Q1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/>
                        <a:t>2023 Q2 / 2024 Q1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5352500"/>
                  </a:ext>
                </a:extLst>
              </a:tr>
              <a:tr h="86838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Trend of change of CRs and SGs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/>
                        <a:t>Improved coverage &amp; health in core LMMA zones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/>
                        <a:t>Stable to improved coral cover, some recovery areas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Coral health and fish abundance improving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653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7557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03;p3">
            <a:extLst>
              <a:ext uri="{FF2B5EF4-FFF2-40B4-BE49-F238E27FC236}">
                <a16:creationId xmlns:a16="http://schemas.microsoft.com/office/drawing/2014/main" id="{C9C664EC-C7CB-0A15-6A2E-74ADC58F29A3}"/>
              </a:ext>
            </a:extLst>
          </p:cNvPr>
          <p:cNvSpPr txBox="1">
            <a:spLocks/>
          </p:cNvSpPr>
          <p:nvPr/>
        </p:nvSpPr>
        <p:spPr>
          <a:xfrm>
            <a:off x="1764561" y="145776"/>
            <a:ext cx="9910604" cy="596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Summary on status of monitoring related CRs &amp; SGs in Thailand (Cont.)</a:t>
            </a: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600" b="1" dirty="0">
                <a:solidFill>
                  <a:schemeClr val="accent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b="1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D4C230D-5741-71B2-D715-C13045E03F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907685"/>
              </p:ext>
            </p:extLst>
          </p:nvPr>
        </p:nvGraphicFramePr>
        <p:xfrm>
          <a:off x="266700" y="1046921"/>
          <a:ext cx="11658600" cy="5194850"/>
        </p:xfrm>
        <a:graphic>
          <a:graphicData uri="http://schemas.openxmlformats.org/drawingml/2006/table">
            <a:tbl>
              <a:tblPr>
                <a:tableStyleId>{177FB7C0-870E-4CA2-AEDD-45C9577357D1}</a:tableStyleId>
              </a:tblPr>
              <a:tblGrid>
                <a:gridCol w="2331720">
                  <a:extLst>
                    <a:ext uri="{9D8B030D-6E8A-4147-A177-3AD203B41FA5}">
                      <a16:colId xmlns:a16="http://schemas.microsoft.com/office/drawing/2014/main" val="759121360"/>
                    </a:ext>
                  </a:extLst>
                </a:gridCol>
                <a:gridCol w="2331720">
                  <a:extLst>
                    <a:ext uri="{9D8B030D-6E8A-4147-A177-3AD203B41FA5}">
                      <a16:colId xmlns:a16="http://schemas.microsoft.com/office/drawing/2014/main" val="819849043"/>
                    </a:ext>
                  </a:extLst>
                </a:gridCol>
                <a:gridCol w="2331720">
                  <a:extLst>
                    <a:ext uri="{9D8B030D-6E8A-4147-A177-3AD203B41FA5}">
                      <a16:colId xmlns:a16="http://schemas.microsoft.com/office/drawing/2014/main" val="2316342010"/>
                    </a:ext>
                  </a:extLst>
                </a:gridCol>
                <a:gridCol w="2331720">
                  <a:extLst>
                    <a:ext uri="{9D8B030D-6E8A-4147-A177-3AD203B41FA5}">
                      <a16:colId xmlns:a16="http://schemas.microsoft.com/office/drawing/2014/main" val="2693378278"/>
                    </a:ext>
                  </a:extLst>
                </a:gridCol>
                <a:gridCol w="2331720">
                  <a:extLst>
                    <a:ext uri="{9D8B030D-6E8A-4147-A177-3AD203B41FA5}">
                      <a16:colId xmlns:a16="http://schemas.microsoft.com/office/drawing/2014/main" val="3654823276"/>
                    </a:ext>
                  </a:extLst>
                </a:gridCol>
              </a:tblGrid>
              <a:tr h="75621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b="1" dirty="0"/>
                        <a:t>Activity</a:t>
                      </a:r>
                      <a:endParaRPr lang="en-US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b="1" dirty="0"/>
                        <a:t>Site 3: Koh Tao </a:t>
                      </a:r>
                      <a:endParaRPr lang="en-US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b="1" dirty="0"/>
                        <a:t>Site 4: Koh Mak</a:t>
                      </a:r>
                      <a:endParaRPr lang="en-US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b="1" dirty="0"/>
                        <a:t>Site 5: Koh Kra </a:t>
                      </a:r>
                      <a:endParaRPr lang="en-US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b="1" dirty="0"/>
                        <a:t>Site 6: Koh Losin</a:t>
                      </a:r>
                      <a:endParaRPr lang="en-US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4738986"/>
                  </a:ext>
                </a:extLst>
              </a:tr>
              <a:tr h="1085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dirty="0"/>
                        <a:t>Methodology training (date/no. participants)</a:t>
                      </a:r>
                      <a:endParaRPr lang="en-US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2023 / 40+ (DMCR, dive ops, community)</a:t>
                      </a:r>
                      <a:endParaRPr lang="en-US" sz="1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2023 / 35+ (DMCR, dive ops, local gov)</a:t>
                      </a:r>
                      <a:endParaRPr lang="en-US" sz="1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2023 / 25+ (DMCR, local rangers)</a:t>
                      </a:r>
                      <a:endParaRPr lang="en-US" sz="1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2023 / 20+ (DMCR, patrols)</a:t>
                      </a:r>
                      <a:endParaRPr lang="en-US" sz="1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5438903"/>
                  </a:ext>
                </a:extLst>
              </a:tr>
              <a:tr h="1085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dirty="0"/>
                        <a:t>Indicators &amp; frequency</a:t>
                      </a:r>
                      <a:endParaRPr lang="en-US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dirty="0"/>
                        <a:t>Coral cover, fish, water quality </a:t>
                      </a:r>
                    </a:p>
                    <a:p>
                      <a:pPr>
                        <a:buNone/>
                      </a:pPr>
                      <a:r>
                        <a:rPr lang="en-US" sz="1800" dirty="0"/>
                        <a:t>Quarterly</a:t>
                      </a:r>
                      <a:endParaRPr lang="en-US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dirty="0"/>
                        <a:t>Coral cover, fish, water quality</a:t>
                      </a:r>
                    </a:p>
                    <a:p>
                      <a:pPr>
                        <a:buNone/>
                      </a:pPr>
                      <a:r>
                        <a:rPr lang="en-US" sz="1800" dirty="0"/>
                        <a:t>Quarterly</a:t>
                      </a:r>
                      <a:endParaRPr lang="en-US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dirty="0"/>
                        <a:t>Coral cover, fish, water quality</a:t>
                      </a:r>
                    </a:p>
                    <a:p>
                      <a:pPr>
                        <a:buNone/>
                      </a:pPr>
                      <a:r>
                        <a:rPr lang="en-US" sz="1800" dirty="0"/>
                        <a:t>Quarterly</a:t>
                      </a:r>
                      <a:endParaRPr lang="en-US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dirty="0"/>
                        <a:t>Coral cover, fish, water quality</a:t>
                      </a:r>
                    </a:p>
                    <a:p>
                      <a:pPr>
                        <a:buNone/>
                      </a:pPr>
                      <a:r>
                        <a:rPr lang="en-US" sz="1800" dirty="0"/>
                        <a:t>Quarterly</a:t>
                      </a:r>
                      <a:endParaRPr lang="en-US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2785507"/>
                  </a:ext>
                </a:extLst>
              </a:tr>
              <a:tr h="42742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No. stations</a:t>
                      </a:r>
                      <a:endParaRPr lang="en-US" sz="1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800"/>
                        <a:t>5</a:t>
                      </a:r>
                      <a:endParaRPr lang="en-TH" sz="1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800"/>
                        <a:t>3</a:t>
                      </a:r>
                      <a:endParaRPr lang="en-TH" sz="1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800"/>
                        <a:t>2</a:t>
                      </a:r>
                      <a:endParaRPr lang="en-TH" sz="1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800"/>
                        <a:t>2</a:t>
                      </a:r>
                      <a:endParaRPr lang="en-TH" sz="1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6809362"/>
                  </a:ext>
                </a:extLst>
              </a:tr>
              <a:tr h="75621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Date of 1st / 2nd monitoring practices</a:t>
                      </a:r>
                      <a:endParaRPr lang="en-US" sz="1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2023 Q2 / 2024 Q1</a:t>
                      </a:r>
                      <a:endParaRPr lang="en-US" sz="1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2023 Q2 / 2024 Q1</a:t>
                      </a:r>
                      <a:endParaRPr lang="en-US" sz="1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2023 Q2 / 2024 Q1</a:t>
                      </a:r>
                      <a:endParaRPr lang="en-US" sz="1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2023 Q2 / 2024 Q1</a:t>
                      </a:r>
                      <a:endParaRPr lang="en-US" sz="1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7639377"/>
                  </a:ext>
                </a:extLst>
              </a:tr>
              <a:tr h="1085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dirty="0"/>
                        <a:t>Trend of change of CRs and SGs</a:t>
                      </a:r>
                      <a:endParaRPr lang="en-US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Coral recovery in some zones; stable elsewhere</a:t>
                      </a:r>
                      <a:endParaRPr lang="en-US" sz="1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Coral resilience improving; stress hotspots identified</a:t>
                      </a:r>
                      <a:endParaRPr lang="en-US" sz="1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Stable coral cover; better enforcement</a:t>
                      </a:r>
                      <a:endParaRPr lang="en-US" sz="18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dirty="0"/>
                        <a:t>High coral integrity; maintained status</a:t>
                      </a:r>
                      <a:endParaRPr lang="en-US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036027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9632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95;p2">
            <a:extLst>
              <a:ext uri="{FF2B5EF4-FFF2-40B4-BE49-F238E27FC236}">
                <a16:creationId xmlns:a16="http://schemas.microsoft.com/office/drawing/2014/main" id="{FF47834B-21F2-DD6B-C1F2-8ED38A3CFE4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3;p3">
            <a:extLst>
              <a:ext uri="{FF2B5EF4-FFF2-40B4-BE49-F238E27FC236}">
                <a16:creationId xmlns:a16="http://schemas.microsoft.com/office/drawing/2014/main" id="{DC067AA5-1815-47AD-398A-766769A17294}"/>
              </a:ext>
            </a:extLst>
          </p:cNvPr>
          <p:cNvSpPr txBox="1">
            <a:spLocks/>
          </p:cNvSpPr>
          <p:nvPr/>
        </p:nvSpPr>
        <p:spPr>
          <a:xfrm>
            <a:off x="2049137" y="7442"/>
            <a:ext cx="9910604" cy="462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 algn="ctr">
              <a:spcBef>
                <a:spcPts val="0"/>
              </a:spcBef>
              <a:buSzPts val="2100"/>
              <a:buNone/>
            </a:pP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Availability of data and information at the sites on CRs &amp; SGs</a:t>
            </a:r>
            <a:endParaRPr lang="en-US" sz="14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 algn="ctr">
              <a:spcBef>
                <a:spcPts val="0"/>
              </a:spcBef>
              <a:buSzPts val="2100"/>
              <a:buNone/>
            </a:pPr>
            <a:endParaRPr lang="en-GB" sz="16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5250" indent="0" algn="ctr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5250" indent="0" algn="ctr">
              <a:spcBef>
                <a:spcPts val="0"/>
              </a:spcBef>
              <a:buSzPts val="2100"/>
              <a:buNone/>
            </a:pPr>
            <a:endParaRPr lang="en-GB" sz="16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5250" indent="0" algn="ctr">
              <a:spcBef>
                <a:spcPts val="0"/>
              </a:spcBef>
              <a:buSzPts val="2100"/>
              <a:buNone/>
            </a:pPr>
            <a:endParaRPr lang="en-US" sz="14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015A101-3C25-307B-5D19-0340C79546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162396"/>
              </p:ext>
            </p:extLst>
          </p:nvPr>
        </p:nvGraphicFramePr>
        <p:xfrm>
          <a:off x="2146852" y="469690"/>
          <a:ext cx="9910602" cy="5459670"/>
        </p:xfrm>
        <a:graphic>
          <a:graphicData uri="http://schemas.openxmlformats.org/drawingml/2006/table">
            <a:tbl>
              <a:tblPr>
                <a:tableStyleId>{177FB7C0-870E-4CA2-AEDD-45C9577357D1}</a:tableStyleId>
              </a:tblPr>
              <a:tblGrid>
                <a:gridCol w="1404731">
                  <a:extLst>
                    <a:ext uri="{9D8B030D-6E8A-4147-A177-3AD203B41FA5}">
                      <a16:colId xmlns:a16="http://schemas.microsoft.com/office/drawing/2014/main" val="2081893138"/>
                    </a:ext>
                  </a:extLst>
                </a:gridCol>
                <a:gridCol w="1007165">
                  <a:extLst>
                    <a:ext uri="{9D8B030D-6E8A-4147-A177-3AD203B41FA5}">
                      <a16:colId xmlns:a16="http://schemas.microsoft.com/office/drawing/2014/main" val="1450498369"/>
                    </a:ext>
                  </a:extLst>
                </a:gridCol>
                <a:gridCol w="993913">
                  <a:extLst>
                    <a:ext uri="{9D8B030D-6E8A-4147-A177-3AD203B41FA5}">
                      <a16:colId xmlns:a16="http://schemas.microsoft.com/office/drawing/2014/main" val="3155994455"/>
                    </a:ext>
                  </a:extLst>
                </a:gridCol>
                <a:gridCol w="998903">
                  <a:extLst>
                    <a:ext uri="{9D8B030D-6E8A-4147-A177-3AD203B41FA5}">
                      <a16:colId xmlns:a16="http://schemas.microsoft.com/office/drawing/2014/main" val="2799864729"/>
                    </a:ext>
                  </a:extLst>
                </a:gridCol>
                <a:gridCol w="1101178">
                  <a:extLst>
                    <a:ext uri="{9D8B030D-6E8A-4147-A177-3AD203B41FA5}">
                      <a16:colId xmlns:a16="http://schemas.microsoft.com/office/drawing/2014/main" val="3903827690"/>
                    </a:ext>
                  </a:extLst>
                </a:gridCol>
                <a:gridCol w="1101178">
                  <a:extLst>
                    <a:ext uri="{9D8B030D-6E8A-4147-A177-3AD203B41FA5}">
                      <a16:colId xmlns:a16="http://schemas.microsoft.com/office/drawing/2014/main" val="1420519526"/>
                    </a:ext>
                  </a:extLst>
                </a:gridCol>
                <a:gridCol w="1101178">
                  <a:extLst>
                    <a:ext uri="{9D8B030D-6E8A-4147-A177-3AD203B41FA5}">
                      <a16:colId xmlns:a16="http://schemas.microsoft.com/office/drawing/2014/main" val="176557805"/>
                    </a:ext>
                  </a:extLst>
                </a:gridCol>
                <a:gridCol w="1101178">
                  <a:extLst>
                    <a:ext uri="{9D8B030D-6E8A-4147-A177-3AD203B41FA5}">
                      <a16:colId xmlns:a16="http://schemas.microsoft.com/office/drawing/2014/main" val="761615206"/>
                    </a:ext>
                  </a:extLst>
                </a:gridCol>
                <a:gridCol w="1101178">
                  <a:extLst>
                    <a:ext uri="{9D8B030D-6E8A-4147-A177-3AD203B41FA5}">
                      <a16:colId xmlns:a16="http://schemas.microsoft.com/office/drawing/2014/main" val="1652520888"/>
                    </a:ext>
                  </a:extLst>
                </a:gridCol>
              </a:tblGrid>
              <a:tr h="68947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200" b="1" dirty="0"/>
                        <a:t>CR &amp; SG Data and Information Categories / total parameters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200" b="1" dirty="0"/>
                        <a:t>Bandon Bay (SG)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200" b="1" dirty="0"/>
                        <a:t>Koh Si Chang (CR)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200" b="1" dirty="0"/>
                        <a:t>Koh Lan </a:t>
                      </a:r>
                    </a:p>
                    <a:p>
                      <a:pPr algn="ctr">
                        <a:buNone/>
                      </a:pPr>
                      <a:r>
                        <a:rPr lang="en-US" sz="1200" b="1" dirty="0"/>
                        <a:t>(CR)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200" b="1" dirty="0"/>
                        <a:t>Koh Tao </a:t>
                      </a:r>
                    </a:p>
                    <a:p>
                      <a:pPr algn="ctr">
                        <a:buNone/>
                      </a:pPr>
                      <a:r>
                        <a:rPr lang="en-US" sz="1200" b="1" dirty="0"/>
                        <a:t>(CR)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200" b="1" dirty="0"/>
                        <a:t>Koh Mak </a:t>
                      </a:r>
                    </a:p>
                    <a:p>
                      <a:pPr algn="ctr">
                        <a:buNone/>
                      </a:pPr>
                      <a:r>
                        <a:rPr lang="en-US" sz="1200" b="1" dirty="0"/>
                        <a:t>(CR)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200" b="1" dirty="0"/>
                        <a:t>Koh Kra</a:t>
                      </a:r>
                    </a:p>
                    <a:p>
                      <a:pPr algn="ctr">
                        <a:buNone/>
                      </a:pPr>
                      <a:r>
                        <a:rPr lang="en-US" sz="1200" b="1" dirty="0"/>
                        <a:t>(CR)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200" b="1" dirty="0"/>
                        <a:t>Koh Losin </a:t>
                      </a:r>
                    </a:p>
                    <a:p>
                      <a:pPr algn="ctr">
                        <a:buNone/>
                      </a:pPr>
                      <a:r>
                        <a:rPr lang="en-US" sz="1200" b="1" dirty="0"/>
                        <a:t>(CR)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200" b="1" dirty="0"/>
                        <a:t>Main reasons of data/information unavailability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7300117"/>
                  </a:ext>
                </a:extLst>
              </a:tr>
              <a:tr h="36771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200"/>
                        <a:t>Geographic information / 5</a:t>
                      </a:r>
                      <a:endParaRPr lang="en-US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5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5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5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5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5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5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 dirty="0"/>
                        <a:t>5</a:t>
                      </a:r>
                      <a:endParaRPr lang="en-TH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200"/>
                        <a:t>—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extLst>
                  <a:ext uri="{0D108BD9-81ED-4DB2-BD59-A6C34878D82A}">
                    <a16:rowId xmlns:a16="http://schemas.microsoft.com/office/drawing/2014/main" val="1087913545"/>
                  </a:ext>
                </a:extLst>
              </a:tr>
              <a:tr h="144023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200" dirty="0"/>
                        <a:t>Biological information / 16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 dirty="0"/>
                        <a:t>12</a:t>
                      </a:r>
                      <a:endParaRPr lang="en-TH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14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14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14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14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13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13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200"/>
                        <a:t>Some taxonomic, fish, mammal data under review/incomplete; partial for molluscs/crustaceans, trends at SG site systemizing</a:t>
                      </a:r>
                      <a:endParaRPr lang="en-US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extLst>
                  <a:ext uri="{0D108BD9-81ED-4DB2-BD59-A6C34878D82A}">
                    <a16:rowId xmlns:a16="http://schemas.microsoft.com/office/drawing/2014/main" val="2885215555"/>
                  </a:ext>
                </a:extLst>
              </a:tr>
              <a:tr h="68947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200"/>
                        <a:t>Social – use information / 9</a:t>
                      </a:r>
                      <a:endParaRPr lang="en-US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8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8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8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8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8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7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7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200"/>
                        <a:t>Traditional use, ecosystem service valuation ongoing</a:t>
                      </a:r>
                      <a:endParaRPr lang="en-US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extLst>
                  <a:ext uri="{0D108BD9-81ED-4DB2-BD59-A6C34878D82A}">
                    <a16:rowId xmlns:a16="http://schemas.microsoft.com/office/drawing/2014/main" val="321872621"/>
                  </a:ext>
                </a:extLst>
              </a:tr>
              <a:tr h="47497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200"/>
                        <a:t>Stress-pressure information / 7</a:t>
                      </a:r>
                      <a:endParaRPr lang="en-US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7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7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7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7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7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7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/>
                        <a:t>7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200"/>
                        <a:t>—</a:t>
                      </a:r>
                      <a:endParaRPr lang="en-T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extLst>
                  <a:ext uri="{0D108BD9-81ED-4DB2-BD59-A6C34878D82A}">
                    <a16:rowId xmlns:a16="http://schemas.microsoft.com/office/drawing/2014/main" val="3328952095"/>
                  </a:ext>
                </a:extLst>
              </a:tr>
              <a:tr h="68947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200"/>
                        <a:t>Economic valuation / 7</a:t>
                      </a:r>
                      <a:endParaRPr lang="en-US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 dirty="0"/>
                        <a:t>2</a:t>
                      </a:r>
                      <a:endParaRPr lang="en-TH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 dirty="0"/>
                        <a:t>2</a:t>
                      </a:r>
                      <a:endParaRPr lang="en-TH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 dirty="0"/>
                        <a:t>2</a:t>
                      </a:r>
                      <a:endParaRPr lang="en-TH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 dirty="0"/>
                        <a:t>2</a:t>
                      </a:r>
                      <a:endParaRPr lang="en-TH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 dirty="0"/>
                        <a:t>2</a:t>
                      </a:r>
                      <a:endParaRPr lang="en-TH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 dirty="0"/>
                        <a:t>2</a:t>
                      </a:r>
                      <a:endParaRPr lang="en-TH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TH" sz="1200" dirty="0"/>
                        <a:t>2</a:t>
                      </a:r>
                      <a:endParaRPr lang="en-TH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200" dirty="0"/>
                        <a:t>Economic/valuation studies ongoing/incomplete at all sites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5965" marR="45965" marT="22982" marB="22982" anchor="ctr"/>
                </a:tc>
                <a:extLst>
                  <a:ext uri="{0D108BD9-81ED-4DB2-BD59-A6C34878D82A}">
                    <a16:rowId xmlns:a16="http://schemas.microsoft.com/office/drawing/2014/main" val="276370441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B471F9CE-0680-A8EB-9033-BFA7AB944548}"/>
              </a:ext>
            </a:extLst>
          </p:cNvPr>
          <p:cNvSpPr txBox="1"/>
          <p:nvPr/>
        </p:nvSpPr>
        <p:spPr>
          <a:xfrm>
            <a:off x="2146852" y="6018978"/>
            <a:ext cx="991060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/>
              <a:t>- All basic geographic, biological, social, and stress information is recently available.</a:t>
            </a:r>
          </a:p>
          <a:p>
            <a:pPr>
              <a:buNone/>
            </a:pPr>
            <a:r>
              <a:rPr lang="en-US" dirty="0"/>
              <a:t>- Main gaps are in </a:t>
            </a:r>
            <a:r>
              <a:rPr lang="en-US" b="1" dirty="0"/>
              <a:t>advanced biological (e.g., </a:t>
            </a:r>
            <a:r>
              <a:rPr lang="en-US" b="1" dirty="0" err="1"/>
              <a:t>molluscs</a:t>
            </a:r>
            <a:r>
              <a:rPr lang="en-US" b="1" dirty="0"/>
              <a:t>, crustaceans, some mammals)</a:t>
            </a:r>
            <a:r>
              <a:rPr lang="en-US" dirty="0"/>
              <a:t>, </a:t>
            </a:r>
            <a:r>
              <a:rPr lang="en-US" b="1" dirty="0"/>
              <a:t>traditional use/social (ecosystem services)</a:t>
            </a:r>
            <a:r>
              <a:rPr lang="en-US" dirty="0"/>
              <a:t>, and especially </a:t>
            </a:r>
            <a:r>
              <a:rPr lang="en-US" b="1" dirty="0"/>
              <a:t>economic valuation</a:t>
            </a:r>
            <a:r>
              <a:rPr lang="en-US" dirty="0"/>
              <a:t> (all sites: studies are ongoing or planned).</a:t>
            </a:r>
          </a:p>
        </p:txBody>
      </p:sp>
    </p:spTree>
    <p:extLst>
      <p:ext uri="{BB962C8B-B14F-4D97-AF65-F5344CB8AC3E}">
        <p14:creationId xmlns:p14="http://schemas.microsoft.com/office/powerpoint/2010/main" val="2827342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AC6B390-BC59-4F1D-A0EE-D71A92F0A0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6C60D79-16F1-4C4B-B7E3-7634E7069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19137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Google Shape;95;p2" descr="A coral reef with fish in the water&#10;&#10;AI-generated content may be incorrect.">
            <a:extLst>
              <a:ext uri="{FF2B5EF4-FFF2-40B4-BE49-F238E27FC236}">
                <a16:creationId xmlns:a16="http://schemas.microsoft.com/office/drawing/2014/main" id="{48E34923-A4B8-D09A-2EA3-504135523609}"/>
              </a:ext>
            </a:extLst>
          </p:cNvPr>
          <p:cNvPicPr preferRelativeResize="0"/>
          <p:nvPr/>
        </p:nvPicPr>
        <p:blipFill rotWithShape="1">
          <a:blip r:embed="rId2"/>
          <a:stretch/>
        </p:blipFill>
        <p:spPr>
          <a:xfrm>
            <a:off x="8005572" y="520749"/>
            <a:ext cx="1848342" cy="5643794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  <a:noFill/>
        </p:spPr>
      </p:pic>
      <p:sp>
        <p:nvSpPr>
          <p:cNvPr id="15" name="Arc 14">
            <a:extLst>
              <a:ext uri="{FF2B5EF4-FFF2-40B4-BE49-F238E27FC236}">
                <a16:creationId xmlns:a16="http://schemas.microsoft.com/office/drawing/2014/main" id="{426B127E-6498-4C77-9C9D-4553A5113B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02050" y="650160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955A71-4978-4571-D270-F0A88FC4F618}"/>
              </a:ext>
            </a:extLst>
          </p:cNvPr>
          <p:cNvSpPr txBox="1"/>
          <p:nvPr/>
        </p:nvSpPr>
        <p:spPr>
          <a:xfrm>
            <a:off x="339588" y="19131"/>
            <a:ext cx="625502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100" b="1" kern="1200" dirty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Issues related to collection, gathering and provision of national data &amp; information on CRs &amp; SGs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E26A79-2A3F-397E-1442-30E39E848249}"/>
              </a:ext>
            </a:extLst>
          </p:cNvPr>
          <p:cNvSpPr txBox="1"/>
          <p:nvPr/>
        </p:nvSpPr>
        <p:spPr>
          <a:xfrm>
            <a:off x="339588" y="1274491"/>
            <a:ext cx="12192000" cy="48900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Shortages in collecting &amp; managing data:</a:t>
            </a:r>
            <a:endParaRPr lang="en-US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Economic valuation and advanced biological data remain limited at most sites.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Mechanisms of data management &amp; exchanges in the country:</a:t>
            </a:r>
            <a:endParaRPr lang="en-US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Centralized DMCR database, but regional data sharing is still limited.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Consideration to monitoring socio-economic indicators:</a:t>
            </a:r>
            <a:endParaRPr lang="en-US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Medium priority; annual socio-economic surveys ongoing at demonstration sites.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Types of data available but impossible to provide:</a:t>
            </a:r>
            <a:endParaRPr lang="en-US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Sensitive or confidential data (e.g. enforcement, some economic figures).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Popular techniques used for mapping habitats:</a:t>
            </a:r>
            <a:endParaRPr lang="en-US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GIS and drone mapping combined with field surveys.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Training needs on remote sensing application for mapping:</a:t>
            </a:r>
            <a:endParaRPr lang="en-US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Medium to high; advanced analysis skills needed.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Suggestion for developing the regional database:</a:t>
            </a:r>
            <a:endParaRPr lang="en-US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Standardize indicators and reporting formats for all countries.</a:t>
            </a:r>
          </a:p>
        </p:txBody>
      </p:sp>
    </p:spTree>
    <p:extLst>
      <p:ext uri="{BB962C8B-B14F-4D97-AF65-F5344CB8AC3E}">
        <p14:creationId xmlns:p14="http://schemas.microsoft.com/office/powerpoint/2010/main" val="887069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4;p2">
            <a:extLst>
              <a:ext uri="{FF2B5EF4-FFF2-40B4-BE49-F238E27FC236}">
                <a16:creationId xmlns:a16="http://schemas.microsoft.com/office/drawing/2014/main" id="{6AEDDAAE-F91C-1153-AACD-1D5CA624DE0F}"/>
              </a:ext>
            </a:extLst>
          </p:cNvPr>
          <p:cNvSpPr txBox="1">
            <a:spLocks/>
          </p:cNvSpPr>
          <p:nvPr/>
        </p:nvSpPr>
        <p:spPr>
          <a:xfrm>
            <a:off x="2261313" y="0"/>
            <a:ext cx="9731904" cy="6726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sz="24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Information related to economic valuation, blue carbon, and blu</a:t>
            </a:r>
            <a:r>
              <a:rPr lang="en-US" sz="24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economy </a:t>
            </a:r>
            <a:endParaRPr lang="en-US" sz="2400" b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Google Shape;95;p2">
            <a:extLst>
              <a:ext uri="{FF2B5EF4-FFF2-40B4-BE49-F238E27FC236}">
                <a16:creationId xmlns:a16="http://schemas.microsoft.com/office/drawing/2014/main" id="{0F18566B-239C-DD4E-54EA-BC5A3947E1F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EF2B53C-0F47-3D8D-A5AA-DA168A4A2B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820270"/>
              </p:ext>
            </p:extLst>
          </p:nvPr>
        </p:nvGraphicFramePr>
        <p:xfrm>
          <a:off x="2451652" y="2186609"/>
          <a:ext cx="9288402" cy="3604593"/>
        </p:xfrm>
        <a:graphic>
          <a:graphicData uri="http://schemas.openxmlformats.org/drawingml/2006/table">
            <a:tbl>
              <a:tblPr firstRow="1" firstCol="1" bandRow="1">
                <a:tableStyleId>{177FB7C0-870E-4CA2-AEDD-45C9577357D1}</a:tableStyleId>
              </a:tblPr>
              <a:tblGrid>
                <a:gridCol w="4479235">
                  <a:extLst>
                    <a:ext uri="{9D8B030D-6E8A-4147-A177-3AD203B41FA5}">
                      <a16:colId xmlns:a16="http://schemas.microsoft.com/office/drawing/2014/main" val="911543516"/>
                    </a:ext>
                  </a:extLst>
                </a:gridCol>
                <a:gridCol w="3657874">
                  <a:extLst>
                    <a:ext uri="{9D8B030D-6E8A-4147-A177-3AD203B41FA5}">
                      <a16:colId xmlns:a16="http://schemas.microsoft.com/office/drawing/2014/main" val="3806813330"/>
                    </a:ext>
                  </a:extLst>
                </a:gridCol>
                <a:gridCol w="1151293">
                  <a:extLst>
                    <a:ext uri="{9D8B030D-6E8A-4147-A177-3AD203B41FA5}">
                      <a16:colId xmlns:a16="http://schemas.microsoft.com/office/drawing/2014/main" val="3488874813"/>
                    </a:ext>
                  </a:extLst>
                </a:gridCol>
              </a:tblGrid>
              <a:tr h="7207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TH" sz="1800" kern="0" dirty="0">
                          <a:effectLst/>
                        </a:rPr>
                        <a:t>Study/Project</a:t>
                      </a:r>
                      <a:endParaRPr lang="en-TH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TH" sz="1800" kern="0" dirty="0">
                          <a:effectLst/>
                        </a:rPr>
                        <a:t>Focus</a:t>
                      </a:r>
                      <a:endParaRPr lang="en-TH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TH" sz="1800" kern="0" dirty="0">
                          <a:effectLst/>
                        </a:rPr>
                        <a:t>Year</a:t>
                      </a:r>
                      <a:endParaRPr lang="en-TH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497171442"/>
                  </a:ext>
                </a:extLst>
              </a:tr>
              <a:tr h="7209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TH" sz="1800" kern="0" dirty="0">
                          <a:effectLst/>
                        </a:rPr>
                        <a:t>Coral Reef Tourism/Fisheries Valuation</a:t>
                      </a:r>
                      <a:endParaRPr lang="en-TH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TH" sz="1800" kern="0" dirty="0">
                          <a:effectLst/>
                        </a:rPr>
                        <a:t>Economic value of CR tourism &amp; fishery</a:t>
                      </a:r>
                      <a:endParaRPr lang="en-TH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TH" sz="1800" kern="0" dirty="0">
                          <a:effectLst/>
                        </a:rPr>
                        <a:t>2023</a:t>
                      </a:r>
                      <a:endParaRPr lang="en-TH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741660781"/>
                  </a:ext>
                </a:extLst>
              </a:tr>
              <a:tr h="7209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TH" sz="1800" kern="0" dirty="0">
                          <a:effectLst/>
                        </a:rPr>
                        <a:t>Seagrass Management Cost-Benefit</a:t>
                      </a:r>
                      <a:endParaRPr lang="en-TH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TH" sz="1800" kern="0">
                          <a:effectLst/>
                        </a:rPr>
                        <a:t>Economic value/benefit of management</a:t>
                      </a:r>
                      <a:endParaRPr lang="en-TH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TH" sz="1800" kern="0" dirty="0">
                          <a:effectLst/>
                        </a:rPr>
                        <a:t>2024</a:t>
                      </a:r>
                      <a:endParaRPr lang="en-TH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855868843"/>
                  </a:ext>
                </a:extLst>
              </a:tr>
              <a:tr h="7209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TH" sz="1800" kern="0">
                          <a:effectLst/>
                        </a:rPr>
                        <a:t>Blue Carbon Assessment</a:t>
                      </a:r>
                      <a:endParaRPr lang="en-TH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TH" sz="1800" kern="0">
                          <a:effectLst/>
                        </a:rPr>
                        <a:t>Blue carbon &amp; sequestration potential</a:t>
                      </a:r>
                      <a:endParaRPr lang="en-TH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TH" sz="1800" kern="0">
                          <a:effectLst/>
                        </a:rPr>
                        <a:t>2024–2025</a:t>
                      </a:r>
                      <a:endParaRPr lang="en-TH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040834078"/>
                  </a:ext>
                </a:extLst>
              </a:tr>
              <a:tr h="7209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TH" sz="1800" kern="0">
                          <a:effectLst/>
                        </a:rPr>
                        <a:t>Blue Economy Pilots</a:t>
                      </a:r>
                      <a:endParaRPr lang="en-TH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TH" sz="1800" kern="0">
                          <a:effectLst/>
                        </a:rPr>
                        <a:t>Ecosystem service &amp; finance models</a:t>
                      </a:r>
                      <a:endParaRPr lang="en-TH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TH" sz="1800" kern="0" dirty="0">
                          <a:effectLst/>
                        </a:rPr>
                        <a:t>Ongoing</a:t>
                      </a:r>
                      <a:endParaRPr lang="en-TH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5978079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9881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54140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Issues and Challenges</a:t>
            </a:r>
            <a:endParaRPr sz="2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99004" y="446170"/>
            <a:ext cx="9910604" cy="3247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r>
              <a:rPr lang="en-TH" dirty="0"/>
              <a:t>Data/capacity gaps, especially advanced biological and economic data</a:t>
            </a:r>
          </a:p>
          <a:p>
            <a:pPr lvl="0"/>
            <a:r>
              <a:rPr lang="en-TH" dirty="0"/>
              <a:t>Enforcement and sustainable financing challenges</a:t>
            </a:r>
          </a:p>
          <a:p>
            <a:pPr lvl="0"/>
            <a:r>
              <a:rPr lang="en-TH" dirty="0"/>
              <a:t>Pressures: tourism, illegal/destructive fishing, climate change, COT outbreaks</a:t>
            </a:r>
          </a:p>
          <a:p>
            <a:pPr lvl="0"/>
            <a:r>
              <a:rPr lang="en-TH" dirty="0"/>
              <a:t>Responses: community enforcement, LMMA pilots, routine monitoring, adaptive management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94;p2"/>
          <p:cNvSpPr txBox="1">
            <a:spLocks/>
          </p:cNvSpPr>
          <p:nvPr/>
        </p:nvSpPr>
        <p:spPr>
          <a:xfrm>
            <a:off x="2208761" y="3794570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70C0"/>
              </a:buClr>
              <a:buSzPts val="4000"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Lessons Learned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Google Shape;103;p3"/>
          <p:cNvSpPr txBox="1">
            <a:spLocks/>
          </p:cNvSpPr>
          <p:nvPr/>
        </p:nvSpPr>
        <p:spPr>
          <a:xfrm>
            <a:off x="2099004" y="4377582"/>
            <a:ext cx="10010341" cy="2345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r>
              <a:rPr lang="en-TH" dirty="0"/>
              <a:t>Stakeholder engagement and LMMA/co-management models improve effectiveness</a:t>
            </a:r>
          </a:p>
          <a:p>
            <a:pPr lvl="0"/>
            <a:r>
              <a:rPr lang="en-TH" dirty="0"/>
              <a:t>Participatory monitoring and adaptive management build local ownership</a:t>
            </a:r>
          </a:p>
          <a:p>
            <a:pPr lvl="0"/>
            <a:r>
              <a:rPr lang="en-TH" dirty="0"/>
              <a:t>Local capacity building is essential for sustainability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07077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Recommendations</a:t>
            </a:r>
            <a:endParaRPr sz="2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49137" y="635572"/>
            <a:ext cx="9910604" cy="35720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r>
              <a:rPr lang="en-TH" sz="2400" dirty="0"/>
              <a:t>Expand LMMA/co-management and community-based management</a:t>
            </a:r>
          </a:p>
          <a:p>
            <a:pPr lvl="0"/>
            <a:r>
              <a:rPr lang="en-TH" sz="2400" dirty="0"/>
              <a:t>Invest in advanced monitoring (remote sensing, economic valuation) and training</a:t>
            </a:r>
          </a:p>
          <a:p>
            <a:pPr lvl="0"/>
            <a:r>
              <a:rPr lang="en-TH" sz="2400" dirty="0"/>
              <a:t>Strengthen national–regional data linkages and harmonize protocols</a:t>
            </a:r>
          </a:p>
          <a:p>
            <a:pPr lvl="0"/>
            <a:r>
              <a:rPr lang="en-TH" sz="2400" dirty="0"/>
              <a:t>Develop sustainable finance mechanisms for long-term SAP implementation</a:t>
            </a:r>
          </a:p>
        </p:txBody>
      </p:sp>
      <p:sp>
        <p:nvSpPr>
          <p:cNvPr id="5" name="Google Shape;94;p2"/>
          <p:cNvSpPr txBox="1">
            <a:spLocks/>
          </p:cNvSpPr>
          <p:nvPr/>
        </p:nvSpPr>
        <p:spPr>
          <a:xfrm>
            <a:off x="2208762" y="3624568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70C0"/>
              </a:buClr>
              <a:buSzPts val="4000"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Conclusions &amp; Way Forward 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Google Shape;103;p3"/>
          <p:cNvSpPr txBox="1">
            <a:spLocks/>
          </p:cNvSpPr>
          <p:nvPr/>
        </p:nvSpPr>
        <p:spPr>
          <a:xfrm>
            <a:off x="2049137" y="4207580"/>
            <a:ext cx="9910604" cy="1904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r>
              <a:rPr lang="en-TH" sz="2400" dirty="0"/>
              <a:t>Significant gains in protected area designation, management, and monitoring for coral reefs and seagrass in Thailand</a:t>
            </a:r>
          </a:p>
          <a:p>
            <a:pPr lvl="0"/>
            <a:r>
              <a:rPr lang="en-TH" sz="2400" dirty="0"/>
              <a:t>Partnership of DMCR, UNEP, local agencies, and communities is critical</a:t>
            </a:r>
          </a:p>
          <a:p>
            <a:pPr lvl="0"/>
            <a:r>
              <a:rPr lang="en-TH" sz="2400" dirty="0"/>
              <a:t>Next steps: Scale up LMMA, address data gaps, mainstream best practices, secure SAP sustainability to 2027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18326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928F64C6-FE22-4FC1-A763-DFCC514811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261224" y="4577975"/>
            <a:ext cx="7539349" cy="1899827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905CF-E546-30C3-E136-BCCBAFA7D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3468" y="4741948"/>
            <a:ext cx="6829520" cy="862031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spcBef>
                <a:spcPct val="0"/>
              </a:spcBef>
            </a:pP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Thank you for your attention.</a:t>
            </a:r>
          </a:p>
        </p:txBody>
      </p:sp>
      <p:pic>
        <p:nvPicPr>
          <p:cNvPr id="4" name="Picture 3" descr="A lighthouse in the ocean&#10;&#10;AI-generated content may be incorrect.">
            <a:extLst>
              <a:ext uri="{FF2B5EF4-FFF2-40B4-BE49-F238E27FC236}">
                <a16:creationId xmlns:a16="http://schemas.microsoft.com/office/drawing/2014/main" id="{A068E9DB-B021-7C36-8B5A-6BD3BD4A7E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300" r="1" b="1"/>
          <a:stretch>
            <a:fillRect/>
          </a:stretch>
        </p:blipFill>
        <p:spPr>
          <a:xfrm>
            <a:off x="317636" y="321734"/>
            <a:ext cx="3797570" cy="2010551"/>
          </a:xfrm>
          <a:prstGeom prst="rect">
            <a:avLst/>
          </a:prstGeom>
        </p:spPr>
      </p:pic>
      <p:pic>
        <p:nvPicPr>
          <p:cNvPr id="11" name="Picture 10" descr="A collage of a person walking on the beach&#10;&#10;AI-generated content may be incorrect.">
            <a:extLst>
              <a:ext uri="{FF2B5EF4-FFF2-40B4-BE49-F238E27FC236}">
                <a16:creationId xmlns:a16="http://schemas.microsoft.com/office/drawing/2014/main" id="{B6866853-4AA4-5A46-B9CB-98D2DC53A14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549" r="1" b="16082"/>
          <a:stretch>
            <a:fillRect/>
          </a:stretch>
        </p:blipFill>
        <p:spPr>
          <a:xfrm>
            <a:off x="317634" y="2422097"/>
            <a:ext cx="3794760" cy="2013804"/>
          </a:xfrm>
          <a:prstGeom prst="rect">
            <a:avLst/>
          </a:prstGeom>
        </p:spPr>
      </p:pic>
      <p:pic>
        <p:nvPicPr>
          <p:cNvPr id="6" name="Picture 5" descr="A map of a city&#10;&#10;AI-generated content may be incorrect.">
            <a:extLst>
              <a:ext uri="{FF2B5EF4-FFF2-40B4-BE49-F238E27FC236}">
                <a16:creationId xmlns:a16="http://schemas.microsoft.com/office/drawing/2014/main" id="{1521F7BD-C266-6A94-1677-A8C0DCD2961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-4" b="23319"/>
          <a:stretch>
            <a:fillRect/>
          </a:stretch>
        </p:blipFill>
        <p:spPr>
          <a:xfrm>
            <a:off x="4202549" y="321732"/>
            <a:ext cx="3793472" cy="4111323"/>
          </a:xfrm>
          <a:prstGeom prst="rect">
            <a:avLst/>
          </a:prstGeom>
        </p:spPr>
      </p:pic>
      <p:pic>
        <p:nvPicPr>
          <p:cNvPr id="8" name="รูปภาพ 190" descr="คำอธิบาย: 181715_0">
            <a:extLst>
              <a:ext uri="{FF2B5EF4-FFF2-40B4-BE49-F238E27FC236}">
                <a16:creationId xmlns:a16="http://schemas.microsoft.com/office/drawing/2014/main" id="{498FE96E-5044-43F9-41D2-4628532B05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9" r="14458" b="2"/>
          <a:stretch>
            <a:fillRect/>
          </a:stretch>
        </p:blipFill>
        <p:spPr bwMode="auto">
          <a:xfrm>
            <a:off x="8086176" y="321733"/>
            <a:ext cx="3797984" cy="4111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รูปภาพ 17" descr="A group of fish swimming in the ocean&#10;&#10;AI-generated content may be incorrect.">
            <a:extLst>
              <a:ext uri="{FF2B5EF4-FFF2-40B4-BE49-F238E27FC236}">
                <a16:creationId xmlns:a16="http://schemas.microsoft.com/office/drawing/2014/main" id="{C6AAFDF5-4C76-8E3E-483C-A8CE3A18407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6903" r="1" b="12454"/>
          <a:stretch>
            <a:fillRect/>
          </a:stretch>
        </p:blipFill>
        <p:spPr>
          <a:xfrm>
            <a:off x="317634" y="4525715"/>
            <a:ext cx="3794760" cy="2010551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C34627B-48E6-4F4D-B843-97717A86B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19934" y="5694097"/>
            <a:ext cx="5486400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2004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0" name="Rectangle 99">
            <a:extLst>
              <a:ext uri="{FF2B5EF4-FFF2-40B4-BE49-F238E27FC236}">
                <a16:creationId xmlns:a16="http://schemas.microsoft.com/office/drawing/2014/main" id="{63F5877B-98C7-49DD-83AB-0F6F57CB65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5" name="Google Shape;95;p2" descr="A coral reef with fish in the water&#10;&#10;AI-generated content may be incorrect."/>
          <p:cNvPicPr preferRelativeResize="0"/>
          <p:nvPr/>
        </p:nvPicPr>
        <p:blipFill rotWithShape="1">
          <a:blip r:embed="rId3"/>
          <a:srcRect t="42672" r="-1" b="10807"/>
          <a:stretch>
            <a:fillRect/>
          </a:stretch>
        </p:blipFill>
        <p:spPr>
          <a:xfrm>
            <a:off x="7364078" y="-18"/>
            <a:ext cx="4827922" cy="6857999"/>
          </a:xfrm>
          <a:custGeom>
            <a:avLst/>
            <a:gdLst/>
            <a:ahLst/>
            <a:cxnLst/>
            <a:rect l="l" t="t" r="r" b="b"/>
            <a:pathLst>
              <a:path w="4827922" h="6858000">
                <a:moveTo>
                  <a:pt x="4441" y="0"/>
                </a:moveTo>
                <a:lnTo>
                  <a:pt x="4827922" y="0"/>
                </a:lnTo>
                <a:lnTo>
                  <a:pt x="4827922" y="6858000"/>
                </a:lnTo>
                <a:lnTo>
                  <a:pt x="0" y="6858000"/>
                </a:lnTo>
                <a:lnTo>
                  <a:pt x="106674" y="6638378"/>
                </a:lnTo>
                <a:cubicBezTo>
                  <a:pt x="530028" y="5720938"/>
                  <a:pt x="777229" y="4614948"/>
                  <a:pt x="777229" y="3424428"/>
                </a:cubicBezTo>
                <a:cubicBezTo>
                  <a:pt x="777229" y="2233909"/>
                  <a:pt x="530028" y="1127919"/>
                  <a:pt x="106674" y="210478"/>
                </a:cubicBezTo>
                <a:close/>
              </a:path>
            </a:pathLst>
          </a:custGeom>
          <a:noFill/>
        </p:spPr>
      </p:pic>
      <p:pic>
        <p:nvPicPr>
          <p:cNvPr id="2" name="รูปภาพ 12" descr="รูปภาพประกอบด้วย ข้อความ, รีฟ, น้ำ, สิ่งมีชีวิต&#10;&#10;เนื้อหาที่สร้างโดย AI อาจไม่ถูกต้อง">
            <a:extLst>
              <a:ext uri="{FF2B5EF4-FFF2-40B4-BE49-F238E27FC236}">
                <a16:creationId xmlns:a16="http://schemas.microsoft.com/office/drawing/2014/main" id="{17790C02-7255-5BA1-3151-7F00C856A68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-1" b="919"/>
          <a:stretch>
            <a:fillRect/>
          </a:stretch>
        </p:blipFill>
        <p:spPr>
          <a:xfrm>
            <a:off x="3119360" y="18"/>
            <a:ext cx="4966290" cy="6857999"/>
          </a:xfrm>
          <a:custGeom>
            <a:avLst/>
            <a:gdLst/>
            <a:ahLst/>
            <a:cxnLst/>
            <a:rect l="l" t="t" r="r" b="b"/>
            <a:pathLst>
              <a:path w="4966290" h="6857999">
                <a:moveTo>
                  <a:pt x="0" y="0"/>
                </a:moveTo>
                <a:lnTo>
                  <a:pt x="4188230" y="0"/>
                </a:lnTo>
                <a:lnTo>
                  <a:pt x="4295735" y="210478"/>
                </a:lnTo>
                <a:cubicBezTo>
                  <a:pt x="4719089" y="1127919"/>
                  <a:pt x="4966290" y="2233909"/>
                  <a:pt x="4966290" y="3424428"/>
                </a:cubicBezTo>
                <a:cubicBezTo>
                  <a:pt x="4966290" y="4614948"/>
                  <a:pt x="4719089" y="5720938"/>
                  <a:pt x="4295735" y="6638378"/>
                </a:cubicBezTo>
                <a:lnTo>
                  <a:pt x="4183560" y="6857999"/>
                </a:lnTo>
                <a:lnTo>
                  <a:pt x="53039" y="6857999"/>
                </a:lnTo>
                <a:lnTo>
                  <a:pt x="132047" y="6695338"/>
                </a:lnTo>
                <a:cubicBezTo>
                  <a:pt x="555401" y="5777898"/>
                  <a:pt x="802602" y="4671908"/>
                  <a:pt x="802602" y="3481388"/>
                </a:cubicBezTo>
                <a:cubicBezTo>
                  <a:pt x="802602" y="2191659"/>
                  <a:pt x="512484" y="1001134"/>
                  <a:pt x="22579" y="42066"/>
                </a:cubicBezTo>
                <a:close/>
              </a:path>
            </a:pathLst>
          </a:custGeom>
        </p:spPr>
      </p:pic>
      <p:sp useBgFill="1">
        <p:nvSpPr>
          <p:cNvPr id="102" name="Freeform: Shape 101">
            <a:extLst>
              <a:ext uri="{FF2B5EF4-FFF2-40B4-BE49-F238E27FC236}">
                <a16:creationId xmlns:a16="http://schemas.microsoft.com/office/drawing/2014/main" id="{4EA91930-66BC-4C41-B4F5-C31EB216F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45815" cy="6858000"/>
          </a:xfrm>
          <a:custGeom>
            <a:avLst/>
            <a:gdLst>
              <a:gd name="connsiteX0" fmla="*/ 0 w 3945815"/>
              <a:gd name="connsiteY0" fmla="*/ 0 h 6858000"/>
              <a:gd name="connsiteX1" fmla="*/ 3138662 w 3945815"/>
              <a:gd name="connsiteY1" fmla="*/ 0 h 6858000"/>
              <a:gd name="connsiteX2" fmla="*/ 3275260 w 3945815"/>
              <a:gd name="connsiteY2" fmla="*/ 267438 h 6858000"/>
              <a:gd name="connsiteX3" fmla="*/ 3945815 w 3945815"/>
              <a:gd name="connsiteY3" fmla="*/ 3481388 h 6858000"/>
              <a:gd name="connsiteX4" fmla="*/ 3275260 w 3945815"/>
              <a:gd name="connsiteY4" fmla="*/ 6695338 h 6858000"/>
              <a:gd name="connsiteX5" fmla="*/ 3192177 w 3945815"/>
              <a:gd name="connsiteY5" fmla="*/ 6858000 h 6858000"/>
              <a:gd name="connsiteX6" fmla="*/ 0 w 394581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45815" h="6858000">
                <a:moveTo>
                  <a:pt x="0" y="0"/>
                </a:moveTo>
                <a:lnTo>
                  <a:pt x="3138662" y="0"/>
                </a:lnTo>
                <a:lnTo>
                  <a:pt x="3275260" y="267438"/>
                </a:lnTo>
                <a:cubicBezTo>
                  <a:pt x="3698614" y="1184879"/>
                  <a:pt x="3945815" y="2290869"/>
                  <a:pt x="3945815" y="3481388"/>
                </a:cubicBezTo>
                <a:cubicBezTo>
                  <a:pt x="3945815" y="4671908"/>
                  <a:pt x="3698614" y="5777898"/>
                  <a:pt x="3275260" y="6695338"/>
                </a:cubicBezTo>
                <a:lnTo>
                  <a:pt x="319217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4" name="Freeform: Shape 103">
            <a:extLst>
              <a:ext uri="{FF2B5EF4-FFF2-40B4-BE49-F238E27FC236}">
                <a16:creationId xmlns:a16="http://schemas.microsoft.com/office/drawing/2014/main" id="{6313CF8F-B436-401E-9575-DE0F8E8B5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36670" cy="6858000"/>
          </a:xfrm>
          <a:custGeom>
            <a:avLst/>
            <a:gdLst>
              <a:gd name="connsiteX0" fmla="*/ 0 w 3936670"/>
              <a:gd name="connsiteY0" fmla="*/ 0 h 6858000"/>
              <a:gd name="connsiteX1" fmla="*/ 3129517 w 3936670"/>
              <a:gd name="connsiteY1" fmla="*/ 0 h 6858000"/>
              <a:gd name="connsiteX2" fmla="*/ 3266115 w 3936670"/>
              <a:gd name="connsiteY2" fmla="*/ 267438 h 6858000"/>
              <a:gd name="connsiteX3" fmla="*/ 3936670 w 3936670"/>
              <a:gd name="connsiteY3" fmla="*/ 3481388 h 6858000"/>
              <a:gd name="connsiteX4" fmla="*/ 3266115 w 3936670"/>
              <a:gd name="connsiteY4" fmla="*/ 6695338 h 6858000"/>
              <a:gd name="connsiteX5" fmla="*/ 3183032 w 3936670"/>
              <a:gd name="connsiteY5" fmla="*/ 6858000 h 6858000"/>
              <a:gd name="connsiteX6" fmla="*/ 0 w 393667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36670" h="6858000">
                <a:moveTo>
                  <a:pt x="0" y="0"/>
                </a:moveTo>
                <a:lnTo>
                  <a:pt x="3129517" y="0"/>
                </a:lnTo>
                <a:lnTo>
                  <a:pt x="3266115" y="267438"/>
                </a:lnTo>
                <a:cubicBezTo>
                  <a:pt x="3689469" y="1184879"/>
                  <a:pt x="3936670" y="2290869"/>
                  <a:pt x="3936670" y="3481388"/>
                </a:cubicBezTo>
                <a:cubicBezTo>
                  <a:pt x="3936670" y="4671908"/>
                  <a:pt x="3689469" y="5777898"/>
                  <a:pt x="3266115" y="6695338"/>
                </a:cubicBezTo>
                <a:lnTo>
                  <a:pt x="3183032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448056" y="681038"/>
            <a:ext cx="2804504" cy="1325563"/>
          </a:xfrm>
          <a:prstGeom prst="rect">
            <a:avLst/>
          </a:prstGeom>
        </p:spPr>
        <p:txBody>
          <a:bodyPr spcFirstLastPara="1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/>
              <a:t>Presentation Outline</a:t>
            </a:r>
            <a:endParaRPr lang="en-US" sz="280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2A38CFE9-C30A-4551-ACCB-D5808FBC39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016867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7EF550F-47CE-4FB2-9DAC-12AD835C8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912" y="2089941"/>
            <a:ext cx="2834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Google Shape;103;p3"/>
          <p:cNvSpPr txBox="1">
            <a:spLocks noGrp="1"/>
          </p:cNvSpPr>
          <p:nvPr>
            <p:ph type="body" idx="1"/>
          </p:nvPr>
        </p:nvSpPr>
        <p:spPr>
          <a:xfrm>
            <a:off x="448056" y="2258171"/>
            <a:ext cx="2804504" cy="3918792"/>
          </a:xfrm>
          <a:prstGeom prst="rect">
            <a:avLst/>
          </a:prstGeom>
        </p:spPr>
        <p:txBody>
          <a:bodyPr spcFirstLastPara="1" lIns="91425" tIns="45700" rIns="91425" bIns="45700" anchorCtr="0">
            <a:normAutofit/>
          </a:bodyPr>
          <a:lstStyle/>
          <a:p>
            <a:pPr marL="95250" lvl="0" indent="0" rtl="0">
              <a:spcBef>
                <a:spcPts val="0"/>
              </a:spcBef>
              <a:spcAft>
                <a:spcPts val="600"/>
              </a:spcAft>
              <a:buSzPts val="2100"/>
              <a:buNone/>
            </a:pPr>
            <a:r>
              <a:rPr lang="en-US" sz="1100" b="1">
                <a:latin typeface="+mn-lt"/>
                <a:ea typeface="Arial"/>
                <a:cs typeface="Arial"/>
                <a:sym typeface="Arial"/>
              </a:rPr>
              <a:t>Introduction</a:t>
            </a:r>
          </a:p>
          <a:p>
            <a:pPr marL="95250" lvl="0" indent="0" rtl="0">
              <a:spcBef>
                <a:spcPts val="0"/>
              </a:spcBef>
              <a:spcAft>
                <a:spcPts val="600"/>
              </a:spcAft>
              <a:buSzPts val="2100"/>
              <a:buNone/>
            </a:pPr>
            <a:endParaRPr lang="en-US" sz="1100" b="1"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spcAft>
                <a:spcPts val="600"/>
              </a:spcAft>
              <a:buSzPts val="2100"/>
              <a:buNone/>
            </a:pPr>
            <a:r>
              <a:rPr lang="en-US" sz="1100" b="1">
                <a:latin typeface="+mn-lt"/>
                <a:ea typeface="Arial"/>
                <a:cs typeface="Arial"/>
                <a:sym typeface="Arial"/>
              </a:rPr>
              <a:t>Highlights of key achievements in Implementing the SAP on CRs &amp; SGs during 2022 – July 2025</a:t>
            </a:r>
          </a:p>
          <a:p>
            <a:pPr marL="95250" indent="0">
              <a:spcBef>
                <a:spcPts val="0"/>
              </a:spcBef>
              <a:spcAft>
                <a:spcPts val="600"/>
              </a:spcAft>
              <a:buSzPts val="2100"/>
              <a:buNone/>
            </a:pPr>
            <a:endParaRPr lang="en-US" sz="1100" b="1"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spcAft>
                <a:spcPts val="600"/>
              </a:spcAft>
              <a:buSzPts val="2100"/>
              <a:buNone/>
            </a:pPr>
            <a:r>
              <a:rPr lang="en-US" sz="1100" b="1">
                <a:latin typeface="+mn-lt"/>
                <a:ea typeface="Arial"/>
                <a:cs typeface="Arial"/>
                <a:sym typeface="Arial"/>
              </a:rPr>
              <a:t>Summary on status of monitoring related CRs &amp; SGs</a:t>
            </a:r>
          </a:p>
          <a:p>
            <a:pPr marL="95250" indent="0">
              <a:spcBef>
                <a:spcPts val="0"/>
              </a:spcBef>
              <a:spcAft>
                <a:spcPts val="600"/>
              </a:spcAft>
              <a:buSzPts val="2100"/>
              <a:buNone/>
            </a:pPr>
            <a:endParaRPr lang="en-US" sz="1100" b="1">
              <a:latin typeface="+mn-lt"/>
            </a:endParaRPr>
          </a:p>
          <a:p>
            <a:pPr marL="95250" indent="0">
              <a:spcBef>
                <a:spcPts val="0"/>
              </a:spcBef>
              <a:spcAft>
                <a:spcPts val="600"/>
              </a:spcAft>
              <a:buSzPts val="2100"/>
              <a:buNone/>
            </a:pPr>
            <a:r>
              <a:rPr lang="en-US" sz="1100" b="1">
                <a:latin typeface="+mn-lt"/>
              </a:rPr>
              <a:t>Availability of data and information at the sites on CRs &amp; SGs</a:t>
            </a:r>
            <a:endParaRPr lang="en-US" sz="1100"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spcAft>
                <a:spcPts val="600"/>
              </a:spcAft>
              <a:buSzPts val="2100"/>
              <a:buNone/>
            </a:pPr>
            <a:endParaRPr lang="en-US" sz="1100" b="1">
              <a:latin typeface="+mn-lt"/>
              <a:ea typeface="Arial"/>
              <a:cs typeface="Arial"/>
              <a:sym typeface="Arial"/>
            </a:endParaRPr>
          </a:p>
          <a:p>
            <a:pPr marL="95250" lvl="0" indent="0" rtl="0">
              <a:spcBef>
                <a:spcPts val="0"/>
              </a:spcBef>
              <a:spcAft>
                <a:spcPts val="600"/>
              </a:spcAft>
              <a:buSzPts val="2100"/>
              <a:buNone/>
            </a:pPr>
            <a:r>
              <a:rPr lang="en-US" sz="1100" b="1">
                <a:latin typeface="+mn-lt"/>
                <a:ea typeface="Arial"/>
                <a:cs typeface="Arial"/>
                <a:sym typeface="Arial"/>
              </a:rPr>
              <a:t>Issues and Challenges</a:t>
            </a:r>
          </a:p>
          <a:p>
            <a:pPr marL="95250" lvl="0" indent="0" rtl="0">
              <a:spcBef>
                <a:spcPts val="0"/>
              </a:spcBef>
              <a:spcAft>
                <a:spcPts val="600"/>
              </a:spcAft>
              <a:buSzPts val="2100"/>
              <a:buNone/>
            </a:pPr>
            <a:endParaRPr lang="en-US" sz="1100" b="1">
              <a:latin typeface="+mn-lt"/>
              <a:ea typeface="Arial"/>
              <a:cs typeface="Arial"/>
              <a:sym typeface="Arial"/>
            </a:endParaRPr>
          </a:p>
          <a:p>
            <a:pPr marL="95250" lvl="0" indent="0" rtl="0">
              <a:spcBef>
                <a:spcPts val="0"/>
              </a:spcBef>
              <a:spcAft>
                <a:spcPts val="600"/>
              </a:spcAft>
              <a:buSzPts val="2100"/>
              <a:buNone/>
            </a:pPr>
            <a:r>
              <a:rPr lang="en-US" sz="1100" b="1">
                <a:latin typeface="+mn-lt"/>
                <a:ea typeface="Arial"/>
                <a:cs typeface="Arial"/>
                <a:sym typeface="Arial"/>
              </a:rPr>
              <a:t>Lessons learned</a:t>
            </a:r>
          </a:p>
          <a:p>
            <a:pPr marL="95250" lvl="0" indent="0" rtl="0">
              <a:spcBef>
                <a:spcPts val="0"/>
              </a:spcBef>
              <a:spcAft>
                <a:spcPts val="600"/>
              </a:spcAft>
              <a:buSzPts val="2100"/>
              <a:buNone/>
            </a:pPr>
            <a:endParaRPr lang="en-US" sz="1100" b="1">
              <a:latin typeface="+mn-lt"/>
              <a:ea typeface="Arial"/>
              <a:cs typeface="Arial"/>
              <a:sym typeface="Arial"/>
            </a:endParaRPr>
          </a:p>
          <a:p>
            <a:pPr marL="95250" lvl="0" indent="0" rtl="0">
              <a:spcBef>
                <a:spcPts val="0"/>
              </a:spcBef>
              <a:spcAft>
                <a:spcPts val="600"/>
              </a:spcAft>
              <a:buSzPts val="2100"/>
              <a:buNone/>
            </a:pPr>
            <a:r>
              <a:rPr lang="en-US" sz="1100" b="1">
                <a:latin typeface="+mn-lt"/>
                <a:ea typeface="Arial"/>
                <a:cs typeface="Arial"/>
                <a:sym typeface="Arial"/>
              </a:rPr>
              <a:t>Recommendations &amp; Conclusions</a:t>
            </a:r>
          </a:p>
        </p:txBody>
      </p:sp>
    </p:spTree>
    <p:extLst>
      <p:ext uri="{BB962C8B-B14F-4D97-AF65-F5344CB8AC3E}">
        <p14:creationId xmlns:p14="http://schemas.microsoft.com/office/powerpoint/2010/main" val="4173721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49137" y="238358"/>
            <a:ext cx="9910604" cy="457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chemeClr val="accent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Introduction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solidFill>
                <a:schemeClr val="accent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79BF40E-841E-69EB-0B40-9E4A2C674B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153557"/>
              </p:ext>
            </p:extLst>
          </p:nvPr>
        </p:nvGraphicFramePr>
        <p:xfrm>
          <a:off x="2218920" y="831574"/>
          <a:ext cx="9571038" cy="5577840"/>
        </p:xfrm>
        <a:graphic>
          <a:graphicData uri="http://schemas.openxmlformats.org/drawingml/2006/table">
            <a:tbl>
              <a:tblPr>
                <a:tableStyleId>{177FB7C0-870E-4CA2-AEDD-45C9577357D1}</a:tableStyleId>
              </a:tblPr>
              <a:tblGrid>
                <a:gridCol w="3190346">
                  <a:extLst>
                    <a:ext uri="{9D8B030D-6E8A-4147-A177-3AD203B41FA5}">
                      <a16:colId xmlns:a16="http://schemas.microsoft.com/office/drawing/2014/main" val="1269541958"/>
                    </a:ext>
                  </a:extLst>
                </a:gridCol>
                <a:gridCol w="3190346">
                  <a:extLst>
                    <a:ext uri="{9D8B030D-6E8A-4147-A177-3AD203B41FA5}">
                      <a16:colId xmlns:a16="http://schemas.microsoft.com/office/drawing/2014/main" val="2877323908"/>
                    </a:ext>
                  </a:extLst>
                </a:gridCol>
                <a:gridCol w="3190346">
                  <a:extLst>
                    <a:ext uri="{9D8B030D-6E8A-4147-A177-3AD203B41FA5}">
                      <a16:colId xmlns:a16="http://schemas.microsoft.com/office/drawing/2014/main" val="11776274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TH" sz="18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b="1" dirty="0"/>
                        <a:t>Coral Reefs (CR)</a:t>
                      </a:r>
                      <a:endParaRPr lang="en-US" sz="18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b="1" dirty="0"/>
                        <a:t>Seagrass Beds (SG)</a:t>
                      </a:r>
                      <a:endParaRPr lang="en-US" sz="18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14791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b="1" dirty="0"/>
                        <a:t>Date of PCA signature</a:t>
                      </a:r>
                      <a:endParaRPr lang="en-US" sz="1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800" dirty="0"/>
                        <a:t>29 October 2021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23590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b="1"/>
                        <a:t>Executing body and national focal point</a:t>
                      </a:r>
                      <a:endParaRPr 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dirty="0"/>
                        <a:t>Executing Body: Marine Resources Conservation Division, DMCR</a:t>
                      </a:r>
                    </a:p>
                    <a:p>
                      <a:pPr>
                        <a:buNone/>
                      </a:pPr>
                      <a:r>
                        <a:rPr lang="en-US" sz="1800" dirty="0"/>
                        <a:t>National Focal Point: </a:t>
                      </a:r>
                      <a:r>
                        <a:rPr lang="en-US" sz="1800" b="0" i="0" u="none" strike="noStrike" cap="none" dirty="0">
                          <a:solidFill>
                            <a:schemeClr val="tx1"/>
                          </a:solidFill>
                          <a:latin typeface="Calibri"/>
                          <a:ea typeface="Arial"/>
                          <a:cs typeface="Arial"/>
                          <a:sym typeface="Arial"/>
                        </a:rPr>
                        <a:t>Director of the Marine Resources Conservation Division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dirty="0"/>
                        <a:t>Executing Body: Marine and Coastal Resources Research and</a:t>
                      </a:r>
                    </a:p>
                    <a:p>
                      <a:pPr>
                        <a:buNone/>
                      </a:pPr>
                      <a:r>
                        <a:rPr lang="en-US" sz="1800" dirty="0"/>
                        <a:t>Development Institute, DMCR</a:t>
                      </a:r>
                    </a:p>
                    <a:p>
                      <a:pPr>
                        <a:buNone/>
                      </a:pPr>
                      <a:r>
                        <a:rPr lang="en-US" sz="1800" dirty="0"/>
                        <a:t>National Focal Point: </a:t>
                      </a:r>
                      <a:r>
                        <a:rPr lang="en-US" sz="1800" b="0" i="0" u="none" strike="noStrike" cap="none" dirty="0">
                          <a:solidFill>
                            <a:schemeClr val="tx1"/>
                          </a:solidFill>
                          <a:latin typeface="Calibri"/>
                          <a:ea typeface="Arial"/>
                          <a:cs typeface="Arial"/>
                          <a:sym typeface="Arial"/>
                        </a:rPr>
                        <a:t>Director of the </a:t>
                      </a:r>
                      <a:r>
                        <a:rPr lang="en-US" sz="1800" dirty="0"/>
                        <a:t>Marine and Coastal Resources Research and</a:t>
                      </a:r>
                    </a:p>
                    <a:p>
                      <a:pPr>
                        <a:buNone/>
                      </a:pPr>
                      <a:r>
                        <a:rPr lang="en-US" sz="1800" dirty="0"/>
                        <a:t>Development Institute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82326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b="1" dirty="0"/>
                        <a:t>Date of national working group establishment and meetings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dirty="0"/>
                        <a:t>Established: 11 April 2024 Meeting: 14 November 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32498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b="1" dirty="0"/>
                        <a:t>Sites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dirty="0"/>
                        <a:t>6 sites: </a:t>
                      </a:r>
                    </a:p>
                    <a:p>
                      <a:pPr>
                        <a:buNone/>
                      </a:pPr>
                      <a:r>
                        <a:rPr lang="en-US" sz="1800" dirty="0"/>
                        <a:t>Koh Si Chang, Koh Lan, Koh Tao, Koh Mak, Koh Kra, Koh Losin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dirty="0"/>
                        <a:t>1 site:</a:t>
                      </a:r>
                    </a:p>
                    <a:p>
                      <a:pPr>
                        <a:buNone/>
                      </a:pPr>
                      <a:r>
                        <a:rPr lang="en-US" sz="1800" dirty="0"/>
                        <a:t>Bandon Bay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764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b="1"/>
                        <a:t>Co-finance project/activities related</a:t>
                      </a:r>
                      <a:endParaRPr lang="en-US" sz="180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800" dirty="0"/>
                        <a:t>165,315.87 USD (in-kind)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5013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b="1" dirty="0"/>
                        <a:t>Members of TDA/SAP national team on ecosystem</a:t>
                      </a:r>
                      <a:endParaRPr lang="en-US" sz="1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dirty="0"/>
                        <a:t>1. </a:t>
                      </a: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/>
                          <a:ea typeface="Calibri"/>
                          <a:cs typeface="Calibri"/>
                          <a:sym typeface="Arial"/>
                        </a:rPr>
                        <a:t>Associate Professor Dr. </a:t>
                      </a:r>
                      <a:r>
                        <a:rPr lang="en-US" sz="18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/>
                          <a:ea typeface="Calibri"/>
                          <a:cs typeface="Calibri"/>
                          <a:sym typeface="Arial"/>
                        </a:rPr>
                        <a:t>Thamasak</a:t>
                      </a:r>
                      <a:r>
                        <a:rPr lang="en-US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/>
                          <a:ea typeface="Calibri"/>
                          <a:cs typeface="Calibri"/>
                          <a:sym typeface="Arial"/>
                        </a:rPr>
                        <a:t> </a:t>
                      </a:r>
                      <a:r>
                        <a:rPr lang="en-US" sz="18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/>
                          <a:ea typeface="Calibri"/>
                          <a:cs typeface="Calibri"/>
                          <a:sym typeface="Arial"/>
                        </a:rPr>
                        <a:t>Yeemin</a:t>
                      </a:r>
                      <a:endParaRPr lang="en-TH" sz="18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/>
                        <a:ea typeface="Calibri"/>
                        <a:cs typeface="Calibri"/>
                        <a:sym typeface="Arial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buNone/>
                      </a:pP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12637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111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95;p2">
            <a:extLst>
              <a:ext uri="{FF2B5EF4-FFF2-40B4-BE49-F238E27FC236}">
                <a16:creationId xmlns:a16="http://schemas.microsoft.com/office/drawing/2014/main" id="{7B00E30D-6338-4F95-32AC-41E32AF7626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87464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03;p3">
            <a:extLst>
              <a:ext uri="{FF2B5EF4-FFF2-40B4-BE49-F238E27FC236}">
                <a16:creationId xmlns:a16="http://schemas.microsoft.com/office/drawing/2014/main" id="{1EDACB82-6F77-CDFD-4FE9-E5AAC71C9D35}"/>
              </a:ext>
            </a:extLst>
          </p:cNvPr>
          <p:cNvSpPr txBox="1">
            <a:spLocks/>
          </p:cNvSpPr>
          <p:nvPr/>
        </p:nvSpPr>
        <p:spPr>
          <a:xfrm>
            <a:off x="1353052" y="0"/>
            <a:ext cx="10593438" cy="754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Highlights of key achievements in Implementing the SAP on CRs &amp; SGs during 2022 – July 2025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C953C9-BD5F-43AE-0F91-87DE6C224819}"/>
              </a:ext>
            </a:extLst>
          </p:cNvPr>
          <p:cNvSpPr txBox="1"/>
          <p:nvPr/>
        </p:nvSpPr>
        <p:spPr>
          <a:xfrm>
            <a:off x="874643" y="176922"/>
            <a:ext cx="11317357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>
              <a:buSzPts val="2100"/>
            </a:pP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5250">
              <a:buSzPts val="21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1. Newly established or upgraded Protected Areas (PAs) of all categories (nature reserve, sanctuary, fisheries management, Ramsar)</a:t>
            </a:r>
          </a:p>
          <a:p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72E3886-C123-578A-83BF-715FE6B8D9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464738"/>
              </p:ext>
            </p:extLst>
          </p:nvPr>
        </p:nvGraphicFramePr>
        <p:xfrm>
          <a:off x="974032" y="699845"/>
          <a:ext cx="11217968" cy="6206664"/>
        </p:xfrm>
        <a:graphic>
          <a:graphicData uri="http://schemas.openxmlformats.org/drawingml/2006/table">
            <a:tbl>
              <a:tblPr>
                <a:tableStyleId>{177FB7C0-870E-4CA2-AEDD-45C9577357D1}</a:tableStyleId>
              </a:tblPr>
              <a:tblGrid>
                <a:gridCol w="2804492">
                  <a:extLst>
                    <a:ext uri="{9D8B030D-6E8A-4147-A177-3AD203B41FA5}">
                      <a16:colId xmlns:a16="http://schemas.microsoft.com/office/drawing/2014/main" val="3588712749"/>
                    </a:ext>
                  </a:extLst>
                </a:gridCol>
                <a:gridCol w="2608421">
                  <a:extLst>
                    <a:ext uri="{9D8B030D-6E8A-4147-A177-3AD203B41FA5}">
                      <a16:colId xmlns:a16="http://schemas.microsoft.com/office/drawing/2014/main" val="2328973760"/>
                    </a:ext>
                  </a:extLst>
                </a:gridCol>
                <a:gridCol w="2826328">
                  <a:extLst>
                    <a:ext uri="{9D8B030D-6E8A-4147-A177-3AD203B41FA5}">
                      <a16:colId xmlns:a16="http://schemas.microsoft.com/office/drawing/2014/main" val="67783467"/>
                    </a:ext>
                  </a:extLst>
                </a:gridCol>
                <a:gridCol w="2978727">
                  <a:extLst>
                    <a:ext uri="{9D8B030D-6E8A-4147-A177-3AD203B41FA5}">
                      <a16:colId xmlns:a16="http://schemas.microsoft.com/office/drawing/2014/main" val="2879781766"/>
                    </a:ext>
                  </a:extLst>
                </a:gridCol>
              </a:tblGrid>
              <a:tr h="52859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b="1" dirty="0"/>
                        <a:t>Activity</a:t>
                      </a:r>
                      <a:endParaRPr lang="en-US" sz="1600" dirty="0"/>
                    </a:p>
                  </a:txBody>
                  <a:tcPr marL="70183" marR="70183" marT="35091" marB="35091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b="1" dirty="0"/>
                        <a:t>Site 1: Bandon Bay (Seagrass)</a:t>
                      </a:r>
                      <a:endParaRPr lang="en-US" sz="1600" dirty="0"/>
                    </a:p>
                  </a:txBody>
                  <a:tcPr marL="70183" marR="70183" marT="35091" marB="35091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b="1" dirty="0"/>
                        <a:t>Site 1: Koh Si Chang</a:t>
                      </a:r>
                      <a:endParaRPr lang="en-US" sz="1600" dirty="0"/>
                    </a:p>
                  </a:txBody>
                  <a:tcPr marL="70183" marR="70183" marT="35091" marB="35091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b="1" dirty="0"/>
                        <a:t>Site 2: Koh Lan</a:t>
                      </a:r>
                      <a:endParaRPr lang="en-US" sz="1600" dirty="0"/>
                    </a:p>
                  </a:txBody>
                  <a:tcPr marL="70183" marR="70183" marT="35091" marB="35091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6902870"/>
                  </a:ext>
                </a:extLst>
              </a:tr>
              <a:tr h="29754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Name of PA</a:t>
                      </a:r>
                    </a:p>
                  </a:txBody>
                  <a:tcPr marL="70183" marR="70183" marT="35091" marB="35091" anchor="ctr"/>
                </a:tc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Conserved Areas under DMCR</a:t>
                      </a:r>
                    </a:p>
                  </a:txBody>
                  <a:tcPr marL="70183" marR="70183" marT="35091" marB="35091" anchor="ctr"/>
                </a:tc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Currently undergoing the process of being declared a Marine Protected Area (MPA) under Section 22 of the DMCR Act.</a:t>
                      </a:r>
                    </a:p>
                  </a:txBody>
                  <a:tcPr marL="70183" marR="70183" marT="35091" marB="35091" anchor="ctr"/>
                </a:tc>
                <a:tc rowSpan="2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Integration with ONEP: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Aligned with environmental PA designations</a:t>
                      </a:r>
                    </a:p>
                    <a:p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Draft zoning plan: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Applied to select uses (e.g., sea-walker tours)</a:t>
                      </a:r>
                    </a:p>
                  </a:txBody>
                  <a:tcPr marL="70183" marR="70183" marT="35091" marB="35091" anchor="ctr"/>
                </a:tc>
                <a:extLst>
                  <a:ext uri="{0D108BD9-81ED-4DB2-BD59-A6C34878D82A}">
                    <a16:rowId xmlns:a16="http://schemas.microsoft.com/office/drawing/2014/main" val="2647169287"/>
                  </a:ext>
                </a:extLst>
              </a:tr>
              <a:tr h="92419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Date of establishment/upgrading</a:t>
                      </a:r>
                    </a:p>
                  </a:txBody>
                  <a:tcPr marL="70183" marR="70183" marT="35091" marB="35091" anchor="ctr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70183" marR="70183" marT="35091" marB="35091" anchor="ctr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70183" marR="70183" marT="35091" marB="35091" anchor="ctr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70183" marR="70183" marT="35091" marB="35091" anchor="ctr"/>
                </a:tc>
                <a:extLst>
                  <a:ext uri="{0D108BD9-81ED-4DB2-BD59-A6C34878D82A}">
                    <a16:rowId xmlns:a16="http://schemas.microsoft.com/office/drawing/2014/main" val="2798659845"/>
                  </a:ext>
                </a:extLst>
              </a:tr>
              <a:tr h="29754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PA management plan status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In progress 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In progress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Done, implemented by ONEP</a:t>
                      </a:r>
                    </a:p>
                  </a:txBody>
                  <a:tcPr marL="70183" marR="70183" marT="35091" marB="35091" anchor="ctr"/>
                </a:tc>
                <a:extLst>
                  <a:ext uri="{0D108BD9-81ED-4DB2-BD59-A6C34878D82A}">
                    <a16:rowId xmlns:a16="http://schemas.microsoft.com/office/drawing/2014/main" val="3338506619"/>
                  </a:ext>
                </a:extLst>
              </a:tr>
              <a:tr h="52859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Approved by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Minister of Natural Resources and Environment</a:t>
                      </a:r>
                      <a:r>
                        <a:rPr lang="th-TH" sz="160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70183" marR="70183" marT="35091" marB="35091" anchor="ctr"/>
                </a:tc>
                <a:extLst>
                  <a:ext uri="{0D108BD9-81ED-4DB2-BD59-A6C34878D82A}">
                    <a16:rowId xmlns:a16="http://schemas.microsoft.com/office/drawing/2014/main" val="1105275130"/>
                  </a:ext>
                </a:extLst>
              </a:tr>
              <a:tr h="29754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Total area of PA (ha)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600" dirty="0"/>
                        <a:t>~6,700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600"/>
                        <a:t>~700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600"/>
                        <a:t>~900</a:t>
                      </a:r>
                    </a:p>
                  </a:txBody>
                  <a:tcPr marL="70183" marR="70183" marT="35091" marB="35091" anchor="ctr"/>
                </a:tc>
                <a:extLst>
                  <a:ext uri="{0D108BD9-81ED-4DB2-BD59-A6C34878D82A}">
                    <a16:rowId xmlns:a16="http://schemas.microsoft.com/office/drawing/2014/main" val="438657572"/>
                  </a:ext>
                </a:extLst>
              </a:tr>
              <a:tr h="29754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Area (ha) of CRs protected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NA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600"/>
                        <a:t>~700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600"/>
                        <a:t>~900</a:t>
                      </a:r>
                    </a:p>
                  </a:txBody>
                  <a:tcPr marL="70183" marR="70183" marT="35091" marB="35091" anchor="ctr"/>
                </a:tc>
                <a:extLst>
                  <a:ext uri="{0D108BD9-81ED-4DB2-BD59-A6C34878D82A}">
                    <a16:rowId xmlns:a16="http://schemas.microsoft.com/office/drawing/2014/main" val="202773095"/>
                  </a:ext>
                </a:extLst>
              </a:tr>
              <a:tr h="29754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Area (ha) of SGs protected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600" dirty="0"/>
                        <a:t>~6,700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NA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NA</a:t>
                      </a:r>
                    </a:p>
                  </a:txBody>
                  <a:tcPr marL="70183" marR="70183" marT="35091" marB="35091" anchor="ctr"/>
                </a:tc>
                <a:extLst>
                  <a:ext uri="{0D108BD9-81ED-4DB2-BD59-A6C34878D82A}">
                    <a16:rowId xmlns:a16="http://schemas.microsoft.com/office/drawing/2014/main" val="2885985263"/>
                  </a:ext>
                </a:extLst>
              </a:tr>
              <a:tr h="52859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Report of capacity assessment (yes/no)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Yes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Yes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Yes</a:t>
                      </a:r>
                    </a:p>
                  </a:txBody>
                  <a:tcPr marL="70183" marR="70183" marT="35091" marB="35091" anchor="ctr"/>
                </a:tc>
                <a:extLst>
                  <a:ext uri="{0D108BD9-81ED-4DB2-BD59-A6C34878D82A}">
                    <a16:rowId xmlns:a16="http://schemas.microsoft.com/office/drawing/2014/main" val="1340484007"/>
                  </a:ext>
                </a:extLst>
              </a:tr>
              <a:tr h="52859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Training course (on what?)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Seagrass monitoring, law enforcement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Coral management, zoning, patrol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Coral management, zoning, patrol</a:t>
                      </a:r>
                    </a:p>
                  </a:txBody>
                  <a:tcPr marL="70183" marR="70183" marT="35091" marB="35091" anchor="ctr"/>
                </a:tc>
                <a:extLst>
                  <a:ext uri="{0D108BD9-81ED-4DB2-BD59-A6C34878D82A}">
                    <a16:rowId xmlns:a16="http://schemas.microsoft.com/office/drawing/2014/main" val="3115994921"/>
                  </a:ext>
                </a:extLst>
              </a:tr>
              <a:tr h="52859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Consultation (date/no. participants)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600" dirty="0"/>
                        <a:t>2023–24 / 60+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600"/>
                        <a:t>2023–24 / 40+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600"/>
                        <a:t>2023–24 / 50+</a:t>
                      </a:r>
                    </a:p>
                  </a:txBody>
                  <a:tcPr marL="70183" marR="70183" marT="35091" marB="35091" anchor="ctr"/>
                </a:tc>
                <a:extLst>
                  <a:ext uri="{0D108BD9-81ED-4DB2-BD59-A6C34878D82A}">
                    <a16:rowId xmlns:a16="http://schemas.microsoft.com/office/drawing/2014/main" val="2018002209"/>
                  </a:ext>
                </a:extLst>
              </a:tr>
              <a:tr h="29754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Zoning regulation (yes/no)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Yes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Yes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Yes</a:t>
                      </a:r>
                    </a:p>
                  </a:txBody>
                  <a:tcPr marL="70183" marR="70183" marT="35091" marB="35091" anchor="ctr"/>
                </a:tc>
                <a:extLst>
                  <a:ext uri="{0D108BD9-81ED-4DB2-BD59-A6C34878D82A}">
                    <a16:rowId xmlns:a16="http://schemas.microsoft.com/office/drawing/2014/main" val="3038371513"/>
                  </a:ext>
                </a:extLst>
              </a:tr>
              <a:tr h="52859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Type of enforcement 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DMCR/Community Watch &amp; LMMA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DMCR/Community</a:t>
                      </a:r>
                    </a:p>
                  </a:txBody>
                  <a:tcPr marL="70183" marR="70183" marT="35091" marB="3509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DMCR/Community</a:t>
                      </a:r>
                    </a:p>
                  </a:txBody>
                  <a:tcPr marL="70183" marR="70183" marT="35091" marB="35091" anchor="ctr"/>
                </a:tc>
                <a:extLst>
                  <a:ext uri="{0D108BD9-81ED-4DB2-BD59-A6C34878D82A}">
                    <a16:rowId xmlns:a16="http://schemas.microsoft.com/office/drawing/2014/main" val="26904435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526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04DF51F-6D1D-CF39-589F-D325CF864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343528"/>
              </p:ext>
            </p:extLst>
          </p:nvPr>
        </p:nvGraphicFramePr>
        <p:xfrm>
          <a:off x="96982" y="510710"/>
          <a:ext cx="11970325" cy="6191470"/>
        </p:xfrm>
        <a:graphic>
          <a:graphicData uri="http://schemas.openxmlformats.org/drawingml/2006/table">
            <a:tbl>
              <a:tblPr>
                <a:tableStyleId>{177FB7C0-870E-4CA2-AEDD-45C9577357D1}</a:tableStyleId>
              </a:tblPr>
              <a:tblGrid>
                <a:gridCol w="2394065">
                  <a:extLst>
                    <a:ext uri="{9D8B030D-6E8A-4147-A177-3AD203B41FA5}">
                      <a16:colId xmlns:a16="http://schemas.microsoft.com/office/drawing/2014/main" val="1194269441"/>
                    </a:ext>
                  </a:extLst>
                </a:gridCol>
                <a:gridCol w="2394065">
                  <a:extLst>
                    <a:ext uri="{9D8B030D-6E8A-4147-A177-3AD203B41FA5}">
                      <a16:colId xmlns:a16="http://schemas.microsoft.com/office/drawing/2014/main" val="1706472517"/>
                    </a:ext>
                  </a:extLst>
                </a:gridCol>
                <a:gridCol w="2394065">
                  <a:extLst>
                    <a:ext uri="{9D8B030D-6E8A-4147-A177-3AD203B41FA5}">
                      <a16:colId xmlns:a16="http://schemas.microsoft.com/office/drawing/2014/main" val="4228667134"/>
                    </a:ext>
                  </a:extLst>
                </a:gridCol>
                <a:gridCol w="2394065">
                  <a:extLst>
                    <a:ext uri="{9D8B030D-6E8A-4147-A177-3AD203B41FA5}">
                      <a16:colId xmlns:a16="http://schemas.microsoft.com/office/drawing/2014/main" val="1217800703"/>
                    </a:ext>
                  </a:extLst>
                </a:gridCol>
                <a:gridCol w="2394065">
                  <a:extLst>
                    <a:ext uri="{9D8B030D-6E8A-4147-A177-3AD203B41FA5}">
                      <a16:colId xmlns:a16="http://schemas.microsoft.com/office/drawing/2014/main" val="546856182"/>
                    </a:ext>
                  </a:extLst>
                </a:gridCol>
              </a:tblGrid>
              <a:tr h="27943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 dirty="0"/>
                        <a:t>Activity</a:t>
                      </a:r>
                      <a:endParaRPr lang="en-US" sz="1400" dirty="0"/>
                    </a:p>
                  </a:txBody>
                  <a:tcPr marL="57254" marR="57254" marT="28627" marB="28627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 dirty="0"/>
                        <a:t>Site 3: Koh Tao</a:t>
                      </a:r>
                      <a:endParaRPr lang="en-US" sz="1400" dirty="0"/>
                    </a:p>
                  </a:txBody>
                  <a:tcPr marL="57254" marR="57254" marT="28627" marB="28627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 dirty="0"/>
                        <a:t>Site 4: Koh Mak</a:t>
                      </a:r>
                      <a:endParaRPr lang="en-US" sz="1400" dirty="0"/>
                    </a:p>
                  </a:txBody>
                  <a:tcPr marL="57254" marR="57254" marT="28627" marB="28627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 dirty="0"/>
                        <a:t>Site 5: Koh Kra</a:t>
                      </a:r>
                      <a:endParaRPr lang="en-US" sz="1400" dirty="0"/>
                    </a:p>
                  </a:txBody>
                  <a:tcPr marL="57254" marR="57254" marT="28627" marB="28627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 dirty="0"/>
                        <a:t>Site 6: Koh Losin</a:t>
                      </a:r>
                      <a:endParaRPr lang="en-US" sz="1400" dirty="0"/>
                    </a:p>
                  </a:txBody>
                  <a:tcPr marL="57254" marR="57254" marT="28627" marB="28627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2794053"/>
                  </a:ext>
                </a:extLst>
              </a:tr>
              <a:tr h="47182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Name of PA</a:t>
                      </a:r>
                    </a:p>
                  </a:txBody>
                  <a:tcPr marL="57254" marR="57254" marT="28627" marB="28627" anchor="ctr"/>
                </a:tc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In the process of official declaration as a Marine Protected Area (MPA) under Article 22 of the DMCR Act.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57254" marR="57254" marT="28627" marB="28627" anchor="ctr"/>
                </a:tc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In the process of official declaration as a Marine Protected Area (MPA) under Article 2</a:t>
                      </a:r>
                      <a:r>
                        <a:rPr lang="th-TH" dirty="0"/>
                        <a:t>0</a:t>
                      </a:r>
                      <a:r>
                        <a:rPr lang="en-US" dirty="0"/>
                        <a:t> of the DMCR Act.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Conserved area under Art. 20 DMCR Act. 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Conserved area under Art. 20 DMCR Act. </a:t>
                      </a:r>
                    </a:p>
                  </a:txBody>
                  <a:tcPr marL="57254" marR="57254" marT="28627" marB="28627" anchor="ctr"/>
                </a:tc>
                <a:extLst>
                  <a:ext uri="{0D108BD9-81ED-4DB2-BD59-A6C34878D82A}">
                    <a16:rowId xmlns:a16="http://schemas.microsoft.com/office/drawing/2014/main" val="4233966560"/>
                  </a:ext>
                </a:extLst>
              </a:tr>
              <a:tr h="6791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Date of establishment/upgrading</a:t>
                      </a:r>
                    </a:p>
                  </a:txBody>
                  <a:tcPr marL="57254" marR="57254" marT="28627" marB="28627" anchor="ctr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57254" marR="57254" marT="28627" marB="28627" anchor="ctr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28 May 2001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31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March 2022</a:t>
                      </a:r>
                    </a:p>
                  </a:txBody>
                  <a:tcPr marL="57254" marR="57254" marT="28627" marB="28627" anchor="ctr"/>
                </a:tc>
                <a:extLst>
                  <a:ext uri="{0D108BD9-81ED-4DB2-BD59-A6C34878D82A}">
                    <a16:rowId xmlns:a16="http://schemas.microsoft.com/office/drawing/2014/main" val="3073239684"/>
                  </a:ext>
                </a:extLst>
              </a:tr>
              <a:tr h="5312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/>
                        <a:t>PA management </a:t>
                      </a:r>
                      <a:r>
                        <a:rPr lang="en-US" sz="1600" dirty="0"/>
                        <a:t>plan</a:t>
                      </a:r>
                      <a:r>
                        <a:rPr lang="en-US" sz="1400" dirty="0"/>
                        <a:t> (done/in progress)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  <a:sym typeface="Arial"/>
                        </a:rPr>
                        <a:t>In progress 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cs typeface="Calibri"/>
                        <a:sym typeface="Arial"/>
                      </a:endParaRP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cs typeface="Calibri"/>
                          <a:sym typeface="Arial"/>
                        </a:rPr>
                        <a:t>In progress 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/>
                        <a:t>Done, implemented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Done, implemented</a:t>
                      </a:r>
                    </a:p>
                  </a:txBody>
                  <a:tcPr marL="57254" marR="57254" marT="28627" marB="28627" anchor="ctr"/>
                </a:tc>
                <a:extLst>
                  <a:ext uri="{0D108BD9-81ED-4DB2-BD59-A6C34878D82A}">
                    <a16:rowId xmlns:a16="http://schemas.microsoft.com/office/drawing/2014/main" val="2915289025"/>
                  </a:ext>
                </a:extLst>
              </a:tr>
              <a:tr h="47182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Approved by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Minister of Natural Resources and Environment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Minister of Natural Resources and Environment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57254" marR="57254" marT="28627" marB="28627" anchor="ctr"/>
                </a:tc>
                <a:extLst>
                  <a:ext uri="{0D108BD9-81ED-4DB2-BD59-A6C34878D82A}">
                    <a16:rowId xmlns:a16="http://schemas.microsoft.com/office/drawing/2014/main" val="3021564858"/>
                  </a:ext>
                </a:extLst>
              </a:tr>
              <a:tr h="27943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Total area of PA (ha)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~900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~1,400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~550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 dirty="0"/>
                        <a:t>~1,000</a:t>
                      </a:r>
                    </a:p>
                  </a:txBody>
                  <a:tcPr marL="57254" marR="57254" marT="28627" marB="28627" anchor="ctr"/>
                </a:tc>
                <a:extLst>
                  <a:ext uri="{0D108BD9-81ED-4DB2-BD59-A6C34878D82A}">
                    <a16:rowId xmlns:a16="http://schemas.microsoft.com/office/drawing/2014/main" val="3094399426"/>
                  </a:ext>
                </a:extLst>
              </a:tr>
              <a:tr h="4053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Area (ha) of CRs protected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 dirty="0"/>
                        <a:t>~900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~1,400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~550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~1,000</a:t>
                      </a:r>
                    </a:p>
                  </a:txBody>
                  <a:tcPr marL="57254" marR="57254" marT="28627" marB="28627" anchor="ctr"/>
                </a:tc>
                <a:extLst>
                  <a:ext uri="{0D108BD9-81ED-4DB2-BD59-A6C34878D82A}">
                    <a16:rowId xmlns:a16="http://schemas.microsoft.com/office/drawing/2014/main" val="2161237254"/>
                  </a:ext>
                </a:extLst>
              </a:tr>
              <a:tr h="4053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Area (ha) of SGs protected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NA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NA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NA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NA</a:t>
                      </a:r>
                    </a:p>
                  </a:txBody>
                  <a:tcPr marL="57254" marR="57254" marT="28627" marB="28627" anchor="ctr"/>
                </a:tc>
                <a:extLst>
                  <a:ext uri="{0D108BD9-81ED-4DB2-BD59-A6C34878D82A}">
                    <a16:rowId xmlns:a16="http://schemas.microsoft.com/office/drawing/2014/main" val="917124245"/>
                  </a:ext>
                </a:extLst>
              </a:tr>
              <a:tr h="49974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Report of capacity assessment (yes/no)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Yes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Yes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Yes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Yes</a:t>
                      </a:r>
                    </a:p>
                  </a:txBody>
                  <a:tcPr marL="57254" marR="57254" marT="28627" marB="28627" anchor="ctr"/>
                </a:tc>
                <a:extLst>
                  <a:ext uri="{0D108BD9-81ED-4DB2-BD59-A6C34878D82A}">
                    <a16:rowId xmlns:a16="http://schemas.microsoft.com/office/drawing/2014/main" val="1654375905"/>
                  </a:ext>
                </a:extLst>
              </a:tr>
              <a:tr h="49974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Training course (on what?)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Coral mgmt, monitoring, eco-tourism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Coral mgmt, sustainable tourism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Enforcement, coral mgmt, monitoring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Enforcement, coral mgmt, patrols</a:t>
                      </a:r>
                    </a:p>
                  </a:txBody>
                  <a:tcPr marL="57254" marR="57254" marT="28627" marB="28627" anchor="ctr"/>
                </a:tc>
                <a:extLst>
                  <a:ext uri="{0D108BD9-81ED-4DB2-BD59-A6C34878D82A}">
                    <a16:rowId xmlns:a16="http://schemas.microsoft.com/office/drawing/2014/main" val="4034677701"/>
                  </a:ext>
                </a:extLst>
              </a:tr>
              <a:tr h="49974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Consultation (date/no. participants)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2023–24 / 50+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2023–24 / 45+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2023–24 / 30+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2023–24 / 30+</a:t>
                      </a:r>
                    </a:p>
                  </a:txBody>
                  <a:tcPr marL="57254" marR="57254" marT="28627" marB="28627" anchor="ctr"/>
                </a:tc>
                <a:extLst>
                  <a:ext uri="{0D108BD9-81ED-4DB2-BD59-A6C34878D82A}">
                    <a16:rowId xmlns:a16="http://schemas.microsoft.com/office/drawing/2014/main" val="2091663339"/>
                  </a:ext>
                </a:extLst>
              </a:tr>
              <a:tr h="4053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Zoning regulation (yes/no)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Yes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Yes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Yes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Yes</a:t>
                      </a:r>
                    </a:p>
                  </a:txBody>
                  <a:tcPr marL="57254" marR="57254" marT="28627" marB="28627" anchor="ctr"/>
                </a:tc>
                <a:extLst>
                  <a:ext uri="{0D108BD9-81ED-4DB2-BD59-A6C34878D82A}">
                    <a16:rowId xmlns:a16="http://schemas.microsoft.com/office/drawing/2014/main" val="2566429821"/>
                  </a:ext>
                </a:extLst>
              </a:tr>
              <a:tr h="7391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Type of enforcement (PA authority/community involvement…)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/>
                        <a:t>DMCR/Community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DMCR/Community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DMCR/Community</a:t>
                      </a:r>
                    </a:p>
                  </a:txBody>
                  <a:tcPr marL="57254" marR="57254" marT="28627" marB="28627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/>
                        <a:t>DMCR/Community</a:t>
                      </a:r>
                    </a:p>
                  </a:txBody>
                  <a:tcPr marL="57254" marR="57254" marT="28627" marB="28627" anchor="ctr"/>
                </a:tc>
                <a:extLst>
                  <a:ext uri="{0D108BD9-81ED-4DB2-BD59-A6C34878D82A}">
                    <a16:rowId xmlns:a16="http://schemas.microsoft.com/office/drawing/2014/main" val="3371964914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E9B12D6-875B-875A-D190-00D14697BAA9}"/>
              </a:ext>
            </a:extLst>
          </p:cNvPr>
          <p:cNvSpPr txBox="1"/>
          <p:nvPr/>
        </p:nvSpPr>
        <p:spPr>
          <a:xfrm>
            <a:off x="-96982" y="-55418"/>
            <a:ext cx="10474167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>
              <a:buSzPts val="2100"/>
            </a:pPr>
            <a:endParaRPr lang="en-US" sz="1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5250">
              <a:buSzPts val="2100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1. Newly established or upgraded Protected Areas (PAs) of all categories (nature reserve, sanctuary, fisheries management, Ramsar site)</a:t>
            </a:r>
          </a:p>
          <a:p>
            <a:endParaRPr lang="en-US" sz="105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711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95;p2">
            <a:extLst>
              <a:ext uri="{FF2B5EF4-FFF2-40B4-BE49-F238E27FC236}">
                <a16:creationId xmlns:a16="http://schemas.microsoft.com/office/drawing/2014/main" id="{8E0ADFD4-6795-A3C9-BF79-32425FD7ABB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1568"/>
            <a:ext cx="72887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3;p3">
            <a:extLst>
              <a:ext uri="{FF2B5EF4-FFF2-40B4-BE49-F238E27FC236}">
                <a16:creationId xmlns:a16="http://schemas.microsoft.com/office/drawing/2014/main" id="{2D8BE1A0-D054-E341-A829-EBE8E774965B}"/>
              </a:ext>
            </a:extLst>
          </p:cNvPr>
          <p:cNvSpPr txBox="1">
            <a:spLocks/>
          </p:cNvSpPr>
          <p:nvPr/>
        </p:nvSpPr>
        <p:spPr>
          <a:xfrm>
            <a:off x="1603513" y="132272"/>
            <a:ext cx="10979080" cy="851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 algn="ctr">
              <a:spcBef>
                <a:spcPts val="0"/>
              </a:spcBef>
              <a:buSzPts val="2100"/>
              <a:buNone/>
            </a:pPr>
            <a:r>
              <a:rPr lang="en-US" sz="1600" b="1" dirty="0">
                <a:solidFill>
                  <a:schemeClr val="accent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Highlights of key achievements in Implementing the SAP on CRs &amp; SGs during 2022 – July 2025 (cont.)</a:t>
            </a:r>
            <a:endParaRPr lang="en-US" sz="1600" b="1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 algn="ctr">
              <a:spcBef>
                <a:spcPts val="0"/>
              </a:spcBef>
              <a:buSzPts val="2100"/>
              <a:buNone/>
            </a:pPr>
            <a:endParaRPr lang="en-US" sz="16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 algn="ctr">
              <a:spcBef>
                <a:spcPts val="0"/>
              </a:spcBef>
              <a:buSzPts val="2100"/>
              <a:buNone/>
            </a:pPr>
            <a:r>
              <a:rPr lang="en-US" sz="160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2. Approval and implementation of plans for sustainable management &amp; use</a:t>
            </a:r>
            <a:endParaRPr lang="en-GB" sz="16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5250" indent="0" algn="ctr">
              <a:spcBef>
                <a:spcPts val="0"/>
              </a:spcBef>
              <a:buSzPts val="2100"/>
              <a:buNone/>
            </a:pPr>
            <a:endParaRPr lang="en-US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5250" indent="0" algn="ctr">
              <a:spcBef>
                <a:spcPts val="0"/>
              </a:spcBef>
              <a:buSzPts val="2100"/>
              <a:buNone/>
            </a:pPr>
            <a:endParaRPr lang="en-US" sz="16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A2BACF2-EE06-CF9C-034E-C078055C54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755990"/>
              </p:ext>
            </p:extLst>
          </p:nvPr>
        </p:nvGraphicFramePr>
        <p:xfrm>
          <a:off x="728871" y="983405"/>
          <a:ext cx="11463128" cy="5821695"/>
        </p:xfrm>
        <a:graphic>
          <a:graphicData uri="http://schemas.openxmlformats.org/drawingml/2006/table">
            <a:tbl>
              <a:tblPr>
                <a:tableStyleId>{177FB7C0-870E-4CA2-AEDD-45C9577357D1}</a:tableStyleId>
              </a:tblPr>
              <a:tblGrid>
                <a:gridCol w="2865782">
                  <a:extLst>
                    <a:ext uri="{9D8B030D-6E8A-4147-A177-3AD203B41FA5}">
                      <a16:colId xmlns:a16="http://schemas.microsoft.com/office/drawing/2014/main" val="3440646277"/>
                    </a:ext>
                  </a:extLst>
                </a:gridCol>
                <a:gridCol w="2865782">
                  <a:extLst>
                    <a:ext uri="{9D8B030D-6E8A-4147-A177-3AD203B41FA5}">
                      <a16:colId xmlns:a16="http://schemas.microsoft.com/office/drawing/2014/main" val="1626948803"/>
                    </a:ext>
                  </a:extLst>
                </a:gridCol>
                <a:gridCol w="2865782">
                  <a:extLst>
                    <a:ext uri="{9D8B030D-6E8A-4147-A177-3AD203B41FA5}">
                      <a16:colId xmlns:a16="http://schemas.microsoft.com/office/drawing/2014/main" val="3859310201"/>
                    </a:ext>
                  </a:extLst>
                </a:gridCol>
                <a:gridCol w="2865782">
                  <a:extLst>
                    <a:ext uri="{9D8B030D-6E8A-4147-A177-3AD203B41FA5}">
                      <a16:colId xmlns:a16="http://schemas.microsoft.com/office/drawing/2014/main" val="821859191"/>
                    </a:ext>
                  </a:extLst>
                </a:gridCol>
              </a:tblGrid>
              <a:tr h="33719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Activity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511" marR="56511" marT="28255" marB="2825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Site 1: Bandon Bay (Seagrass)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511" marR="56511" marT="28255" marB="2825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Site 1: Koh Si Chang (Coral Reef)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511" marR="56511" marT="28255" marB="2825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Site 2: Koh Lan 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6511" marR="56511" marT="28255" marB="2825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0092499"/>
                  </a:ext>
                </a:extLst>
              </a:tr>
              <a:tr h="45147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Report to review management status (yes/no)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56511" marR="56511" marT="28255" marB="28255" anchor="ctr"/>
                </a:tc>
                <a:extLst>
                  <a:ext uri="{0D108BD9-81ED-4DB2-BD59-A6C34878D82A}">
                    <a16:rowId xmlns:a16="http://schemas.microsoft.com/office/drawing/2014/main" val="2447797519"/>
                  </a:ext>
                </a:extLst>
              </a:tr>
              <a:tr h="45147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Local consultation (date/no. participants)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2023–24 / 60+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2023–24 / 40+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2023–24 / 50+</a:t>
                      </a:r>
                    </a:p>
                  </a:txBody>
                  <a:tcPr marL="56511" marR="56511" marT="28255" marB="28255" anchor="ctr"/>
                </a:tc>
                <a:extLst>
                  <a:ext uri="{0D108BD9-81ED-4DB2-BD59-A6C34878D82A}">
                    <a16:rowId xmlns:a16="http://schemas.microsoft.com/office/drawing/2014/main" val="177683828"/>
                  </a:ext>
                </a:extLst>
              </a:tr>
              <a:tr h="33719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 of management plan submitted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2023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2023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2023</a:t>
                      </a:r>
                    </a:p>
                  </a:txBody>
                  <a:tcPr marL="56511" marR="56511" marT="28255" marB="28255" anchor="ctr"/>
                </a:tc>
                <a:extLst>
                  <a:ext uri="{0D108BD9-81ED-4DB2-BD59-A6C34878D82A}">
                    <a16:rowId xmlns:a16="http://schemas.microsoft.com/office/drawing/2014/main" val="3639032947"/>
                  </a:ext>
                </a:extLst>
              </a:tr>
              <a:tr h="33719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Area (ha) of CRs managed by the plan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~700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~900</a:t>
                      </a:r>
                    </a:p>
                  </a:txBody>
                  <a:tcPr marL="56511" marR="56511" marT="28255" marB="28255" anchor="ctr"/>
                </a:tc>
                <a:extLst>
                  <a:ext uri="{0D108BD9-81ED-4DB2-BD59-A6C34878D82A}">
                    <a16:rowId xmlns:a16="http://schemas.microsoft.com/office/drawing/2014/main" val="575565783"/>
                  </a:ext>
                </a:extLst>
              </a:tr>
              <a:tr h="33719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Area (ha) of SGs managed by the plan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~6,700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</a:t>
                      </a:r>
                    </a:p>
                  </a:txBody>
                  <a:tcPr marL="56511" marR="56511" marT="28255" marB="28255" anchor="ctr"/>
                </a:tc>
                <a:extLst>
                  <a:ext uri="{0D108BD9-81ED-4DB2-BD59-A6C34878D82A}">
                    <a16:rowId xmlns:a16="http://schemas.microsoft.com/office/drawing/2014/main" val="716073567"/>
                  </a:ext>
                </a:extLst>
              </a:tr>
              <a:tr h="25213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 of approval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2024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2024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2024</a:t>
                      </a:r>
                    </a:p>
                  </a:txBody>
                  <a:tcPr marL="56511" marR="56511" marT="28255" marB="28255" anchor="ctr"/>
                </a:tc>
                <a:extLst>
                  <a:ext uri="{0D108BD9-81ED-4DB2-BD59-A6C34878D82A}">
                    <a16:rowId xmlns:a16="http://schemas.microsoft.com/office/drawing/2014/main" val="1247965756"/>
                  </a:ext>
                </a:extLst>
              </a:tr>
              <a:tr h="25213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Approved by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DMCR, Provincial Committee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DMCR, Provincial Committee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DMCR, Provincial Committee</a:t>
                      </a:r>
                    </a:p>
                  </a:txBody>
                  <a:tcPr marL="56511" marR="56511" marT="28255" marB="28255" anchor="ctr"/>
                </a:tc>
                <a:extLst>
                  <a:ext uri="{0D108BD9-81ED-4DB2-BD59-A6C34878D82A}">
                    <a16:rowId xmlns:a16="http://schemas.microsoft.com/office/drawing/2014/main" val="3690300322"/>
                  </a:ext>
                </a:extLst>
              </a:tr>
              <a:tr h="25213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Zoning regulations (yes/no)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56511" marR="56511" marT="28255" marB="28255" anchor="ctr"/>
                </a:tc>
                <a:extLst>
                  <a:ext uri="{0D108BD9-81ED-4DB2-BD59-A6C34878D82A}">
                    <a16:rowId xmlns:a16="http://schemas.microsoft.com/office/drawing/2014/main" val="855508161"/>
                  </a:ext>
                </a:extLst>
              </a:tr>
              <a:tr h="45147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Awareness raising campaign (date/no. participants)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2023–24 / 250+ (multiple events)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2023–24 / 150+ (multiple events)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2023–24 / 200+ (multiple events)</a:t>
                      </a:r>
                    </a:p>
                  </a:txBody>
                  <a:tcPr marL="56511" marR="56511" marT="28255" marB="28255" anchor="ctr"/>
                </a:tc>
                <a:extLst>
                  <a:ext uri="{0D108BD9-81ED-4DB2-BD59-A6C34878D82A}">
                    <a16:rowId xmlns:a16="http://schemas.microsoft.com/office/drawing/2014/main" val="3694410908"/>
                  </a:ext>
                </a:extLst>
              </a:tr>
              <a:tr h="45147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Training course (on what, no. participants)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Seagrass mgmt, monitoring, law enforcement (60+)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Coral mgmt, zoning, patrols (50+)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Coral mgmt, eco-friendly tourism (50+)</a:t>
                      </a:r>
                    </a:p>
                  </a:txBody>
                  <a:tcPr marL="56511" marR="56511" marT="28255" marB="28255" anchor="ctr"/>
                </a:tc>
                <a:extLst>
                  <a:ext uri="{0D108BD9-81ED-4DB2-BD59-A6C34878D82A}">
                    <a16:rowId xmlns:a16="http://schemas.microsoft.com/office/drawing/2014/main" val="3486007526"/>
                  </a:ext>
                </a:extLst>
              </a:tr>
              <a:tr h="33719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Area (ha) of CRs/SGs restoration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~30 (community-led restoration)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~5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~7</a:t>
                      </a:r>
                    </a:p>
                  </a:txBody>
                  <a:tcPr marL="56511" marR="56511" marT="28255" marB="28255" anchor="ctr"/>
                </a:tc>
                <a:extLst>
                  <a:ext uri="{0D108BD9-81ED-4DB2-BD59-A6C34878D82A}">
                    <a16:rowId xmlns:a16="http://schemas.microsoft.com/office/drawing/2014/main" val="2089495885"/>
                  </a:ext>
                </a:extLst>
              </a:tr>
              <a:tr h="65081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Type of livelihood alternatives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Eco-tourism (seagrass tours), bivalve/clam harvest, value-added processing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Eco-tourism, community patrols, guide services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Eco-tourism, dive shops, guide services</a:t>
                      </a:r>
                    </a:p>
                  </a:txBody>
                  <a:tcPr marL="56511" marR="56511" marT="28255" marB="28255" anchor="ctr"/>
                </a:tc>
                <a:extLst>
                  <a:ext uri="{0D108BD9-81ED-4DB2-BD59-A6C34878D82A}">
                    <a16:rowId xmlns:a16="http://schemas.microsoft.com/office/drawing/2014/main" val="3660224335"/>
                  </a:ext>
                </a:extLst>
              </a:tr>
              <a:tr h="65081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What stakeholders involved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DMCR, provincial gov, fishers, community groups, LMMA committees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DMCR, local gov, tourism operators, fishers, community groups</a:t>
                      </a:r>
                    </a:p>
                  </a:txBody>
                  <a:tcPr marL="56511" marR="56511" marT="28255" marB="28255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DMCR, local gov, dive operators, community</a:t>
                      </a:r>
                    </a:p>
                  </a:txBody>
                  <a:tcPr marL="56511" marR="56511" marT="28255" marB="28255" anchor="ctr"/>
                </a:tc>
                <a:extLst>
                  <a:ext uri="{0D108BD9-81ED-4DB2-BD59-A6C34878D82A}">
                    <a16:rowId xmlns:a16="http://schemas.microsoft.com/office/drawing/2014/main" val="20143245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3734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F7A5DB3-DAFF-D213-6C61-397681A59E8A}"/>
              </a:ext>
            </a:extLst>
          </p:cNvPr>
          <p:cNvSpPr txBox="1"/>
          <p:nvPr/>
        </p:nvSpPr>
        <p:spPr>
          <a:xfrm>
            <a:off x="3366053" y="203920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0" indent="0" algn="ctr">
              <a:spcBef>
                <a:spcPts val="0"/>
              </a:spcBef>
              <a:buSzPts val="2100"/>
              <a:buNone/>
            </a:pPr>
            <a:r>
              <a:rPr lang="en-US" sz="1400" b="1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2. Approval and implementation of plans for sustainable management &amp; use</a:t>
            </a:r>
            <a:endParaRPr lang="en-GB" sz="1400" b="1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1540C79-D32B-D790-74FA-67784AE774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436882"/>
              </p:ext>
            </p:extLst>
          </p:nvPr>
        </p:nvGraphicFramePr>
        <p:xfrm>
          <a:off x="92765" y="649359"/>
          <a:ext cx="11979965" cy="6016760"/>
        </p:xfrm>
        <a:graphic>
          <a:graphicData uri="http://schemas.openxmlformats.org/drawingml/2006/table">
            <a:tbl>
              <a:tblPr>
                <a:tableStyleId>{177FB7C0-870E-4CA2-AEDD-45C9577357D1}</a:tableStyleId>
              </a:tblPr>
              <a:tblGrid>
                <a:gridCol w="2395993">
                  <a:extLst>
                    <a:ext uri="{9D8B030D-6E8A-4147-A177-3AD203B41FA5}">
                      <a16:colId xmlns:a16="http://schemas.microsoft.com/office/drawing/2014/main" val="2605330152"/>
                    </a:ext>
                  </a:extLst>
                </a:gridCol>
                <a:gridCol w="2395993">
                  <a:extLst>
                    <a:ext uri="{9D8B030D-6E8A-4147-A177-3AD203B41FA5}">
                      <a16:colId xmlns:a16="http://schemas.microsoft.com/office/drawing/2014/main" val="4148895924"/>
                    </a:ext>
                  </a:extLst>
                </a:gridCol>
                <a:gridCol w="2395993">
                  <a:extLst>
                    <a:ext uri="{9D8B030D-6E8A-4147-A177-3AD203B41FA5}">
                      <a16:colId xmlns:a16="http://schemas.microsoft.com/office/drawing/2014/main" val="1338899669"/>
                    </a:ext>
                  </a:extLst>
                </a:gridCol>
                <a:gridCol w="2395993">
                  <a:extLst>
                    <a:ext uri="{9D8B030D-6E8A-4147-A177-3AD203B41FA5}">
                      <a16:colId xmlns:a16="http://schemas.microsoft.com/office/drawing/2014/main" val="3811565464"/>
                    </a:ext>
                  </a:extLst>
                </a:gridCol>
                <a:gridCol w="2395993">
                  <a:extLst>
                    <a:ext uri="{9D8B030D-6E8A-4147-A177-3AD203B41FA5}">
                      <a16:colId xmlns:a16="http://schemas.microsoft.com/office/drawing/2014/main" val="4191864923"/>
                    </a:ext>
                  </a:extLst>
                </a:gridCol>
              </a:tblGrid>
              <a:tr h="32212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 dirty="0"/>
                        <a:t>Activity</a:t>
                      </a:r>
                      <a:endParaRPr lang="en-US" sz="1400" dirty="0"/>
                    </a:p>
                  </a:txBody>
                  <a:tcPr marL="51802" marR="51802" marT="25901" marB="25901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 dirty="0"/>
                        <a:t>Site 3: Koh Tao </a:t>
                      </a:r>
                      <a:endParaRPr lang="en-US" sz="1400" dirty="0"/>
                    </a:p>
                  </a:txBody>
                  <a:tcPr marL="51802" marR="51802" marT="25901" marB="25901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 dirty="0"/>
                        <a:t>Site 4: Koh Mak</a:t>
                      </a:r>
                      <a:endParaRPr lang="en-US" sz="1400" dirty="0"/>
                    </a:p>
                  </a:txBody>
                  <a:tcPr marL="51802" marR="51802" marT="25901" marB="25901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 dirty="0"/>
                        <a:t>Site 5: Koh Kra</a:t>
                      </a:r>
                      <a:endParaRPr lang="en-US" sz="1400" dirty="0"/>
                    </a:p>
                  </a:txBody>
                  <a:tcPr marL="51802" marR="51802" marT="25901" marB="25901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b="1" dirty="0"/>
                        <a:t>Site 6: Koh Losin </a:t>
                      </a:r>
                      <a:endParaRPr lang="en-US" sz="1400" dirty="0"/>
                    </a:p>
                  </a:txBody>
                  <a:tcPr marL="51802" marR="51802" marT="25901" marB="25901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4385265"/>
                  </a:ext>
                </a:extLst>
              </a:tr>
              <a:tr h="45496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Report to review management status (yes/no)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Yes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Yes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Yes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Yes</a:t>
                      </a:r>
                    </a:p>
                  </a:txBody>
                  <a:tcPr marL="51802" marR="51802" marT="25901" marB="25901" anchor="ctr"/>
                </a:tc>
                <a:extLst>
                  <a:ext uri="{0D108BD9-81ED-4DB2-BD59-A6C34878D82A}">
                    <a16:rowId xmlns:a16="http://schemas.microsoft.com/office/drawing/2014/main" val="2153648384"/>
                  </a:ext>
                </a:extLst>
              </a:tr>
              <a:tr h="43017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Local consultation (date/no. participants)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2023–24 / 50+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2023–24 / 45+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2023–24 / 30+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2023–24 / 30+</a:t>
                      </a:r>
                    </a:p>
                  </a:txBody>
                  <a:tcPr marL="51802" marR="51802" marT="25901" marB="25901" anchor="ctr"/>
                </a:tc>
                <a:extLst>
                  <a:ext uri="{0D108BD9-81ED-4DB2-BD59-A6C34878D82A}">
                    <a16:rowId xmlns:a16="http://schemas.microsoft.com/office/drawing/2014/main" val="3957500498"/>
                  </a:ext>
                </a:extLst>
              </a:tr>
              <a:tr h="43017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Date of management plan submitted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2023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2023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2023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2023</a:t>
                      </a:r>
                    </a:p>
                  </a:txBody>
                  <a:tcPr marL="51802" marR="51802" marT="25901" marB="25901" anchor="ctr"/>
                </a:tc>
                <a:extLst>
                  <a:ext uri="{0D108BD9-81ED-4DB2-BD59-A6C34878D82A}">
                    <a16:rowId xmlns:a16="http://schemas.microsoft.com/office/drawing/2014/main" val="2910342646"/>
                  </a:ext>
                </a:extLst>
              </a:tr>
              <a:tr h="43017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Area (ha) of CRs managed by the plan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~900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~1,400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~550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~1,000</a:t>
                      </a:r>
                    </a:p>
                  </a:txBody>
                  <a:tcPr marL="51802" marR="51802" marT="25901" marB="25901" anchor="ctr"/>
                </a:tc>
                <a:extLst>
                  <a:ext uri="{0D108BD9-81ED-4DB2-BD59-A6C34878D82A}">
                    <a16:rowId xmlns:a16="http://schemas.microsoft.com/office/drawing/2014/main" val="2308790551"/>
                  </a:ext>
                </a:extLst>
              </a:tr>
              <a:tr h="43017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Area (ha) of SGs managed by the plan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/>
                        <a:t>NA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NA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NA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NA</a:t>
                      </a:r>
                    </a:p>
                  </a:txBody>
                  <a:tcPr marL="51802" marR="51802" marT="25901" marB="25901" anchor="ctr"/>
                </a:tc>
                <a:extLst>
                  <a:ext uri="{0D108BD9-81ED-4DB2-BD59-A6C34878D82A}">
                    <a16:rowId xmlns:a16="http://schemas.microsoft.com/office/drawing/2014/main" val="786047919"/>
                  </a:ext>
                </a:extLst>
              </a:tr>
              <a:tr h="23837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Date of approval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2024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2024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2024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2024</a:t>
                      </a:r>
                    </a:p>
                  </a:txBody>
                  <a:tcPr marL="51802" marR="51802" marT="25901" marB="25901" anchor="ctr"/>
                </a:tc>
                <a:extLst>
                  <a:ext uri="{0D108BD9-81ED-4DB2-BD59-A6C34878D82A}">
                    <a16:rowId xmlns:a16="http://schemas.microsoft.com/office/drawing/2014/main" val="2281173273"/>
                  </a:ext>
                </a:extLst>
              </a:tr>
              <a:tr h="32212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Approved by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DMCR, Provincial Committee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DMCR, Provincial Committee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DMCR, Provincial Committee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DMCR, Provincial Committee</a:t>
                      </a:r>
                    </a:p>
                  </a:txBody>
                  <a:tcPr marL="51802" marR="51802" marT="25901" marB="25901" anchor="ctr"/>
                </a:tc>
                <a:extLst>
                  <a:ext uri="{0D108BD9-81ED-4DB2-BD59-A6C34878D82A}">
                    <a16:rowId xmlns:a16="http://schemas.microsoft.com/office/drawing/2014/main" val="1193938952"/>
                  </a:ext>
                </a:extLst>
              </a:tr>
              <a:tr h="32212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Zoning regulations (yes/no)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Yes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Yes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Yes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Yes</a:t>
                      </a:r>
                    </a:p>
                  </a:txBody>
                  <a:tcPr marL="51802" marR="51802" marT="25901" marB="25901" anchor="ctr"/>
                </a:tc>
                <a:extLst>
                  <a:ext uri="{0D108BD9-81ED-4DB2-BD59-A6C34878D82A}">
                    <a16:rowId xmlns:a16="http://schemas.microsoft.com/office/drawing/2014/main" val="835532287"/>
                  </a:ext>
                </a:extLst>
              </a:tr>
              <a:tr h="45496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Awareness raising campaign (date/no. participants)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2023–24 / 200+ (multiple events)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2023–24 / 180+ (multiple events)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2023–24 / 80+ (multiple events)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2023–24 / 80+ (multiple events)</a:t>
                      </a:r>
                    </a:p>
                  </a:txBody>
                  <a:tcPr marL="51802" marR="51802" marT="25901" marB="25901" anchor="ctr"/>
                </a:tc>
                <a:extLst>
                  <a:ext uri="{0D108BD9-81ED-4DB2-BD59-A6C34878D82A}">
                    <a16:rowId xmlns:a16="http://schemas.microsoft.com/office/drawing/2014/main" val="3241503539"/>
                  </a:ext>
                </a:extLst>
              </a:tr>
              <a:tr h="45496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Training course (on what, no. participants)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Coral mgmt, monitoring, eco-tourism (50+)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Coral mgmt, sustainable tourism (40+)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Enforcement, coral mgmt, monitoring (30+)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Enforcement, coral mgmt, patrols (30+)</a:t>
                      </a:r>
                    </a:p>
                  </a:txBody>
                  <a:tcPr marL="51802" marR="51802" marT="25901" marB="25901" anchor="ctr"/>
                </a:tc>
                <a:extLst>
                  <a:ext uri="{0D108BD9-81ED-4DB2-BD59-A6C34878D82A}">
                    <a16:rowId xmlns:a16="http://schemas.microsoft.com/office/drawing/2014/main" val="361065644"/>
                  </a:ext>
                </a:extLst>
              </a:tr>
              <a:tr h="43017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Area (ha) of CRs/SGs restoration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~10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~8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~3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400"/>
                        <a:t>~3</a:t>
                      </a:r>
                    </a:p>
                  </a:txBody>
                  <a:tcPr marL="51802" marR="51802" marT="25901" marB="25901" anchor="ctr"/>
                </a:tc>
                <a:extLst>
                  <a:ext uri="{0D108BD9-81ED-4DB2-BD59-A6C34878D82A}">
                    <a16:rowId xmlns:a16="http://schemas.microsoft.com/office/drawing/2014/main" val="1677338886"/>
                  </a:ext>
                </a:extLst>
              </a:tr>
              <a:tr h="45496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Type of livelihood alternatives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Eco-tourism, dive shops, guide services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Eco-tourism, MoU w/ operators, guide services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Community patrols, local enforcement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Community patrols, local enforcement</a:t>
                      </a:r>
                    </a:p>
                  </a:txBody>
                  <a:tcPr marL="51802" marR="51802" marT="25901" marB="25901" anchor="ctr"/>
                </a:tc>
                <a:extLst>
                  <a:ext uri="{0D108BD9-81ED-4DB2-BD59-A6C34878D82A}">
                    <a16:rowId xmlns:a16="http://schemas.microsoft.com/office/drawing/2014/main" val="321639831"/>
                  </a:ext>
                </a:extLst>
              </a:tr>
              <a:tr h="43017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What stakeholders involved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DMCR, local gov, dive ops, community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DMCR, local gov, dive ops, community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/>
                        <a:t>DMCR, local gov, rangers, community</a:t>
                      </a:r>
                    </a:p>
                  </a:txBody>
                  <a:tcPr marL="51802" marR="51802" marT="25901" marB="25901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/>
                        <a:t>DMCR, local gov, rangers, community</a:t>
                      </a:r>
                    </a:p>
                  </a:txBody>
                  <a:tcPr marL="51802" marR="51802" marT="25901" marB="25901" anchor="ctr"/>
                </a:tc>
                <a:extLst>
                  <a:ext uri="{0D108BD9-81ED-4DB2-BD59-A6C34878D82A}">
                    <a16:rowId xmlns:a16="http://schemas.microsoft.com/office/drawing/2014/main" val="15518211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3277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95;p2">
            <a:extLst>
              <a:ext uri="{FF2B5EF4-FFF2-40B4-BE49-F238E27FC236}">
                <a16:creationId xmlns:a16="http://schemas.microsoft.com/office/drawing/2014/main" id="{173B7DB5-058D-5389-0C9D-EB82E3E1661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1568"/>
            <a:ext cx="59634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3;p3">
            <a:extLst>
              <a:ext uri="{FF2B5EF4-FFF2-40B4-BE49-F238E27FC236}">
                <a16:creationId xmlns:a16="http://schemas.microsoft.com/office/drawing/2014/main" id="{7B9FC4EE-EBD8-7992-D5CC-FFD54B00750A}"/>
              </a:ext>
            </a:extLst>
          </p:cNvPr>
          <p:cNvSpPr txBox="1">
            <a:spLocks/>
          </p:cNvSpPr>
          <p:nvPr/>
        </p:nvSpPr>
        <p:spPr>
          <a:xfrm>
            <a:off x="742123" y="0"/>
            <a:ext cx="10996867" cy="914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Highlights of key achievements in Implementing the SAP on CRs &amp; SGs during 2022 – July 2025 (cont.)</a:t>
            </a:r>
            <a:endParaRPr lang="en-US" sz="2000" b="1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b="1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GB" sz="18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18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GB" sz="18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Reform of laws/regulations or management approach for the sustainable</a:t>
            </a:r>
            <a:endParaRPr lang="en-US" sz="1800" b="1" kern="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600" b="1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F96F2A6-3BC2-1365-967F-C638E31783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865438"/>
              </p:ext>
            </p:extLst>
          </p:nvPr>
        </p:nvGraphicFramePr>
        <p:xfrm>
          <a:off x="742123" y="843475"/>
          <a:ext cx="11449876" cy="6001272"/>
        </p:xfrm>
        <a:graphic>
          <a:graphicData uri="http://schemas.openxmlformats.org/drawingml/2006/table">
            <a:tbl>
              <a:tblPr>
                <a:tableStyleId>{177FB7C0-870E-4CA2-AEDD-45C9577357D1}</a:tableStyleId>
              </a:tblPr>
              <a:tblGrid>
                <a:gridCol w="3895482">
                  <a:extLst>
                    <a:ext uri="{9D8B030D-6E8A-4147-A177-3AD203B41FA5}">
                      <a16:colId xmlns:a16="http://schemas.microsoft.com/office/drawing/2014/main" val="1097901590"/>
                    </a:ext>
                  </a:extLst>
                </a:gridCol>
                <a:gridCol w="2838812">
                  <a:extLst>
                    <a:ext uri="{9D8B030D-6E8A-4147-A177-3AD203B41FA5}">
                      <a16:colId xmlns:a16="http://schemas.microsoft.com/office/drawing/2014/main" val="4226828288"/>
                    </a:ext>
                  </a:extLst>
                </a:gridCol>
                <a:gridCol w="2050253">
                  <a:extLst>
                    <a:ext uri="{9D8B030D-6E8A-4147-A177-3AD203B41FA5}">
                      <a16:colId xmlns:a16="http://schemas.microsoft.com/office/drawing/2014/main" val="1405904339"/>
                    </a:ext>
                  </a:extLst>
                </a:gridCol>
                <a:gridCol w="2665329">
                  <a:extLst>
                    <a:ext uri="{9D8B030D-6E8A-4147-A177-3AD203B41FA5}">
                      <a16:colId xmlns:a16="http://schemas.microsoft.com/office/drawing/2014/main" val="2448759546"/>
                    </a:ext>
                  </a:extLst>
                </a:gridCol>
              </a:tblGrid>
              <a:tr h="29070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b="1" dirty="0"/>
                        <a:t>Activity</a:t>
                      </a:r>
                      <a:endParaRPr lang="en-US" sz="1600" dirty="0"/>
                    </a:p>
                  </a:txBody>
                  <a:tcPr marL="53065" marR="53065" marT="26533" marB="26533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b="1" dirty="0"/>
                        <a:t>Site 1: Bandon Bay (Seagrass)</a:t>
                      </a:r>
                      <a:endParaRPr lang="en-US" sz="1600" dirty="0"/>
                    </a:p>
                  </a:txBody>
                  <a:tcPr marL="53065" marR="53065" marT="26533" marB="26533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b="1" dirty="0"/>
                        <a:t>Site 1: Koh Si Chang</a:t>
                      </a:r>
                      <a:endParaRPr lang="en-US" sz="1600" dirty="0"/>
                    </a:p>
                  </a:txBody>
                  <a:tcPr marL="53065" marR="53065" marT="26533" marB="26533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b="1" dirty="0"/>
                        <a:t>Site 2: Koh Lan </a:t>
                      </a:r>
                      <a:endParaRPr lang="en-US" sz="1600" dirty="0"/>
                    </a:p>
                  </a:txBody>
                  <a:tcPr marL="53065" marR="53065" marT="26533" marB="26533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5625967"/>
                  </a:ext>
                </a:extLst>
              </a:tr>
              <a:tr h="52945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Report to review law/regulations or management approach (yes/no))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Yes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Yes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Yes</a:t>
                      </a:r>
                    </a:p>
                  </a:txBody>
                  <a:tcPr marL="53065" marR="53065" marT="26533" marB="26533" anchor="ctr"/>
                </a:tc>
                <a:extLst>
                  <a:ext uri="{0D108BD9-81ED-4DB2-BD59-A6C34878D82A}">
                    <a16:rowId xmlns:a16="http://schemas.microsoft.com/office/drawing/2014/main" val="243802304"/>
                  </a:ext>
                </a:extLst>
              </a:tr>
              <a:tr h="100695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Subject to be reformed (new approach, environment protection, ecosystem conservation…)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LMMA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Upgrading PA status, new zoning &amp; MSP, community co-management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Upgraded PA status, new permit &amp; MSP zoning system, eco-tourism integration</a:t>
                      </a:r>
                    </a:p>
                  </a:txBody>
                  <a:tcPr marL="53065" marR="53065" marT="26533" marB="26533" anchor="ctr"/>
                </a:tc>
                <a:extLst>
                  <a:ext uri="{0D108BD9-81ED-4DB2-BD59-A6C34878D82A}">
                    <a16:rowId xmlns:a16="http://schemas.microsoft.com/office/drawing/2014/main" val="4206410995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Consultation (date/no. participants)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600"/>
                        <a:t>2023–24 / 60+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600" dirty="0"/>
                        <a:t>2023–24 / 40+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600"/>
                        <a:t>2023–24 / 50+</a:t>
                      </a:r>
                    </a:p>
                  </a:txBody>
                  <a:tcPr marL="53065" marR="53065" marT="26533" marB="26533" anchor="ctr"/>
                </a:tc>
                <a:extLst>
                  <a:ext uri="{0D108BD9-81ED-4DB2-BD59-A6C34878D82A}">
                    <a16:rowId xmlns:a16="http://schemas.microsoft.com/office/drawing/2014/main" val="683420806"/>
                  </a:ext>
                </a:extLst>
              </a:tr>
              <a:tr h="52945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Date of disseminating law/regulations or new approach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600" dirty="0"/>
                        <a:t>2024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600"/>
                        <a:t>2024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600"/>
                        <a:t>2024</a:t>
                      </a:r>
                    </a:p>
                  </a:txBody>
                  <a:tcPr marL="53065" marR="53065" marT="26533" marB="26533" anchor="ctr"/>
                </a:tc>
                <a:extLst>
                  <a:ext uri="{0D108BD9-81ED-4DB2-BD59-A6C34878D82A}">
                    <a16:rowId xmlns:a16="http://schemas.microsoft.com/office/drawing/2014/main" val="2916996187"/>
                  </a:ext>
                </a:extLst>
              </a:tr>
              <a:tr h="52945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Enacted by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DMCR, Provincial Committee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DMCR, Provincial Committee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DMCR, Provincial Committee</a:t>
                      </a:r>
                    </a:p>
                  </a:txBody>
                  <a:tcPr marL="53065" marR="53065" marT="26533" marB="26533" anchor="ctr"/>
                </a:tc>
                <a:extLst>
                  <a:ext uri="{0D108BD9-81ED-4DB2-BD59-A6C34878D82A}">
                    <a16:rowId xmlns:a16="http://schemas.microsoft.com/office/drawing/2014/main" val="2335386394"/>
                  </a:ext>
                </a:extLst>
              </a:tr>
              <a:tr h="100695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Key activities to improve management (capacity building, awareness raising, enforcement…)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Capacity building for enforcement, zoning demarcation, LMMA training, awareness campaigns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Capacity building, MSP zoning, awareness campaigns, community patrols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Eco-tourism training, MSP zoning &amp; permit system, community patrols, awareness campaigns</a:t>
                      </a:r>
                    </a:p>
                  </a:txBody>
                  <a:tcPr marL="53065" marR="53065" marT="26533" marB="26533" anchor="ctr"/>
                </a:tc>
                <a:extLst>
                  <a:ext uri="{0D108BD9-81ED-4DB2-BD59-A6C34878D82A}">
                    <a16:rowId xmlns:a16="http://schemas.microsoft.com/office/drawing/2014/main" val="3715904734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Impacts of reformed law/regulations: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TH" sz="1600"/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TH" sz="1600"/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TH" sz="1600"/>
                    </a:p>
                  </a:txBody>
                  <a:tcPr marL="53065" marR="53065" marT="26533" marB="26533" anchor="ctr"/>
                </a:tc>
                <a:extLst>
                  <a:ext uri="{0D108BD9-81ED-4DB2-BD59-A6C34878D82A}">
                    <a16:rowId xmlns:a16="http://schemas.microsoft.com/office/drawing/2014/main" val="1767159648"/>
                  </a:ext>
                </a:extLst>
              </a:tr>
              <a:tr h="52945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Increasing public awareness (much, better/ no change)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Much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Much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Much</a:t>
                      </a:r>
                    </a:p>
                  </a:txBody>
                  <a:tcPr marL="53065" marR="53065" marT="26533" marB="26533" anchor="ctr"/>
                </a:tc>
                <a:extLst>
                  <a:ext uri="{0D108BD9-81ED-4DB2-BD59-A6C34878D82A}">
                    <a16:rowId xmlns:a16="http://schemas.microsoft.com/office/drawing/2014/main" val="3329674984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Improved enforcement (much, better/no)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Much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Better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Better</a:t>
                      </a:r>
                    </a:p>
                  </a:txBody>
                  <a:tcPr marL="53065" marR="53065" marT="26533" marB="26533" anchor="ctr"/>
                </a:tc>
                <a:extLst>
                  <a:ext uri="{0D108BD9-81ED-4DB2-BD59-A6C34878D82A}">
                    <a16:rowId xmlns:a16="http://schemas.microsoft.com/office/drawing/2014/main" val="3294362820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Area (ha) of CRs managed effectively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NA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600"/>
                        <a:t>~700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600"/>
                        <a:t>~900</a:t>
                      </a:r>
                    </a:p>
                  </a:txBody>
                  <a:tcPr marL="53065" marR="53065" marT="26533" marB="26533" anchor="ctr"/>
                </a:tc>
                <a:extLst>
                  <a:ext uri="{0D108BD9-81ED-4DB2-BD59-A6C34878D82A}">
                    <a16:rowId xmlns:a16="http://schemas.microsoft.com/office/drawing/2014/main" val="112196838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/>
                        <a:t>Area (ha) of SGs managed effectively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1600"/>
                        <a:t>~6,700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NA</a:t>
                      </a:r>
                    </a:p>
                  </a:txBody>
                  <a:tcPr marL="53065" marR="53065" marT="26533" marB="26533"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dirty="0"/>
                        <a:t>NA</a:t>
                      </a:r>
                    </a:p>
                  </a:txBody>
                  <a:tcPr marL="53065" marR="53065" marT="26533" marB="26533" anchor="ctr"/>
                </a:tc>
                <a:extLst>
                  <a:ext uri="{0D108BD9-81ED-4DB2-BD59-A6C34878D82A}">
                    <a16:rowId xmlns:a16="http://schemas.microsoft.com/office/drawing/2014/main" val="3550574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5173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ADC66FA-A880-7D1C-1890-508426F236F7}"/>
              </a:ext>
            </a:extLst>
          </p:cNvPr>
          <p:cNvSpPr txBox="1"/>
          <p:nvPr/>
        </p:nvSpPr>
        <p:spPr>
          <a:xfrm>
            <a:off x="1921565" y="229368"/>
            <a:ext cx="89717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0" indent="0" algn="ctr">
              <a:spcBef>
                <a:spcPts val="0"/>
              </a:spcBef>
              <a:buSzPts val="2100"/>
              <a:buNone/>
            </a:pPr>
            <a:r>
              <a:rPr lang="en-GB" sz="20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20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GB" sz="20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Reform of laws/regulations or management approach for the sustainable</a:t>
            </a:r>
            <a:endParaRPr lang="en-US" sz="2000" b="1" kern="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192754F-E8AE-9924-739A-21AF861484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357413"/>
              </p:ext>
            </p:extLst>
          </p:nvPr>
        </p:nvGraphicFramePr>
        <p:xfrm>
          <a:off x="626165" y="867817"/>
          <a:ext cx="11155018" cy="5360705"/>
        </p:xfrm>
        <a:graphic>
          <a:graphicData uri="http://schemas.openxmlformats.org/drawingml/2006/table">
            <a:tbl>
              <a:tblPr>
                <a:tableStyleId>{177FB7C0-870E-4CA2-AEDD-45C9577357D1}</a:tableStyleId>
              </a:tblPr>
              <a:tblGrid>
                <a:gridCol w="2733913">
                  <a:extLst>
                    <a:ext uri="{9D8B030D-6E8A-4147-A177-3AD203B41FA5}">
                      <a16:colId xmlns:a16="http://schemas.microsoft.com/office/drawing/2014/main" val="562044887"/>
                    </a:ext>
                  </a:extLst>
                </a:gridCol>
                <a:gridCol w="2108550">
                  <a:extLst>
                    <a:ext uri="{9D8B030D-6E8A-4147-A177-3AD203B41FA5}">
                      <a16:colId xmlns:a16="http://schemas.microsoft.com/office/drawing/2014/main" val="15912008"/>
                    </a:ext>
                  </a:extLst>
                </a:gridCol>
                <a:gridCol w="1850547">
                  <a:extLst>
                    <a:ext uri="{9D8B030D-6E8A-4147-A177-3AD203B41FA5}">
                      <a16:colId xmlns:a16="http://schemas.microsoft.com/office/drawing/2014/main" val="3886226365"/>
                    </a:ext>
                  </a:extLst>
                </a:gridCol>
                <a:gridCol w="2231004">
                  <a:extLst>
                    <a:ext uri="{9D8B030D-6E8A-4147-A177-3AD203B41FA5}">
                      <a16:colId xmlns:a16="http://schemas.microsoft.com/office/drawing/2014/main" val="3723266217"/>
                    </a:ext>
                  </a:extLst>
                </a:gridCol>
                <a:gridCol w="2231004">
                  <a:extLst>
                    <a:ext uri="{9D8B030D-6E8A-4147-A177-3AD203B41FA5}">
                      <a16:colId xmlns:a16="http://schemas.microsoft.com/office/drawing/2014/main" val="3312183483"/>
                    </a:ext>
                  </a:extLst>
                </a:gridCol>
              </a:tblGrid>
              <a:tr h="49076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b="1" dirty="0"/>
                        <a:t>Activity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b="1" dirty="0"/>
                        <a:t>Site 3: Koh Tao 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b="1" dirty="0"/>
                        <a:t>Site 4: Koh Mak 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b="1" dirty="0"/>
                        <a:t>Site 5: Koh Kra 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b="1" dirty="0"/>
                        <a:t>Site 6: Koh Losin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274615"/>
                  </a:ext>
                </a:extLst>
              </a:tr>
              <a:tr h="162331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Report to review law/regulations or management approach (yes/no))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Yes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/>
                        <a:t>Yes</a:t>
                      </a:r>
                      <a:endParaRPr lang="en-US" sz="2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Yes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Yes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3851261"/>
                  </a:ext>
                </a:extLst>
              </a:tr>
              <a:tr h="2378341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Subject to be reformed (new approach, environment protection, ecosystem conservation…)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Upgrading PA status, new zoning, voluntary permit codes, sustainable tourism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Upgrading PA status, sustainable tourism MoU, new zoning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Upgraded PA status, stricter protection zones, enhanced enforcement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 dirty="0"/>
                        <a:t>Upgraded PA status, expanded no-take zones, patrol protocols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2590322"/>
                  </a:ext>
                </a:extLst>
              </a:tr>
              <a:tr h="86828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000"/>
                        <a:t>Consultation (date/no. participants)</a:t>
                      </a:r>
                      <a:endParaRPr lang="en-US" sz="2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2000"/>
                        <a:t>2023–24 / 50+</a:t>
                      </a:r>
                      <a:endParaRPr lang="en-TH" sz="2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2000"/>
                        <a:t>2023–24 / 45+</a:t>
                      </a:r>
                      <a:endParaRPr lang="en-TH" sz="2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2000"/>
                        <a:t>2023–24 / 30+</a:t>
                      </a:r>
                      <a:endParaRPr lang="en-TH" sz="20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TH" sz="2000" dirty="0"/>
                        <a:t>2023–24</a:t>
                      </a:r>
                      <a:endParaRPr lang="en-TH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836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0569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2948</TotalTime>
  <Words>2840</Words>
  <Application>Microsoft Office PowerPoint</Application>
  <PresentationFormat>Widescreen</PresentationFormat>
  <Paragraphs>603</Paragraphs>
  <Slides>17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Aptos</vt:lpstr>
      <vt:lpstr>Arial</vt:lpstr>
      <vt:lpstr>Calibri</vt:lpstr>
      <vt:lpstr>Office Theme</vt:lpstr>
      <vt:lpstr>PowerPoint Presentation</vt:lpstr>
      <vt:lpstr>Presentation 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Issues and Challenges</vt:lpstr>
      <vt:lpstr>Recommendations</vt:lpstr>
      <vt:lpstr>Thank you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Virginie Hart</dc:creator>
  <cp:lastModifiedBy>Molina Reynaldo</cp:lastModifiedBy>
  <cp:revision>105</cp:revision>
  <dcterms:created xsi:type="dcterms:W3CDTF">2021-06-17T13:22:27Z</dcterms:created>
  <dcterms:modified xsi:type="dcterms:W3CDTF">2025-07-30T06:10:48Z</dcterms:modified>
</cp:coreProperties>
</file>