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63" r:id="rId5"/>
    <p:sldId id="259" r:id="rId6"/>
    <p:sldId id="260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cHMw8oY2L1V7V9/27X6J+gtSx2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3FDF74F-1017-AE41-7D1A-9A15D3F82C7A}" name="Molina Reynaldo" initials="MR" userId="df3458a67694b874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0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23" Type="http://schemas.microsoft.com/office/2018/10/relationships/authors" Target="authors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" name="Google Shape;7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1365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9490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ee17a6944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ee17a6944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"/>
          <p:cNvPicPr preferRelativeResize="0"/>
          <p:nvPr/>
        </p:nvPicPr>
        <p:blipFill rotWithShape="1">
          <a:blip r:embed="rId3">
            <a:alphaModFix/>
          </a:blip>
          <a:srcRect t="20787" b="74"/>
          <a:stretch/>
        </p:blipFill>
        <p:spPr>
          <a:xfrm>
            <a:off x="376163" y="1161766"/>
            <a:ext cx="11439674" cy="4780167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"/>
          <p:cNvSpPr txBox="1"/>
          <p:nvPr/>
        </p:nvSpPr>
        <p:spPr>
          <a:xfrm>
            <a:off x="919458" y="2399779"/>
            <a:ext cx="10446534" cy="199627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300" b="1" i="0" u="none" strike="noStrike" cap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Second Meeting of the Regional Scientific and Technical Committee (RSTC) </a:t>
            </a:r>
            <a:endParaRPr sz="2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900" b="0" i="0" u="none" strike="noStrike" cap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23-25 July 2024, Bangkok, Thailand</a:t>
            </a:r>
            <a:endParaRPr/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900" b="0" i="0" u="none" strike="noStrike" cap="none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Next Steps and Execution Arrangements </a:t>
            </a:r>
            <a:endParaRPr sz="2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900" b="0" i="0" u="none" strike="noStrike" cap="none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0" name="Google Shape;80;p1"/>
          <p:cNvSpPr/>
          <p:nvPr/>
        </p:nvSpPr>
        <p:spPr>
          <a:xfrm>
            <a:off x="1171113" y="177475"/>
            <a:ext cx="9918000" cy="878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" name="Google Shape;81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47325" y="232075"/>
            <a:ext cx="1169336" cy="769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"/>
          <p:cNvSpPr txBox="1"/>
          <p:nvPr/>
        </p:nvSpPr>
        <p:spPr>
          <a:xfrm>
            <a:off x="2582550" y="149125"/>
            <a:ext cx="8430300" cy="6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2200" b="1" i="0" u="none" strike="noStrike" cap="none">
                <a:solidFill>
                  <a:srgbClr val="274E13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     </a:t>
            </a:r>
            <a:r>
              <a:rPr lang="en-US" sz="2200" b="0" i="0" u="none" strike="noStrike" cap="none">
                <a:solidFill>
                  <a:srgbClr val="274E13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</a:t>
            </a:r>
            <a:endParaRPr sz="1400" b="0" i="0" u="none" strike="noStrike" cap="none">
              <a:solidFill>
                <a:srgbClr val="274E1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274E1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" name="Google Shape;83;p1" descr="A blue text on a black backgroun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27138" y="5941934"/>
            <a:ext cx="916066" cy="916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" descr="A blue and green logo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518265" y="6035039"/>
            <a:ext cx="860107" cy="809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" descr="A blue text on a white background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10719" y="6059978"/>
            <a:ext cx="1274272" cy="7079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91" name="Google Shape;91;p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p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" name="Google Shape;93;p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" name="Google Shape;94;p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5" name="Google Shape;95;p2"/>
          <p:cNvSpPr txBox="1"/>
          <p:nvPr/>
        </p:nvSpPr>
        <p:spPr>
          <a:xfrm>
            <a:off x="2421924" y="365125"/>
            <a:ext cx="9562094" cy="798657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Next Steps and Execution Arrangements</a:t>
            </a:r>
            <a:endParaRPr sz="4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2"/>
          <p:cNvSpPr txBox="1"/>
          <p:nvPr/>
        </p:nvSpPr>
        <p:spPr>
          <a:xfrm>
            <a:off x="2421921" y="1352520"/>
            <a:ext cx="9562097" cy="5284947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implementation and achievement</a:t>
            </a:r>
            <a:endParaRPr sz="3200" dirty="0"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ü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 good practices as a result of project implementation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ü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 impacts of project from site to national level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ü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 country achievements such as community and stakeholder engagement, private sector involvement, habitat management, etc., and prepare communication materials for the 10</a:t>
            </a:r>
            <a:r>
              <a:rPr lang="en-US" sz="2800" b="0" i="0" u="none" strike="noStrike" cap="none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International Water Science Conference (IWC10) in September 2024</a:t>
            </a:r>
            <a:endParaRPr dirty="0"/>
          </a:p>
          <a:p>
            <a:pPr marL="228600" marR="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oogle Shape;101;p2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02" name="Google Shape;102;p2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103;p2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" name="Google Shape;104;p2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" name="Google Shape;105;p2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6" name="Google Shape;106;p22"/>
          <p:cNvSpPr txBox="1"/>
          <p:nvPr/>
        </p:nvSpPr>
        <p:spPr>
          <a:xfrm>
            <a:off x="2421924" y="365125"/>
            <a:ext cx="9562094" cy="798657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Next Steps and Execution Arrangements</a:t>
            </a:r>
            <a:endParaRPr sz="4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22"/>
          <p:cNvSpPr txBox="1"/>
          <p:nvPr/>
        </p:nvSpPr>
        <p:spPr>
          <a:xfrm>
            <a:off x="2421921" y="1352520"/>
            <a:ext cx="9562097" cy="5284947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7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TDA/SAP development and updating process</a:t>
            </a:r>
            <a:endParaRPr sz="3200" dirty="0"/>
          </a:p>
          <a:p>
            <a:pPr marL="464820" indent="-45720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ts val="2470"/>
              <a:buFont typeface="Wingdings" panose="05000000000000000000" pitchFamily="2" charset="2"/>
              <a:buChar char="ü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National TDA-SAP Leads </a:t>
            </a:r>
            <a:r>
              <a:rPr lang="en-US" sz="2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Experts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64820" indent="-45720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ts val="2470"/>
              <a:buFont typeface="Wingdings" panose="05000000000000000000" pitchFamily="2" charset="2"/>
              <a:buChar char="ü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 guidance and template in developing the TDA/SAP to help countries</a:t>
            </a:r>
          </a:p>
          <a:p>
            <a:pPr marL="464820" indent="-45720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ts val="2470"/>
              <a:buFont typeface="Wingdings" panose="05000000000000000000" pitchFamily="2" charset="2"/>
              <a:buChar char="ü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COBSEA IGM as platform for TDA/SAP endorsement. Inform the COBSEA IGM in October 2024 that the TDA/SAP process has started </a:t>
            </a:r>
            <a:endParaRPr lang="en-US" sz="3200" dirty="0"/>
          </a:p>
          <a:p>
            <a:pPr marL="464820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Organize preparatory meetings via Zoom:</a:t>
            </a:r>
          </a:p>
          <a:p>
            <a:pPr marL="909638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  <a:buFontTx/>
              <a:buChar char="-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Prep Zoom meet to present draft analytical framework with indicators - mid-October 2024</a:t>
            </a:r>
          </a:p>
          <a:p>
            <a:pPr marL="909638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  <a:buFontTx/>
              <a:buChar char="-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Second Prep Zoom meet to assess national TDA-SAP/ TWG on data assembly and preliminary indicator analysis - mid Dec 2024</a:t>
            </a:r>
          </a:p>
          <a:p>
            <a:pPr marL="909638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  <a:buFontTx/>
              <a:buChar char="-"/>
            </a:pP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70"/>
              <a:buFont typeface="Arial"/>
              <a:buNone/>
            </a:pPr>
            <a:endParaRPr sz="247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1376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oogle Shape;101;p2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02" name="Google Shape;102;p2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103;p2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" name="Google Shape;104;p2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" name="Google Shape;105;p2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6" name="Google Shape;106;p22"/>
          <p:cNvSpPr txBox="1"/>
          <p:nvPr/>
        </p:nvSpPr>
        <p:spPr>
          <a:xfrm>
            <a:off x="2421924" y="365125"/>
            <a:ext cx="9562094" cy="798657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Next Steps and Execution Arrangements</a:t>
            </a:r>
            <a:endParaRPr sz="4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22"/>
          <p:cNvSpPr txBox="1"/>
          <p:nvPr/>
        </p:nvSpPr>
        <p:spPr>
          <a:xfrm>
            <a:off x="2421921" y="1352520"/>
            <a:ext cx="9562097" cy="5284947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7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TDA/SAP development and updating process</a:t>
            </a:r>
            <a:endParaRPr sz="3200" dirty="0"/>
          </a:p>
          <a:p>
            <a:pPr marL="464820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  <a:buFont typeface="Wingdings" panose="05000000000000000000" pitchFamily="2" charset="2"/>
              <a:buChar char="ü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Organize consultation workshops (to coincide with regional meetings):</a:t>
            </a:r>
          </a:p>
          <a:p>
            <a:pPr marL="909638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  <a:buFontTx/>
              <a:buChar char="-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Workshop 1 – Data assembly and indicator-based assessment methods, Q1 2025</a:t>
            </a:r>
          </a:p>
          <a:p>
            <a:pPr marL="909638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  <a:buFontTx/>
              <a:buChar char="-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Workshop 2 – Sharing preliminary results, Q2 2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025</a:t>
            </a:r>
          </a:p>
          <a:p>
            <a:pPr marL="909638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  <a:buFontTx/>
              <a:buChar char="-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Workshop 3 – Strategic Action Planning, Q3 2025 </a:t>
            </a:r>
            <a:endParaRPr lang="en-US" sz="2800" dirty="0"/>
          </a:p>
          <a:p>
            <a:pPr marL="464820" indent="-45720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ts val="2470"/>
              <a:buFont typeface="Wingdings" panose="05000000000000000000" pitchFamily="2" charset="2"/>
              <a:buChar char="ü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trategic national agenda based on compilation of relevant n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ational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action plans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updated, Q4 2025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4820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National consultations for the updated SAP, Q4 2025</a:t>
            </a: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4820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  <a:buFont typeface="Wingdings" panose="05000000000000000000" pitchFamily="2" charset="2"/>
              <a:buChar char="ü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Synthesized the updated Regional SAP draft, Q1 2026</a:t>
            </a:r>
            <a:endParaRPr sz="2800" dirty="0"/>
          </a:p>
          <a:p>
            <a:pPr marL="464820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  <a:buFont typeface="Wingdings" panose="05000000000000000000" pitchFamily="2" charset="2"/>
              <a:buChar char="ü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Reviewed and finalized for COBSEA IGM, Q2 2026</a:t>
            </a:r>
          </a:p>
          <a:p>
            <a:pPr marL="7620" marR="0" lvl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70"/>
            </a:pPr>
            <a:endParaRPr sz="2800" dirty="0"/>
          </a:p>
          <a:p>
            <a:pPr marL="228600" marR="0" lvl="0" indent="-64135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70"/>
              <a:buFont typeface="Arial"/>
              <a:buNone/>
            </a:pPr>
            <a:endParaRPr sz="247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70"/>
              <a:buFont typeface="Arial"/>
              <a:buNone/>
            </a:pPr>
            <a:endParaRPr sz="247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70"/>
              <a:buFont typeface="Arial"/>
              <a:buNone/>
            </a:pPr>
            <a:endParaRPr sz="247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7898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oogle Shape;112;p23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13" name="Google Shape;113;p23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Google Shape;114;p23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" name="Google Shape;115;p23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" name="Google Shape;116;p23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7" name="Google Shape;117;p23"/>
          <p:cNvSpPr txBox="1"/>
          <p:nvPr/>
        </p:nvSpPr>
        <p:spPr>
          <a:xfrm>
            <a:off x="2421924" y="365125"/>
            <a:ext cx="9562094" cy="798657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Next Steps and Execution Arrangements</a:t>
            </a:r>
            <a:endParaRPr sz="4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3"/>
          <p:cNvSpPr txBox="1"/>
          <p:nvPr/>
        </p:nvSpPr>
        <p:spPr>
          <a:xfrm>
            <a:off x="2421921" y="1352520"/>
            <a:ext cx="9562097" cy="5284947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Regional data and knowledge management</a:t>
            </a: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SCS SAP Project and COBSEA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collaborate in data and information collection and exchange, specially in the countries not participating in the SCS SAP Project</a:t>
            </a:r>
            <a:endParaRPr sz="2800" dirty="0"/>
          </a:p>
          <a:p>
            <a:pPr marL="457200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SCS SAP Project and COBSEA to develop jointly the South China Sea regional knowledge management mechanism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SEA:LEARN (Seas of East Asia: Learning Exchange and Resources Network)</a:t>
            </a:r>
          </a:p>
          <a:p>
            <a:pPr marL="457200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SCS SAP Project to link the information tools developed by the UNEP/GEF Fisheries Refugia Project</a:t>
            </a:r>
            <a:endParaRPr lang="en-US" sz="2800" dirty="0"/>
          </a:p>
          <a:p>
            <a:pPr marL="457200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SCS SAP Project to engage actively with the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GEF IW:LEARN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activities and events (publications, bulletins, conferences, 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etc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2800" dirty="0"/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40"/>
              <a:buFont typeface="Arial"/>
              <a:buNone/>
            </a:pPr>
            <a:endParaRPr sz="264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40"/>
              <a:buFont typeface="Arial"/>
              <a:buNone/>
            </a:pPr>
            <a:endParaRPr sz="264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</a:pPr>
            <a:endParaRPr sz="264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</a:pPr>
            <a:endParaRPr sz="202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</a:pPr>
            <a:endParaRPr sz="202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</a:pPr>
            <a:endParaRPr sz="202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ee17a69444_1_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g2ee17a69444_1_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406</Words>
  <Application>Microsoft Office PowerPoint</Application>
  <PresentationFormat>Widescreen</PresentationFormat>
  <Paragraphs>42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Twentieth Century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Molina Reynaldo</cp:lastModifiedBy>
  <cp:revision>5</cp:revision>
  <dcterms:created xsi:type="dcterms:W3CDTF">2021-06-17T13:22:27Z</dcterms:created>
  <dcterms:modified xsi:type="dcterms:W3CDTF">2024-08-05T03:34:42Z</dcterms:modified>
</cp:coreProperties>
</file>