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61" r:id="rId4"/>
    <p:sldId id="263" r:id="rId5"/>
    <p:sldId id="259" r:id="rId6"/>
    <p:sldId id="260" r:id="rId7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8" roundtripDataSignature="AMtx7mjcHMw8oY2L1V7V9/27X6J+gtSx2g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3FDF74F-1017-AE41-7D1A-9A15D3F82C7A}" name="Molina Reynaldo" initials="MR" userId="df3458a67694b874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103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8" Type="http://customschemas.google.com/relationships/presentationmetadata" Target="meta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23" Type="http://schemas.microsoft.com/office/2018/10/relationships/authors" Target="authors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76" name="Google Shape;7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513650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794904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2ee17a69444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2ee17a69444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1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1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3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3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4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5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5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3" name="Google Shape;33;p15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15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5" name="Google Shape;35;p15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8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1" name="Google Shape;51;p18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2" name="Google Shape;52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9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58" name="Google Shape;58;p19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9" name="Google Shape;59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0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"/>
          <p:cNvPicPr preferRelativeResize="0"/>
          <p:nvPr/>
        </p:nvPicPr>
        <p:blipFill rotWithShape="1">
          <a:blip r:embed="rId3">
            <a:alphaModFix/>
          </a:blip>
          <a:srcRect t="20787" b="74"/>
          <a:stretch/>
        </p:blipFill>
        <p:spPr>
          <a:xfrm>
            <a:off x="376163" y="1161766"/>
            <a:ext cx="11439674" cy="4780167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"/>
          <p:cNvSpPr txBox="1"/>
          <p:nvPr/>
        </p:nvSpPr>
        <p:spPr>
          <a:xfrm>
            <a:off x="919458" y="2399779"/>
            <a:ext cx="10446534" cy="1996270"/>
          </a:xfrm>
          <a:prstGeom prst="rect">
            <a:avLst/>
          </a:prstGeom>
          <a:solidFill>
            <a:srgbClr val="0F413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300" b="1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Second Meeting of the Regional Scientific and Technical Committee (RSTC) </a:t>
            </a:r>
            <a:endParaRPr sz="2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900" b="0" i="0" u="none" strike="noStrike" cap="none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23-25 July 2024, Bangkok, Thailand</a:t>
            </a:r>
            <a:endParaRPr/>
          </a:p>
          <a:p>
            <a:pPr marL="0" marR="0" lvl="0" indent="0" algn="ctr" rtl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900" b="0" i="0" u="none" strike="noStrike" cap="none">
              <a:solidFill>
                <a:srgbClr val="FFFFFF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</a:pPr>
            <a:r>
              <a:rPr lang="en-US" sz="2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Next Steps and Execution Arrangements </a:t>
            </a:r>
            <a:endParaRPr sz="22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900" b="0" i="0" u="none" strike="noStrike" cap="none">
              <a:solidFill>
                <a:srgbClr val="FFFFFF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80" name="Google Shape;80;p1"/>
          <p:cNvSpPr/>
          <p:nvPr/>
        </p:nvSpPr>
        <p:spPr>
          <a:xfrm>
            <a:off x="1171113" y="177475"/>
            <a:ext cx="9918000" cy="8787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1" name="Google Shape;81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47325" y="232075"/>
            <a:ext cx="1169336" cy="769500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"/>
          <p:cNvSpPr txBox="1"/>
          <p:nvPr/>
        </p:nvSpPr>
        <p:spPr>
          <a:xfrm>
            <a:off x="2582550" y="149125"/>
            <a:ext cx="8430300" cy="63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lang="en-US" sz="2200" b="1" i="0" u="none" strike="noStrike" cap="none">
                <a:solidFill>
                  <a:srgbClr val="274E13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Implementing the Strategic Action Programme for the South China Sea and Gulf of Thailand (SCS SAP) Project     </a:t>
            </a:r>
            <a:r>
              <a:rPr lang="en-US" sz="2200" b="0" i="0" u="none" strike="noStrike" cap="none">
                <a:solidFill>
                  <a:srgbClr val="274E13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 </a:t>
            </a:r>
            <a:endParaRPr sz="1400" b="0" i="0" u="none" strike="noStrike" cap="none">
              <a:solidFill>
                <a:srgbClr val="274E1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rgbClr val="274E1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3" name="Google Shape;83;p1" descr="A blue text on a black background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627138" y="5941934"/>
            <a:ext cx="916066" cy="916066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" descr="A blue and green logo&#10;&#10;Description automatically generated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518265" y="6035039"/>
            <a:ext cx="860107" cy="809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" descr="A blue text on a white background&#10;&#10;Description automatically generated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310719" y="6059978"/>
            <a:ext cx="1274272" cy="7079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oogle Shape;90;p2"/>
          <p:cNvGrpSpPr/>
          <p:nvPr/>
        </p:nvGrpSpPr>
        <p:grpSpPr>
          <a:xfrm>
            <a:off x="0" y="0"/>
            <a:ext cx="2264127" cy="6858000"/>
            <a:chOff x="-5675" y="0"/>
            <a:chExt cx="2264127" cy="6858000"/>
          </a:xfrm>
        </p:grpSpPr>
        <p:pic>
          <p:nvPicPr>
            <p:cNvPr id="91" name="Google Shape;91;p2"/>
            <p:cNvPicPr preferRelativeResize="0"/>
            <p:nvPr/>
          </p:nvPicPr>
          <p:blipFill rotWithShape="1">
            <a:blip r:embed="rId3">
              <a:alphaModFix/>
            </a:blip>
            <a:srcRect l="5804" r="4893"/>
            <a:stretch/>
          </p:blipFill>
          <p:spPr>
            <a:xfrm>
              <a:off x="-5675" y="5238850"/>
              <a:ext cx="2258452" cy="16191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2" name="Google Shape;92;p2"/>
            <p:cNvPicPr preferRelativeResize="0"/>
            <p:nvPr/>
          </p:nvPicPr>
          <p:blipFill rotWithShape="1">
            <a:blip r:embed="rId4">
              <a:alphaModFix/>
            </a:blip>
            <a:srcRect r="10697"/>
            <a:stretch/>
          </p:blipFill>
          <p:spPr>
            <a:xfrm>
              <a:off x="0" y="1600200"/>
              <a:ext cx="2258452" cy="181932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3" name="Google Shape;93;p2"/>
            <p:cNvPicPr preferRelativeResize="0"/>
            <p:nvPr/>
          </p:nvPicPr>
          <p:blipFill rotWithShape="1">
            <a:blip r:embed="rId5">
              <a:alphaModFix/>
            </a:blip>
            <a:srcRect r="10697"/>
            <a:stretch/>
          </p:blipFill>
          <p:spPr>
            <a:xfrm>
              <a:off x="0" y="0"/>
              <a:ext cx="2258452" cy="1600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4" name="Google Shape;94;p2"/>
            <p:cNvPicPr preferRelativeResize="0"/>
            <p:nvPr/>
          </p:nvPicPr>
          <p:blipFill rotWithShape="1">
            <a:blip r:embed="rId6">
              <a:alphaModFix/>
            </a:blip>
            <a:srcRect r="10697"/>
            <a:stretch/>
          </p:blipFill>
          <p:spPr>
            <a:xfrm>
              <a:off x="0" y="3419525"/>
              <a:ext cx="2258452" cy="181932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5" name="Google Shape;95;p2"/>
          <p:cNvSpPr txBox="1"/>
          <p:nvPr/>
        </p:nvSpPr>
        <p:spPr>
          <a:xfrm>
            <a:off x="2421924" y="365125"/>
            <a:ext cx="9562094" cy="798657"/>
          </a:xfrm>
          <a:prstGeom prst="rect">
            <a:avLst/>
          </a:prstGeom>
          <a:solidFill>
            <a:srgbClr val="BDEEFF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Next Steps and Execution Arrangements</a:t>
            </a:r>
            <a:endParaRPr sz="4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2"/>
          <p:cNvSpPr txBox="1"/>
          <p:nvPr/>
        </p:nvSpPr>
        <p:spPr>
          <a:xfrm>
            <a:off x="2421921" y="1352520"/>
            <a:ext cx="9562097" cy="5284947"/>
          </a:xfrm>
          <a:prstGeom prst="rect">
            <a:avLst/>
          </a:prstGeom>
          <a:solidFill>
            <a:srgbClr val="BDEEFF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32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Project implementation and achievement</a:t>
            </a:r>
            <a:endParaRPr sz="3200" dirty="0"/>
          </a:p>
          <a:p>
            <a:pPr marL="457200" marR="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Wingdings" panose="05000000000000000000" pitchFamily="2" charset="2"/>
              <a:buChar char="ü"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Document good practices as a result of project implementation</a:t>
            </a:r>
            <a:endParaRPr dirty="0"/>
          </a:p>
          <a:p>
            <a:pPr marL="457200" marR="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Wingdings" panose="05000000000000000000" pitchFamily="2" charset="2"/>
              <a:buChar char="ü"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Document impacts of project from site to national level</a:t>
            </a:r>
            <a:endParaRPr dirty="0"/>
          </a:p>
          <a:p>
            <a:pPr marL="457200" marR="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Wingdings" panose="05000000000000000000" pitchFamily="2" charset="2"/>
              <a:buChar char="ü"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Document country achievements such as community and stakeholder engagement, private sector involvement, habitat management, etc., and prepare communication materials for the 10</a:t>
            </a:r>
            <a:r>
              <a:rPr lang="en-US" sz="2800" b="0" i="0" u="none" strike="noStrike" cap="none" baseline="30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International Water Science Conference (IWC10) in September 2024</a:t>
            </a:r>
            <a:endParaRPr dirty="0"/>
          </a:p>
          <a:p>
            <a:pPr marL="228600" marR="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" name="Google Shape;101;p22"/>
          <p:cNvGrpSpPr/>
          <p:nvPr/>
        </p:nvGrpSpPr>
        <p:grpSpPr>
          <a:xfrm>
            <a:off x="0" y="0"/>
            <a:ext cx="2264127" cy="6858000"/>
            <a:chOff x="-5675" y="0"/>
            <a:chExt cx="2264127" cy="6858000"/>
          </a:xfrm>
        </p:grpSpPr>
        <p:pic>
          <p:nvPicPr>
            <p:cNvPr id="102" name="Google Shape;102;p22"/>
            <p:cNvPicPr preferRelativeResize="0"/>
            <p:nvPr/>
          </p:nvPicPr>
          <p:blipFill rotWithShape="1">
            <a:blip r:embed="rId3">
              <a:alphaModFix/>
            </a:blip>
            <a:srcRect l="5804" r="4893"/>
            <a:stretch/>
          </p:blipFill>
          <p:spPr>
            <a:xfrm>
              <a:off x="-5675" y="5238850"/>
              <a:ext cx="2258452" cy="16191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" name="Google Shape;103;p22"/>
            <p:cNvPicPr preferRelativeResize="0"/>
            <p:nvPr/>
          </p:nvPicPr>
          <p:blipFill rotWithShape="1">
            <a:blip r:embed="rId4">
              <a:alphaModFix/>
            </a:blip>
            <a:srcRect r="10697"/>
            <a:stretch/>
          </p:blipFill>
          <p:spPr>
            <a:xfrm>
              <a:off x="0" y="1600200"/>
              <a:ext cx="2258452" cy="181932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4" name="Google Shape;104;p22"/>
            <p:cNvPicPr preferRelativeResize="0"/>
            <p:nvPr/>
          </p:nvPicPr>
          <p:blipFill rotWithShape="1">
            <a:blip r:embed="rId5">
              <a:alphaModFix/>
            </a:blip>
            <a:srcRect r="10697"/>
            <a:stretch/>
          </p:blipFill>
          <p:spPr>
            <a:xfrm>
              <a:off x="0" y="0"/>
              <a:ext cx="2258452" cy="1600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5" name="Google Shape;105;p22"/>
            <p:cNvPicPr preferRelativeResize="0"/>
            <p:nvPr/>
          </p:nvPicPr>
          <p:blipFill rotWithShape="1">
            <a:blip r:embed="rId6">
              <a:alphaModFix/>
            </a:blip>
            <a:srcRect r="10697"/>
            <a:stretch/>
          </p:blipFill>
          <p:spPr>
            <a:xfrm>
              <a:off x="0" y="3419525"/>
              <a:ext cx="2258452" cy="181932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6" name="Google Shape;106;p22"/>
          <p:cNvSpPr txBox="1"/>
          <p:nvPr/>
        </p:nvSpPr>
        <p:spPr>
          <a:xfrm>
            <a:off x="2421924" y="365125"/>
            <a:ext cx="9562094" cy="798657"/>
          </a:xfrm>
          <a:prstGeom prst="rect">
            <a:avLst/>
          </a:prstGeom>
          <a:solidFill>
            <a:srgbClr val="BDEEFF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Next Steps and Execution Arrangements</a:t>
            </a:r>
            <a:endParaRPr sz="4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22"/>
          <p:cNvSpPr txBox="1"/>
          <p:nvPr/>
        </p:nvSpPr>
        <p:spPr>
          <a:xfrm>
            <a:off x="2421921" y="1352520"/>
            <a:ext cx="9562097" cy="5284947"/>
          </a:xfrm>
          <a:prstGeom prst="rect">
            <a:avLst/>
          </a:prstGeom>
          <a:solidFill>
            <a:srgbClr val="BDEE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70"/>
              <a:buFont typeface="Arial"/>
              <a:buNone/>
            </a:pPr>
            <a:r>
              <a:rPr lang="en-US" sz="32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TDA/SAP development and updating process</a:t>
            </a:r>
            <a:endParaRPr sz="3200" dirty="0"/>
          </a:p>
          <a:p>
            <a:pPr marL="464820" indent="-457200">
              <a:lnSpc>
                <a:spcPct val="70000"/>
              </a:lnSpc>
              <a:spcBef>
                <a:spcPts val="1000"/>
              </a:spcBef>
              <a:buClr>
                <a:schemeClr val="dk1"/>
              </a:buClr>
              <a:buSzPts val="2470"/>
              <a:buFont typeface="Wingdings" panose="05000000000000000000" pitchFamily="2" charset="2"/>
              <a:buChar char="ü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Identify National TDA-SAP Leads </a:t>
            </a:r>
            <a:r>
              <a:rPr lang="en-US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 Experts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64820" indent="-457200">
              <a:lnSpc>
                <a:spcPct val="70000"/>
              </a:lnSpc>
              <a:spcBef>
                <a:spcPts val="1000"/>
              </a:spcBef>
              <a:buClr>
                <a:schemeClr val="dk1"/>
              </a:buClr>
              <a:buSzPts val="2470"/>
              <a:buFont typeface="Wingdings" panose="05000000000000000000" pitchFamily="2" charset="2"/>
              <a:buChar char="ü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 guidance and template in developing the TDA/SAP to help countries</a:t>
            </a:r>
          </a:p>
          <a:p>
            <a:pPr marL="464820" indent="-457200">
              <a:lnSpc>
                <a:spcPct val="70000"/>
              </a:lnSpc>
              <a:spcBef>
                <a:spcPts val="1000"/>
              </a:spcBef>
              <a:buClr>
                <a:schemeClr val="dk1"/>
              </a:buClr>
              <a:buSzPts val="2470"/>
              <a:buFont typeface="Wingdings" panose="05000000000000000000" pitchFamily="2" charset="2"/>
              <a:buChar char="ü"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COBSEA IGM as platform for TDA/SAP endorsement. Inform the COBSEA IGM in October 2024 that the TDA/SAP process has started </a:t>
            </a:r>
            <a:endParaRPr lang="en-US" sz="3200" dirty="0"/>
          </a:p>
          <a:p>
            <a:pPr marL="464820" marR="0" lvl="0" indent="-4572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70"/>
              <a:buFont typeface="Wingdings" panose="05000000000000000000" pitchFamily="2" charset="2"/>
              <a:buChar char="ü"/>
            </a:pPr>
            <a:r>
              <a:rPr lang="en-US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Organize preparatory meetings via Zoom:</a:t>
            </a:r>
          </a:p>
          <a:p>
            <a:pPr marL="909638" marR="0" lvl="0" indent="-4572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70"/>
              <a:buFontTx/>
              <a:buChar char="-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First Prep Zoom meet to present draft analytical framework with indicators - mid-October 2024</a:t>
            </a:r>
          </a:p>
          <a:p>
            <a:pPr marL="909638" marR="0" lvl="0" indent="-4572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70"/>
              <a:buFontTx/>
              <a:buChar char="-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Second Prep Zoom meet to assess national TDA-SAP/ TWG on data assembly and preliminary indicator analysis - mid Dec 2024</a:t>
            </a:r>
          </a:p>
          <a:p>
            <a:pPr marL="909638" marR="0" lvl="0" indent="-4572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70"/>
              <a:buFontTx/>
              <a:buChar char="-"/>
            </a:pP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170"/>
              <a:buFont typeface="Arial"/>
              <a:buNone/>
            </a:pPr>
            <a:endParaRPr sz="247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91376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" name="Google Shape;101;p22"/>
          <p:cNvGrpSpPr/>
          <p:nvPr/>
        </p:nvGrpSpPr>
        <p:grpSpPr>
          <a:xfrm>
            <a:off x="0" y="0"/>
            <a:ext cx="2264127" cy="6858000"/>
            <a:chOff x="-5675" y="0"/>
            <a:chExt cx="2264127" cy="6858000"/>
          </a:xfrm>
        </p:grpSpPr>
        <p:pic>
          <p:nvPicPr>
            <p:cNvPr id="102" name="Google Shape;102;p22"/>
            <p:cNvPicPr preferRelativeResize="0"/>
            <p:nvPr/>
          </p:nvPicPr>
          <p:blipFill rotWithShape="1">
            <a:blip r:embed="rId3">
              <a:alphaModFix/>
            </a:blip>
            <a:srcRect l="5804" r="4893"/>
            <a:stretch/>
          </p:blipFill>
          <p:spPr>
            <a:xfrm>
              <a:off x="-5675" y="5238850"/>
              <a:ext cx="2258452" cy="16191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" name="Google Shape;103;p22"/>
            <p:cNvPicPr preferRelativeResize="0"/>
            <p:nvPr/>
          </p:nvPicPr>
          <p:blipFill rotWithShape="1">
            <a:blip r:embed="rId4">
              <a:alphaModFix/>
            </a:blip>
            <a:srcRect r="10697"/>
            <a:stretch/>
          </p:blipFill>
          <p:spPr>
            <a:xfrm>
              <a:off x="0" y="1600200"/>
              <a:ext cx="2258452" cy="181932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4" name="Google Shape;104;p22"/>
            <p:cNvPicPr preferRelativeResize="0"/>
            <p:nvPr/>
          </p:nvPicPr>
          <p:blipFill rotWithShape="1">
            <a:blip r:embed="rId5">
              <a:alphaModFix/>
            </a:blip>
            <a:srcRect r="10697"/>
            <a:stretch/>
          </p:blipFill>
          <p:spPr>
            <a:xfrm>
              <a:off x="0" y="0"/>
              <a:ext cx="2258452" cy="1600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5" name="Google Shape;105;p22"/>
            <p:cNvPicPr preferRelativeResize="0"/>
            <p:nvPr/>
          </p:nvPicPr>
          <p:blipFill rotWithShape="1">
            <a:blip r:embed="rId6">
              <a:alphaModFix/>
            </a:blip>
            <a:srcRect r="10697"/>
            <a:stretch/>
          </p:blipFill>
          <p:spPr>
            <a:xfrm>
              <a:off x="0" y="3419525"/>
              <a:ext cx="2258452" cy="181932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6" name="Google Shape;106;p22"/>
          <p:cNvSpPr txBox="1"/>
          <p:nvPr/>
        </p:nvSpPr>
        <p:spPr>
          <a:xfrm>
            <a:off x="2421924" y="365125"/>
            <a:ext cx="9562094" cy="798657"/>
          </a:xfrm>
          <a:prstGeom prst="rect">
            <a:avLst/>
          </a:prstGeom>
          <a:solidFill>
            <a:srgbClr val="BDEEFF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Next Steps and Execution Arrangements</a:t>
            </a:r>
            <a:endParaRPr sz="4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22"/>
          <p:cNvSpPr txBox="1"/>
          <p:nvPr/>
        </p:nvSpPr>
        <p:spPr>
          <a:xfrm>
            <a:off x="2421921" y="1352520"/>
            <a:ext cx="9562097" cy="5284947"/>
          </a:xfrm>
          <a:prstGeom prst="rect">
            <a:avLst/>
          </a:prstGeom>
          <a:solidFill>
            <a:srgbClr val="BDEE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70"/>
              <a:buFont typeface="Arial"/>
              <a:buNone/>
            </a:pPr>
            <a:r>
              <a:rPr lang="en-US" sz="32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TDA/SAP development and updating process</a:t>
            </a:r>
            <a:endParaRPr sz="3200" dirty="0"/>
          </a:p>
          <a:p>
            <a:pPr marL="464820" marR="0" lvl="0" indent="-4572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70"/>
              <a:buFont typeface="Wingdings" panose="05000000000000000000" pitchFamily="2" charset="2"/>
              <a:buChar char="ü"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Organize consultation workshops (to coincide with regional meetings):</a:t>
            </a:r>
          </a:p>
          <a:p>
            <a:pPr marL="909638" marR="0" lvl="0" indent="-4572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70"/>
              <a:buFontTx/>
              <a:buChar char="-"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Workshop 1 – Data assembly and indicator-based assessment methods, Q1 2025</a:t>
            </a:r>
          </a:p>
          <a:p>
            <a:pPr marL="909638" marR="0" lvl="0" indent="-4572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70"/>
              <a:buFontTx/>
              <a:buChar char="-"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Workshop 2 – Sharing preliminary results, Q2 2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025</a:t>
            </a:r>
          </a:p>
          <a:p>
            <a:pPr marL="909638" marR="0" lvl="0" indent="-4572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70"/>
              <a:buFontTx/>
              <a:buChar char="-"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Workshop 3 – Strategic Action Planning, Q3 2025 </a:t>
            </a:r>
            <a:endParaRPr lang="en-US" sz="2800" dirty="0"/>
          </a:p>
          <a:p>
            <a:pPr marL="464820" indent="-457200">
              <a:lnSpc>
                <a:spcPct val="70000"/>
              </a:lnSpc>
              <a:spcBef>
                <a:spcPts val="1000"/>
              </a:spcBef>
              <a:buClr>
                <a:schemeClr val="dk1"/>
              </a:buClr>
              <a:buSzPts val="2470"/>
              <a:buFont typeface="Wingdings" panose="05000000000000000000" pitchFamily="2" charset="2"/>
              <a:buChar char="ü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trategic national agenda based on compilation of relevant n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ational </a:t>
            </a:r>
            <a:r>
              <a:rPr lang="en-US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action plans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updated, Q4 2025</a:t>
            </a: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64820" marR="0" lvl="0" indent="-4572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70"/>
              <a:buFont typeface="Wingdings" panose="05000000000000000000" pitchFamily="2" charset="2"/>
              <a:buChar char="ü"/>
            </a:pPr>
            <a:r>
              <a:rPr lang="en-US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National consultations for the updated SAP, Q4 2025</a:t>
            </a: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64820" marR="0" lvl="0" indent="-4572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70"/>
              <a:buFont typeface="Wingdings" panose="05000000000000000000" pitchFamily="2" charset="2"/>
              <a:buChar char="ü"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Synthesized the updated Regional SAP draft, Q1 2026</a:t>
            </a:r>
            <a:endParaRPr sz="2800" dirty="0"/>
          </a:p>
          <a:p>
            <a:pPr marL="464820" marR="0" lvl="0" indent="-4572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70"/>
              <a:buFont typeface="Wingdings" panose="05000000000000000000" pitchFamily="2" charset="2"/>
              <a:buChar char="ü"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Reviewed and finalized for COBSEA IGM, Q2 2026</a:t>
            </a:r>
          </a:p>
          <a:p>
            <a:pPr marL="7620" marR="0" lvl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70"/>
            </a:pPr>
            <a:endParaRPr sz="2800" dirty="0"/>
          </a:p>
          <a:p>
            <a:pPr marL="228600" marR="0" lvl="0" indent="-64135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170"/>
              <a:buFont typeface="Arial"/>
              <a:buNone/>
            </a:pPr>
            <a:endParaRPr sz="247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170"/>
              <a:buFont typeface="Arial"/>
              <a:buNone/>
            </a:pPr>
            <a:endParaRPr sz="247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170"/>
              <a:buFont typeface="Arial"/>
              <a:buNone/>
            </a:pPr>
            <a:endParaRPr sz="247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978986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" name="Google Shape;112;p23"/>
          <p:cNvGrpSpPr/>
          <p:nvPr/>
        </p:nvGrpSpPr>
        <p:grpSpPr>
          <a:xfrm>
            <a:off x="0" y="0"/>
            <a:ext cx="2264127" cy="6858000"/>
            <a:chOff x="-5675" y="0"/>
            <a:chExt cx="2264127" cy="6858000"/>
          </a:xfrm>
        </p:grpSpPr>
        <p:pic>
          <p:nvPicPr>
            <p:cNvPr id="113" name="Google Shape;113;p23"/>
            <p:cNvPicPr preferRelativeResize="0"/>
            <p:nvPr/>
          </p:nvPicPr>
          <p:blipFill rotWithShape="1">
            <a:blip r:embed="rId3">
              <a:alphaModFix/>
            </a:blip>
            <a:srcRect l="5804" r="4893"/>
            <a:stretch/>
          </p:blipFill>
          <p:spPr>
            <a:xfrm>
              <a:off x="-5675" y="5238850"/>
              <a:ext cx="2258452" cy="16191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4" name="Google Shape;114;p23"/>
            <p:cNvPicPr preferRelativeResize="0"/>
            <p:nvPr/>
          </p:nvPicPr>
          <p:blipFill rotWithShape="1">
            <a:blip r:embed="rId4">
              <a:alphaModFix/>
            </a:blip>
            <a:srcRect r="10697"/>
            <a:stretch/>
          </p:blipFill>
          <p:spPr>
            <a:xfrm>
              <a:off x="0" y="1600200"/>
              <a:ext cx="2258452" cy="181932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5" name="Google Shape;115;p23"/>
            <p:cNvPicPr preferRelativeResize="0"/>
            <p:nvPr/>
          </p:nvPicPr>
          <p:blipFill rotWithShape="1">
            <a:blip r:embed="rId5">
              <a:alphaModFix/>
            </a:blip>
            <a:srcRect r="10697"/>
            <a:stretch/>
          </p:blipFill>
          <p:spPr>
            <a:xfrm>
              <a:off x="0" y="0"/>
              <a:ext cx="2258452" cy="1600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6" name="Google Shape;116;p23"/>
            <p:cNvPicPr preferRelativeResize="0"/>
            <p:nvPr/>
          </p:nvPicPr>
          <p:blipFill rotWithShape="1">
            <a:blip r:embed="rId6">
              <a:alphaModFix/>
            </a:blip>
            <a:srcRect r="10697"/>
            <a:stretch/>
          </p:blipFill>
          <p:spPr>
            <a:xfrm>
              <a:off x="0" y="3419525"/>
              <a:ext cx="2258452" cy="181932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7" name="Google Shape;117;p23"/>
          <p:cNvSpPr txBox="1"/>
          <p:nvPr/>
        </p:nvSpPr>
        <p:spPr>
          <a:xfrm>
            <a:off x="2421924" y="365125"/>
            <a:ext cx="9562094" cy="798657"/>
          </a:xfrm>
          <a:prstGeom prst="rect">
            <a:avLst/>
          </a:prstGeom>
          <a:solidFill>
            <a:srgbClr val="BDEEFF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Next Steps and Execution Arrangements</a:t>
            </a:r>
            <a:endParaRPr sz="4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23"/>
          <p:cNvSpPr txBox="1"/>
          <p:nvPr/>
        </p:nvSpPr>
        <p:spPr>
          <a:xfrm>
            <a:off x="2421921" y="1352520"/>
            <a:ext cx="9562097" cy="5284947"/>
          </a:xfrm>
          <a:prstGeom prst="rect">
            <a:avLst/>
          </a:prstGeom>
          <a:solidFill>
            <a:srgbClr val="BDEE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0"/>
              <a:buFont typeface="Arial"/>
              <a:buNone/>
            </a:pPr>
            <a:r>
              <a:rPr lang="en-US" sz="32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Regional data and knowledge management</a:t>
            </a: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 panose="05000000000000000000" pitchFamily="2" charset="2"/>
              <a:buChar char="ü"/>
            </a:pPr>
            <a:r>
              <a:rPr lang="en-US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SCS SAP Project and COBSEA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to collaborate in data and information collection and exchange, specially in the countries not participating in the SCS SAP Project</a:t>
            </a:r>
            <a:endParaRPr sz="2800" dirty="0"/>
          </a:p>
          <a:p>
            <a:pPr marL="457200" marR="0" lvl="0" indent="-4572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 panose="05000000000000000000" pitchFamily="2" charset="2"/>
              <a:buChar char="ü"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SCS SAP Project and COBSEA to develop jointly the South China Sea regional knowledge management mechanism </a:t>
            </a:r>
            <a:r>
              <a:rPr lang="en-US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SEA:LEARN (Seas of East Asia: Learning Exchange and Resources Network)</a:t>
            </a:r>
          </a:p>
          <a:p>
            <a:pPr marL="457200" marR="0" lvl="0" indent="-4572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 panose="05000000000000000000" pitchFamily="2" charset="2"/>
              <a:buChar char="ü"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SCS SAP Project to link the information tools developed by the UNEP/GEF Fisheries Refugia Project</a:t>
            </a:r>
            <a:endParaRPr lang="en-US" sz="2800" dirty="0"/>
          </a:p>
          <a:p>
            <a:pPr marL="457200" marR="0" lvl="0" indent="-4572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 panose="05000000000000000000" pitchFamily="2" charset="2"/>
              <a:buChar char="ü"/>
            </a:pPr>
            <a:r>
              <a:rPr lang="en-US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SCS SAP Project to engage actively with the 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GEF IW:LEARN</a:t>
            </a:r>
            <a:r>
              <a:rPr lang="en-US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activities and events (publications, bulletins, conferences, </a:t>
            </a:r>
            <a:r>
              <a:rPr lang="en-US" sz="2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etc</a:t>
            </a:r>
            <a:r>
              <a:rPr lang="en-US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2800" dirty="0"/>
          </a:p>
          <a:p>
            <a:pPr marL="0" marR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40"/>
              <a:buFont typeface="Arial"/>
              <a:buNone/>
            </a:pPr>
            <a:endParaRPr sz="264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40"/>
              <a:buFont typeface="Arial"/>
              <a:buNone/>
            </a:pPr>
            <a:endParaRPr sz="264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20"/>
              <a:buFont typeface="Arial"/>
              <a:buNone/>
            </a:pPr>
            <a:endParaRPr sz="264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20"/>
              <a:buFont typeface="Arial"/>
              <a:buNone/>
            </a:pPr>
            <a:endParaRPr sz="202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20"/>
              <a:buFont typeface="Arial"/>
              <a:buNone/>
            </a:pPr>
            <a:endParaRPr sz="202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20"/>
              <a:buFont typeface="Arial"/>
              <a:buNone/>
            </a:pPr>
            <a:endParaRPr sz="202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ee17a69444_1_0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g2ee17a69444_1_0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406</Words>
  <Application>Microsoft Office PowerPoint</Application>
  <PresentationFormat>Widescreen</PresentationFormat>
  <Paragraphs>42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Twentieth Century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Molina Reynaldo</cp:lastModifiedBy>
  <cp:revision>5</cp:revision>
  <dcterms:created xsi:type="dcterms:W3CDTF">2021-06-17T13:22:27Z</dcterms:created>
  <dcterms:modified xsi:type="dcterms:W3CDTF">2024-08-05T03:34:42Z</dcterms:modified>
</cp:coreProperties>
</file>