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74" r:id="rId2"/>
    <p:sldId id="276" r:id="rId3"/>
    <p:sldId id="280" r:id="rId4"/>
    <p:sldId id="278" r:id="rId5"/>
    <p:sldId id="282" r:id="rId6"/>
    <p:sldId id="279" r:id="rId7"/>
    <p:sldId id="281" r:id="rId8"/>
    <p:sldId id="277" r:id="rId9"/>
    <p:sldId id="275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hDqFCTyqIikKBjBPY6HoatqSyT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46731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5695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4158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5167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6009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5232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68631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8418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098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Google Shape;173;p2">
            <a:extLst>
              <a:ext uri="{FF2B5EF4-FFF2-40B4-BE49-F238E27FC236}">
                <a16:creationId xmlns:a16="http://schemas.microsoft.com/office/drawing/2014/main" id="{807B6982-D10A-F570-D98C-0D83B559D363}"/>
              </a:ext>
            </a:extLst>
          </p:cNvPr>
          <p:cNvSpPr txBox="1"/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National data &amp; knowledge management systems 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Transboundary Diagnostic Analysis &amp; SAP</a:t>
            </a:r>
            <a:endParaRPr sz="3200" b="1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173;p2">
            <a:extLst>
              <a:ext uri="{FF2B5EF4-FFF2-40B4-BE49-F238E27FC236}">
                <a16:creationId xmlns:a16="http://schemas.microsoft.com/office/drawing/2014/main" id="{EF40B705-61C2-8D04-1D1E-BA13A036D7E3}"/>
              </a:ext>
            </a:extLst>
          </p:cNvPr>
          <p:cNvSpPr txBox="1"/>
          <p:nvPr/>
        </p:nvSpPr>
        <p:spPr>
          <a:xfrm>
            <a:off x="2421924" y="309816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INDONESIA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n-US" sz="2400" b="1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4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Bangkok 24 July 2024</a:t>
            </a:r>
            <a:endParaRPr sz="3200" b="1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106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3" name="Google Shape;173;p2"/>
          <p:cNvSpPr txBox="1"/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Transboundary Diagnosis Analysis (TDA) and SAP (Agenda 6)</a:t>
            </a:r>
            <a:endParaRPr sz="3200" b="1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EC4F73-764C-012F-469B-9F7142BC539B}"/>
              </a:ext>
            </a:extLst>
          </p:cNvPr>
          <p:cNvGrpSpPr/>
          <p:nvPr/>
        </p:nvGrpSpPr>
        <p:grpSpPr>
          <a:xfrm>
            <a:off x="2580640" y="1600198"/>
            <a:ext cx="9235440" cy="5105402"/>
            <a:chOff x="375920" y="599440"/>
            <a:chExt cx="11440160" cy="565912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D44884A-C860-69A4-B28F-E789BA7993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500" t="10814" r="1666" b="6667"/>
            <a:stretch/>
          </p:blipFill>
          <p:spPr>
            <a:xfrm>
              <a:off x="375920" y="599440"/>
              <a:ext cx="11440160" cy="5659120"/>
            </a:xfrm>
            <a:prstGeom prst="rect">
              <a:avLst/>
            </a:prstGeom>
          </p:spPr>
        </p:pic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2D5C703-C74B-1120-4B50-D33C010FFDBF}"/>
                </a:ext>
              </a:extLst>
            </p:cNvPr>
            <p:cNvSpPr/>
            <p:nvPr/>
          </p:nvSpPr>
          <p:spPr>
            <a:xfrm>
              <a:off x="4630508" y="2692400"/>
              <a:ext cx="1150532" cy="2743200"/>
            </a:xfrm>
            <a:custGeom>
              <a:avLst/>
              <a:gdLst>
                <a:gd name="connsiteX0" fmla="*/ 1150532 w 1150532"/>
                <a:gd name="connsiteY0" fmla="*/ 2560320 h 2560320"/>
                <a:gd name="connsiteX1" fmla="*/ 1069252 w 1150532"/>
                <a:gd name="connsiteY1" fmla="*/ 2458720 h 2560320"/>
                <a:gd name="connsiteX2" fmla="*/ 987972 w 1150532"/>
                <a:gd name="connsiteY2" fmla="*/ 2367280 h 2560320"/>
                <a:gd name="connsiteX3" fmla="*/ 977812 w 1150532"/>
                <a:gd name="connsiteY3" fmla="*/ 2336800 h 2560320"/>
                <a:gd name="connsiteX4" fmla="*/ 906692 w 1150532"/>
                <a:gd name="connsiteY4" fmla="*/ 2245360 h 2560320"/>
                <a:gd name="connsiteX5" fmla="*/ 845732 w 1150532"/>
                <a:gd name="connsiteY5" fmla="*/ 2204720 h 2560320"/>
                <a:gd name="connsiteX6" fmla="*/ 805092 w 1150532"/>
                <a:gd name="connsiteY6" fmla="*/ 2184400 h 2560320"/>
                <a:gd name="connsiteX7" fmla="*/ 744132 w 1150532"/>
                <a:gd name="connsiteY7" fmla="*/ 2143760 h 2560320"/>
                <a:gd name="connsiteX8" fmla="*/ 683172 w 1150532"/>
                <a:gd name="connsiteY8" fmla="*/ 2113280 h 2560320"/>
                <a:gd name="connsiteX9" fmla="*/ 622212 w 1150532"/>
                <a:gd name="connsiteY9" fmla="*/ 2072640 h 2560320"/>
                <a:gd name="connsiteX10" fmla="*/ 530772 w 1150532"/>
                <a:gd name="connsiteY10" fmla="*/ 2001520 h 2560320"/>
                <a:gd name="connsiteX11" fmla="*/ 439332 w 1150532"/>
                <a:gd name="connsiteY11" fmla="*/ 1910080 h 2560320"/>
                <a:gd name="connsiteX12" fmla="*/ 378372 w 1150532"/>
                <a:gd name="connsiteY12" fmla="*/ 1849120 h 2560320"/>
                <a:gd name="connsiteX13" fmla="*/ 347892 w 1150532"/>
                <a:gd name="connsiteY13" fmla="*/ 1818640 h 2560320"/>
                <a:gd name="connsiteX14" fmla="*/ 297092 w 1150532"/>
                <a:gd name="connsiteY14" fmla="*/ 1767840 h 2560320"/>
                <a:gd name="connsiteX15" fmla="*/ 276772 w 1150532"/>
                <a:gd name="connsiteY15" fmla="*/ 1737360 h 2560320"/>
                <a:gd name="connsiteX16" fmla="*/ 215812 w 1150532"/>
                <a:gd name="connsiteY16" fmla="*/ 1676400 h 2560320"/>
                <a:gd name="connsiteX17" fmla="*/ 195492 w 1150532"/>
                <a:gd name="connsiteY17" fmla="*/ 1635760 h 2560320"/>
                <a:gd name="connsiteX18" fmla="*/ 175172 w 1150532"/>
                <a:gd name="connsiteY18" fmla="*/ 1584960 h 2560320"/>
                <a:gd name="connsiteX19" fmla="*/ 124372 w 1150532"/>
                <a:gd name="connsiteY19" fmla="*/ 1513840 h 2560320"/>
                <a:gd name="connsiteX20" fmla="*/ 93892 w 1150532"/>
                <a:gd name="connsiteY20" fmla="*/ 1402080 h 2560320"/>
                <a:gd name="connsiteX21" fmla="*/ 104052 w 1150532"/>
                <a:gd name="connsiteY21" fmla="*/ 1076960 h 2560320"/>
                <a:gd name="connsiteX22" fmla="*/ 114212 w 1150532"/>
                <a:gd name="connsiteY22" fmla="*/ 1046480 h 2560320"/>
                <a:gd name="connsiteX23" fmla="*/ 124372 w 1150532"/>
                <a:gd name="connsiteY23" fmla="*/ 995680 h 2560320"/>
                <a:gd name="connsiteX24" fmla="*/ 165012 w 1150532"/>
                <a:gd name="connsiteY24" fmla="*/ 894080 h 2560320"/>
                <a:gd name="connsiteX25" fmla="*/ 185332 w 1150532"/>
                <a:gd name="connsiteY25" fmla="*/ 792480 h 2560320"/>
                <a:gd name="connsiteX26" fmla="*/ 144692 w 1150532"/>
                <a:gd name="connsiteY26" fmla="*/ 223520 h 2560320"/>
                <a:gd name="connsiteX27" fmla="*/ 124372 w 1150532"/>
                <a:gd name="connsiteY27" fmla="*/ 162560 h 2560320"/>
                <a:gd name="connsiteX28" fmla="*/ 104052 w 1150532"/>
                <a:gd name="connsiteY28" fmla="*/ 40640 h 2560320"/>
                <a:gd name="connsiteX29" fmla="*/ 53252 w 1150532"/>
                <a:gd name="connsiteY29" fmla="*/ 50800 h 2560320"/>
                <a:gd name="connsiteX30" fmla="*/ 22772 w 1150532"/>
                <a:gd name="connsiteY30" fmla="*/ 111760 h 2560320"/>
                <a:gd name="connsiteX31" fmla="*/ 2452 w 1150532"/>
                <a:gd name="connsiteY31" fmla="*/ 162560 h 2560320"/>
                <a:gd name="connsiteX32" fmla="*/ 43092 w 1150532"/>
                <a:gd name="connsiteY32" fmla="*/ 142240 h 2560320"/>
                <a:gd name="connsiteX33" fmla="*/ 73572 w 1150532"/>
                <a:gd name="connsiteY33" fmla="*/ 101600 h 2560320"/>
                <a:gd name="connsiteX34" fmla="*/ 114212 w 1150532"/>
                <a:gd name="connsiteY34" fmla="*/ 40640 h 2560320"/>
                <a:gd name="connsiteX35" fmla="*/ 93892 w 1150532"/>
                <a:gd name="connsiteY35" fmla="*/ 0 h 2560320"/>
                <a:gd name="connsiteX36" fmla="*/ 165012 w 1150532"/>
                <a:gd name="connsiteY36" fmla="*/ 40640 h 2560320"/>
                <a:gd name="connsiteX37" fmla="*/ 266612 w 1150532"/>
                <a:gd name="connsiteY37" fmla="*/ 81280 h 2560320"/>
                <a:gd name="connsiteX38" fmla="*/ 337732 w 1150532"/>
                <a:gd name="connsiteY38" fmla="*/ 121920 h 2560320"/>
                <a:gd name="connsiteX39" fmla="*/ 388532 w 1150532"/>
                <a:gd name="connsiteY39" fmla="*/ 121920 h 256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50532" h="2560320">
                  <a:moveTo>
                    <a:pt x="1150532" y="2560320"/>
                  </a:moveTo>
                  <a:cubicBezTo>
                    <a:pt x="1123439" y="2526453"/>
                    <a:pt x="1099920" y="2489388"/>
                    <a:pt x="1069252" y="2458720"/>
                  </a:cubicBezTo>
                  <a:cubicBezTo>
                    <a:pt x="1013278" y="2402746"/>
                    <a:pt x="1040580" y="2433040"/>
                    <a:pt x="987972" y="2367280"/>
                  </a:cubicBezTo>
                  <a:cubicBezTo>
                    <a:pt x="984585" y="2357120"/>
                    <a:pt x="983753" y="2345711"/>
                    <a:pt x="977812" y="2336800"/>
                  </a:cubicBezTo>
                  <a:cubicBezTo>
                    <a:pt x="956393" y="2304671"/>
                    <a:pt x="938821" y="2266779"/>
                    <a:pt x="906692" y="2245360"/>
                  </a:cubicBezTo>
                  <a:cubicBezTo>
                    <a:pt x="886372" y="2231813"/>
                    <a:pt x="867575" y="2215642"/>
                    <a:pt x="845732" y="2204720"/>
                  </a:cubicBezTo>
                  <a:cubicBezTo>
                    <a:pt x="832185" y="2197947"/>
                    <a:pt x="818079" y="2192192"/>
                    <a:pt x="805092" y="2184400"/>
                  </a:cubicBezTo>
                  <a:cubicBezTo>
                    <a:pt x="784151" y="2171835"/>
                    <a:pt x="765975" y="2154682"/>
                    <a:pt x="744132" y="2143760"/>
                  </a:cubicBezTo>
                  <a:cubicBezTo>
                    <a:pt x="723812" y="2133600"/>
                    <a:pt x="702796" y="2124727"/>
                    <a:pt x="683172" y="2113280"/>
                  </a:cubicBezTo>
                  <a:cubicBezTo>
                    <a:pt x="662077" y="2100975"/>
                    <a:pt x="642532" y="2086187"/>
                    <a:pt x="622212" y="2072640"/>
                  </a:cubicBezTo>
                  <a:cubicBezTo>
                    <a:pt x="581901" y="2045766"/>
                    <a:pt x="574735" y="2042552"/>
                    <a:pt x="530772" y="2001520"/>
                  </a:cubicBezTo>
                  <a:cubicBezTo>
                    <a:pt x="499260" y="1972109"/>
                    <a:pt x="469812" y="1940560"/>
                    <a:pt x="439332" y="1910080"/>
                  </a:cubicBezTo>
                  <a:lnTo>
                    <a:pt x="378372" y="1849120"/>
                  </a:lnTo>
                  <a:cubicBezTo>
                    <a:pt x="368212" y="1838960"/>
                    <a:pt x="354318" y="1831491"/>
                    <a:pt x="347892" y="1818640"/>
                  </a:cubicBezTo>
                  <a:cubicBezTo>
                    <a:pt x="322783" y="1768421"/>
                    <a:pt x="341940" y="1782789"/>
                    <a:pt x="297092" y="1767840"/>
                  </a:cubicBezTo>
                  <a:cubicBezTo>
                    <a:pt x="290319" y="1757680"/>
                    <a:pt x="284884" y="1746486"/>
                    <a:pt x="276772" y="1737360"/>
                  </a:cubicBezTo>
                  <a:cubicBezTo>
                    <a:pt x="257680" y="1715882"/>
                    <a:pt x="228663" y="1702103"/>
                    <a:pt x="215812" y="1676400"/>
                  </a:cubicBezTo>
                  <a:cubicBezTo>
                    <a:pt x="209039" y="1662853"/>
                    <a:pt x="201643" y="1649600"/>
                    <a:pt x="195492" y="1635760"/>
                  </a:cubicBezTo>
                  <a:cubicBezTo>
                    <a:pt x="188085" y="1619094"/>
                    <a:pt x="184029" y="1600903"/>
                    <a:pt x="175172" y="1584960"/>
                  </a:cubicBezTo>
                  <a:cubicBezTo>
                    <a:pt x="166833" y="1569949"/>
                    <a:pt x="132836" y="1532883"/>
                    <a:pt x="124372" y="1513840"/>
                  </a:cubicBezTo>
                  <a:cubicBezTo>
                    <a:pt x="105622" y="1471653"/>
                    <a:pt x="102584" y="1445540"/>
                    <a:pt x="93892" y="1402080"/>
                  </a:cubicBezTo>
                  <a:cubicBezTo>
                    <a:pt x="97279" y="1293707"/>
                    <a:pt x="97866" y="1185210"/>
                    <a:pt x="104052" y="1076960"/>
                  </a:cubicBezTo>
                  <a:cubicBezTo>
                    <a:pt x="104663" y="1066268"/>
                    <a:pt x="111615" y="1056870"/>
                    <a:pt x="114212" y="1046480"/>
                  </a:cubicBezTo>
                  <a:cubicBezTo>
                    <a:pt x="118400" y="1029727"/>
                    <a:pt x="118911" y="1012063"/>
                    <a:pt x="124372" y="995680"/>
                  </a:cubicBezTo>
                  <a:cubicBezTo>
                    <a:pt x="135907" y="961076"/>
                    <a:pt x="157859" y="929847"/>
                    <a:pt x="165012" y="894080"/>
                  </a:cubicBezTo>
                  <a:lnTo>
                    <a:pt x="185332" y="792480"/>
                  </a:lnTo>
                  <a:cubicBezTo>
                    <a:pt x="182053" y="658061"/>
                    <a:pt x="199374" y="387565"/>
                    <a:pt x="144692" y="223520"/>
                  </a:cubicBezTo>
                  <a:cubicBezTo>
                    <a:pt x="137919" y="203200"/>
                    <a:pt x="129018" y="183469"/>
                    <a:pt x="124372" y="162560"/>
                  </a:cubicBezTo>
                  <a:cubicBezTo>
                    <a:pt x="115434" y="122341"/>
                    <a:pt x="104052" y="40640"/>
                    <a:pt x="104052" y="40640"/>
                  </a:cubicBezTo>
                  <a:cubicBezTo>
                    <a:pt x="87119" y="44027"/>
                    <a:pt x="68245" y="42232"/>
                    <a:pt x="53252" y="50800"/>
                  </a:cubicBezTo>
                  <a:cubicBezTo>
                    <a:pt x="36086" y="60609"/>
                    <a:pt x="28817" y="95641"/>
                    <a:pt x="22772" y="111760"/>
                  </a:cubicBezTo>
                  <a:cubicBezTo>
                    <a:pt x="16368" y="128837"/>
                    <a:pt x="-7664" y="147385"/>
                    <a:pt x="2452" y="162560"/>
                  </a:cubicBezTo>
                  <a:cubicBezTo>
                    <a:pt x="10853" y="175162"/>
                    <a:pt x="29545" y="149013"/>
                    <a:pt x="43092" y="142240"/>
                  </a:cubicBezTo>
                  <a:cubicBezTo>
                    <a:pt x="53252" y="128693"/>
                    <a:pt x="63861" y="115472"/>
                    <a:pt x="73572" y="101600"/>
                  </a:cubicBezTo>
                  <a:cubicBezTo>
                    <a:pt x="87577" y="81593"/>
                    <a:pt x="114212" y="40640"/>
                    <a:pt x="114212" y="40640"/>
                  </a:cubicBezTo>
                  <a:cubicBezTo>
                    <a:pt x="107439" y="27093"/>
                    <a:pt x="78746" y="0"/>
                    <a:pt x="93892" y="0"/>
                  </a:cubicBezTo>
                  <a:cubicBezTo>
                    <a:pt x="121196" y="0"/>
                    <a:pt x="140971" y="27695"/>
                    <a:pt x="165012" y="40640"/>
                  </a:cubicBezTo>
                  <a:cubicBezTo>
                    <a:pt x="228668" y="74916"/>
                    <a:pt x="209951" y="67115"/>
                    <a:pt x="266612" y="81280"/>
                  </a:cubicBezTo>
                  <a:cubicBezTo>
                    <a:pt x="283712" y="92680"/>
                    <a:pt x="318396" y="117623"/>
                    <a:pt x="337732" y="121920"/>
                  </a:cubicBezTo>
                  <a:cubicBezTo>
                    <a:pt x="354262" y="125593"/>
                    <a:pt x="371599" y="121920"/>
                    <a:pt x="388532" y="121920"/>
                  </a:cubicBezTo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9521AC4-D973-66FF-C71F-7DFA8FE05C37}"/>
                </a:ext>
              </a:extLst>
            </p:cNvPr>
            <p:cNvSpPr/>
            <p:nvPr/>
          </p:nvSpPr>
          <p:spPr>
            <a:xfrm>
              <a:off x="4358640" y="2692400"/>
              <a:ext cx="1150532" cy="3413760"/>
            </a:xfrm>
            <a:custGeom>
              <a:avLst/>
              <a:gdLst>
                <a:gd name="connsiteX0" fmla="*/ 0 w 908420"/>
                <a:gd name="connsiteY0" fmla="*/ 0 h 2854960"/>
                <a:gd name="connsiteX1" fmla="*/ 20320 w 908420"/>
                <a:gd name="connsiteY1" fmla="*/ 304800 h 2854960"/>
                <a:gd name="connsiteX2" fmla="*/ 40640 w 908420"/>
                <a:gd name="connsiteY2" fmla="*/ 365760 h 2854960"/>
                <a:gd name="connsiteX3" fmla="*/ 30480 w 908420"/>
                <a:gd name="connsiteY3" fmla="*/ 558800 h 2854960"/>
                <a:gd name="connsiteX4" fmla="*/ 20320 w 908420"/>
                <a:gd name="connsiteY4" fmla="*/ 599440 h 2854960"/>
                <a:gd name="connsiteX5" fmla="*/ 40640 w 908420"/>
                <a:gd name="connsiteY5" fmla="*/ 812800 h 2854960"/>
                <a:gd name="connsiteX6" fmla="*/ 60960 w 908420"/>
                <a:gd name="connsiteY6" fmla="*/ 1168400 h 2854960"/>
                <a:gd name="connsiteX7" fmla="*/ 91440 w 908420"/>
                <a:gd name="connsiteY7" fmla="*/ 1259840 h 2854960"/>
                <a:gd name="connsiteX8" fmla="*/ 101600 w 908420"/>
                <a:gd name="connsiteY8" fmla="*/ 1290320 h 2854960"/>
                <a:gd name="connsiteX9" fmla="*/ 132080 w 908420"/>
                <a:gd name="connsiteY9" fmla="*/ 1656080 h 2854960"/>
                <a:gd name="connsiteX10" fmla="*/ 152400 w 908420"/>
                <a:gd name="connsiteY10" fmla="*/ 1686560 h 2854960"/>
                <a:gd name="connsiteX11" fmla="*/ 162560 w 908420"/>
                <a:gd name="connsiteY11" fmla="*/ 1727200 h 2854960"/>
                <a:gd name="connsiteX12" fmla="*/ 203200 w 908420"/>
                <a:gd name="connsiteY12" fmla="*/ 1757680 h 2854960"/>
                <a:gd name="connsiteX13" fmla="*/ 233680 w 908420"/>
                <a:gd name="connsiteY13" fmla="*/ 1788160 h 2854960"/>
                <a:gd name="connsiteX14" fmla="*/ 264160 w 908420"/>
                <a:gd name="connsiteY14" fmla="*/ 1808480 h 2854960"/>
                <a:gd name="connsiteX15" fmla="*/ 294640 w 908420"/>
                <a:gd name="connsiteY15" fmla="*/ 1838960 h 2854960"/>
                <a:gd name="connsiteX16" fmla="*/ 396240 w 908420"/>
                <a:gd name="connsiteY16" fmla="*/ 1879600 h 2854960"/>
                <a:gd name="connsiteX17" fmla="*/ 467360 w 908420"/>
                <a:gd name="connsiteY17" fmla="*/ 1910080 h 2854960"/>
                <a:gd name="connsiteX18" fmla="*/ 487680 w 908420"/>
                <a:gd name="connsiteY18" fmla="*/ 1950720 h 2854960"/>
                <a:gd name="connsiteX19" fmla="*/ 487680 w 908420"/>
                <a:gd name="connsiteY19" fmla="*/ 2072640 h 2854960"/>
                <a:gd name="connsiteX20" fmla="*/ 477520 w 908420"/>
                <a:gd name="connsiteY20" fmla="*/ 2103120 h 2854960"/>
                <a:gd name="connsiteX21" fmla="*/ 447040 w 908420"/>
                <a:gd name="connsiteY21" fmla="*/ 2143760 h 2854960"/>
                <a:gd name="connsiteX22" fmla="*/ 426720 w 908420"/>
                <a:gd name="connsiteY22" fmla="*/ 2174240 h 2854960"/>
                <a:gd name="connsiteX23" fmla="*/ 406400 w 908420"/>
                <a:gd name="connsiteY23" fmla="*/ 2286000 h 2854960"/>
                <a:gd name="connsiteX24" fmla="*/ 426720 w 908420"/>
                <a:gd name="connsiteY24" fmla="*/ 2336800 h 2854960"/>
                <a:gd name="connsiteX25" fmla="*/ 497840 w 908420"/>
                <a:gd name="connsiteY25" fmla="*/ 2458720 h 2854960"/>
                <a:gd name="connsiteX26" fmla="*/ 518160 w 908420"/>
                <a:gd name="connsiteY26" fmla="*/ 2499360 h 2854960"/>
                <a:gd name="connsiteX27" fmla="*/ 579120 w 908420"/>
                <a:gd name="connsiteY27" fmla="*/ 2560320 h 2854960"/>
                <a:gd name="connsiteX28" fmla="*/ 670560 w 908420"/>
                <a:gd name="connsiteY28" fmla="*/ 2631440 h 2854960"/>
                <a:gd name="connsiteX29" fmla="*/ 721360 w 908420"/>
                <a:gd name="connsiteY29" fmla="*/ 2641600 h 2854960"/>
                <a:gd name="connsiteX30" fmla="*/ 904240 w 908420"/>
                <a:gd name="connsiteY30" fmla="*/ 2631440 h 2854960"/>
                <a:gd name="connsiteX31" fmla="*/ 873760 w 908420"/>
                <a:gd name="connsiteY31" fmla="*/ 2590800 h 2854960"/>
                <a:gd name="connsiteX32" fmla="*/ 843280 w 908420"/>
                <a:gd name="connsiteY32" fmla="*/ 2570480 h 2854960"/>
                <a:gd name="connsiteX33" fmla="*/ 741680 w 908420"/>
                <a:gd name="connsiteY33" fmla="*/ 2438400 h 2854960"/>
                <a:gd name="connsiteX34" fmla="*/ 721360 w 908420"/>
                <a:gd name="connsiteY34" fmla="*/ 2407920 h 2854960"/>
                <a:gd name="connsiteX35" fmla="*/ 792480 w 908420"/>
                <a:gd name="connsiteY35" fmla="*/ 2489200 h 2854960"/>
                <a:gd name="connsiteX36" fmla="*/ 873760 w 908420"/>
                <a:gd name="connsiteY36" fmla="*/ 2550160 h 2854960"/>
                <a:gd name="connsiteX37" fmla="*/ 894080 w 908420"/>
                <a:gd name="connsiteY37" fmla="*/ 2580640 h 2854960"/>
                <a:gd name="connsiteX38" fmla="*/ 822960 w 908420"/>
                <a:gd name="connsiteY38" fmla="*/ 2651760 h 2854960"/>
                <a:gd name="connsiteX39" fmla="*/ 731520 w 908420"/>
                <a:gd name="connsiteY39" fmla="*/ 2702560 h 2854960"/>
                <a:gd name="connsiteX40" fmla="*/ 721360 w 908420"/>
                <a:gd name="connsiteY40" fmla="*/ 2733040 h 2854960"/>
                <a:gd name="connsiteX41" fmla="*/ 690880 w 908420"/>
                <a:gd name="connsiteY41" fmla="*/ 2763520 h 2854960"/>
                <a:gd name="connsiteX42" fmla="*/ 629920 w 908420"/>
                <a:gd name="connsiteY42" fmla="*/ 2844800 h 2854960"/>
                <a:gd name="connsiteX43" fmla="*/ 599440 w 908420"/>
                <a:gd name="connsiteY43" fmla="*/ 2854960 h 285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08420" h="2854960">
                  <a:moveTo>
                    <a:pt x="0" y="0"/>
                  </a:moveTo>
                  <a:cubicBezTo>
                    <a:pt x="1346" y="30965"/>
                    <a:pt x="2160" y="226108"/>
                    <a:pt x="20320" y="304800"/>
                  </a:cubicBezTo>
                  <a:cubicBezTo>
                    <a:pt x="25136" y="325671"/>
                    <a:pt x="33867" y="345440"/>
                    <a:pt x="40640" y="365760"/>
                  </a:cubicBezTo>
                  <a:cubicBezTo>
                    <a:pt x="37253" y="430107"/>
                    <a:pt x="36062" y="494607"/>
                    <a:pt x="30480" y="558800"/>
                  </a:cubicBezTo>
                  <a:cubicBezTo>
                    <a:pt x="29270" y="572711"/>
                    <a:pt x="19762" y="585488"/>
                    <a:pt x="20320" y="599440"/>
                  </a:cubicBezTo>
                  <a:cubicBezTo>
                    <a:pt x="23175" y="670825"/>
                    <a:pt x="35550" y="741540"/>
                    <a:pt x="40640" y="812800"/>
                  </a:cubicBezTo>
                  <a:cubicBezTo>
                    <a:pt x="49099" y="931225"/>
                    <a:pt x="47555" y="1050433"/>
                    <a:pt x="60960" y="1168400"/>
                  </a:cubicBezTo>
                  <a:cubicBezTo>
                    <a:pt x="64588" y="1200323"/>
                    <a:pt x="81280" y="1229360"/>
                    <a:pt x="91440" y="1259840"/>
                  </a:cubicBezTo>
                  <a:lnTo>
                    <a:pt x="101600" y="1290320"/>
                  </a:lnTo>
                  <a:cubicBezTo>
                    <a:pt x="108162" y="1500303"/>
                    <a:pt x="63839" y="1536658"/>
                    <a:pt x="132080" y="1656080"/>
                  </a:cubicBezTo>
                  <a:cubicBezTo>
                    <a:pt x="138138" y="1666682"/>
                    <a:pt x="145627" y="1676400"/>
                    <a:pt x="152400" y="1686560"/>
                  </a:cubicBezTo>
                  <a:cubicBezTo>
                    <a:pt x="155787" y="1700107"/>
                    <a:pt x="154444" y="1715837"/>
                    <a:pt x="162560" y="1727200"/>
                  </a:cubicBezTo>
                  <a:cubicBezTo>
                    <a:pt x="172402" y="1740979"/>
                    <a:pt x="190343" y="1746660"/>
                    <a:pt x="203200" y="1757680"/>
                  </a:cubicBezTo>
                  <a:cubicBezTo>
                    <a:pt x="214109" y="1767031"/>
                    <a:pt x="222642" y="1778962"/>
                    <a:pt x="233680" y="1788160"/>
                  </a:cubicBezTo>
                  <a:cubicBezTo>
                    <a:pt x="243061" y="1795977"/>
                    <a:pt x="254779" y="1800663"/>
                    <a:pt x="264160" y="1808480"/>
                  </a:cubicBezTo>
                  <a:cubicBezTo>
                    <a:pt x="275198" y="1817678"/>
                    <a:pt x="282948" y="1830609"/>
                    <a:pt x="294640" y="1838960"/>
                  </a:cubicBezTo>
                  <a:cubicBezTo>
                    <a:pt x="336069" y="1868552"/>
                    <a:pt x="346890" y="1854925"/>
                    <a:pt x="396240" y="1879600"/>
                  </a:cubicBezTo>
                  <a:cubicBezTo>
                    <a:pt x="446459" y="1904709"/>
                    <a:pt x="422512" y="1895131"/>
                    <a:pt x="467360" y="1910080"/>
                  </a:cubicBezTo>
                  <a:cubicBezTo>
                    <a:pt x="474133" y="1923627"/>
                    <a:pt x="482891" y="1936352"/>
                    <a:pt x="487680" y="1950720"/>
                  </a:cubicBezTo>
                  <a:cubicBezTo>
                    <a:pt x="503979" y="1999616"/>
                    <a:pt x="498282" y="2019629"/>
                    <a:pt x="487680" y="2072640"/>
                  </a:cubicBezTo>
                  <a:cubicBezTo>
                    <a:pt x="485580" y="2083142"/>
                    <a:pt x="482833" y="2093821"/>
                    <a:pt x="477520" y="2103120"/>
                  </a:cubicBezTo>
                  <a:cubicBezTo>
                    <a:pt x="469119" y="2117822"/>
                    <a:pt x="456882" y="2129981"/>
                    <a:pt x="447040" y="2143760"/>
                  </a:cubicBezTo>
                  <a:cubicBezTo>
                    <a:pt x="439943" y="2153696"/>
                    <a:pt x="433493" y="2164080"/>
                    <a:pt x="426720" y="2174240"/>
                  </a:cubicBezTo>
                  <a:cubicBezTo>
                    <a:pt x="424098" y="2187352"/>
                    <a:pt x="405588" y="2277063"/>
                    <a:pt x="406400" y="2286000"/>
                  </a:cubicBezTo>
                  <a:cubicBezTo>
                    <a:pt x="408051" y="2304163"/>
                    <a:pt x="419077" y="2320241"/>
                    <a:pt x="426720" y="2336800"/>
                  </a:cubicBezTo>
                  <a:cubicBezTo>
                    <a:pt x="501711" y="2499280"/>
                    <a:pt x="434216" y="2356921"/>
                    <a:pt x="497840" y="2458720"/>
                  </a:cubicBezTo>
                  <a:cubicBezTo>
                    <a:pt x="505867" y="2471563"/>
                    <a:pt x="508699" y="2487533"/>
                    <a:pt x="518160" y="2499360"/>
                  </a:cubicBezTo>
                  <a:cubicBezTo>
                    <a:pt x="536112" y="2521800"/>
                    <a:pt x="558800" y="2540000"/>
                    <a:pt x="579120" y="2560320"/>
                  </a:cubicBezTo>
                  <a:cubicBezTo>
                    <a:pt x="601844" y="2583044"/>
                    <a:pt x="640179" y="2625364"/>
                    <a:pt x="670560" y="2631440"/>
                  </a:cubicBezTo>
                  <a:lnTo>
                    <a:pt x="721360" y="2641600"/>
                  </a:lnTo>
                  <a:cubicBezTo>
                    <a:pt x="782320" y="2638213"/>
                    <a:pt x="846319" y="2650747"/>
                    <a:pt x="904240" y="2631440"/>
                  </a:cubicBezTo>
                  <a:cubicBezTo>
                    <a:pt x="920304" y="2626085"/>
                    <a:pt x="885734" y="2602774"/>
                    <a:pt x="873760" y="2590800"/>
                  </a:cubicBezTo>
                  <a:cubicBezTo>
                    <a:pt x="865126" y="2582166"/>
                    <a:pt x="851277" y="2579708"/>
                    <a:pt x="843280" y="2570480"/>
                  </a:cubicBezTo>
                  <a:cubicBezTo>
                    <a:pt x="806902" y="2528505"/>
                    <a:pt x="772491" y="2484617"/>
                    <a:pt x="741680" y="2438400"/>
                  </a:cubicBezTo>
                  <a:cubicBezTo>
                    <a:pt x="734907" y="2428240"/>
                    <a:pt x="711200" y="2401147"/>
                    <a:pt x="721360" y="2407920"/>
                  </a:cubicBezTo>
                  <a:cubicBezTo>
                    <a:pt x="780718" y="2447492"/>
                    <a:pt x="758915" y="2448923"/>
                    <a:pt x="792480" y="2489200"/>
                  </a:cubicBezTo>
                  <a:cubicBezTo>
                    <a:pt x="822109" y="2524755"/>
                    <a:pt x="831000" y="2524504"/>
                    <a:pt x="873760" y="2550160"/>
                  </a:cubicBezTo>
                  <a:cubicBezTo>
                    <a:pt x="880533" y="2560320"/>
                    <a:pt x="895595" y="2568523"/>
                    <a:pt x="894080" y="2580640"/>
                  </a:cubicBezTo>
                  <a:cubicBezTo>
                    <a:pt x="887536" y="2632992"/>
                    <a:pt x="856928" y="2631379"/>
                    <a:pt x="822960" y="2651760"/>
                  </a:cubicBezTo>
                  <a:cubicBezTo>
                    <a:pt x="735621" y="2704163"/>
                    <a:pt x="792828" y="2682124"/>
                    <a:pt x="731520" y="2702560"/>
                  </a:cubicBezTo>
                  <a:cubicBezTo>
                    <a:pt x="728133" y="2712720"/>
                    <a:pt x="727301" y="2724129"/>
                    <a:pt x="721360" y="2733040"/>
                  </a:cubicBezTo>
                  <a:cubicBezTo>
                    <a:pt x="713390" y="2744995"/>
                    <a:pt x="699979" y="2752399"/>
                    <a:pt x="690880" y="2763520"/>
                  </a:cubicBezTo>
                  <a:cubicBezTo>
                    <a:pt x="669434" y="2789731"/>
                    <a:pt x="662049" y="2834090"/>
                    <a:pt x="629920" y="2844800"/>
                  </a:cubicBezTo>
                  <a:lnTo>
                    <a:pt x="599440" y="2854960"/>
                  </a:ln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CC70F08-F110-52BF-FA44-BE37F182E6FA}"/>
                </a:ext>
              </a:extLst>
            </p:cNvPr>
            <p:cNvSpPr txBox="1"/>
            <p:nvPr/>
          </p:nvSpPr>
          <p:spPr>
            <a:xfrm>
              <a:off x="9132569" y="878126"/>
              <a:ext cx="2567655" cy="635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East Monsoon</a:t>
              </a:r>
            </a:p>
            <a:p>
              <a:r>
                <a:rPr lang="en-US" sz="1200" b="1" dirty="0">
                  <a:solidFill>
                    <a:srgbClr val="92D050"/>
                  </a:solidFill>
                </a:rPr>
                <a:t>West</a:t>
              </a:r>
              <a:r>
                <a:rPr lang="en-US" sz="1400" b="1" dirty="0">
                  <a:solidFill>
                    <a:srgbClr val="92D050"/>
                  </a:solidFill>
                </a:rPr>
                <a:t>/North Monsoon</a:t>
              </a:r>
              <a:endParaRPr lang="en-ID" sz="1400" b="1" dirty="0">
                <a:solidFill>
                  <a:srgbClr val="92D050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5B2AA8E-E4F3-2181-D8B9-7AAD3A8CD0BC}"/>
                </a:ext>
              </a:extLst>
            </p:cNvPr>
            <p:cNvSpPr txBox="1"/>
            <p:nvPr/>
          </p:nvSpPr>
          <p:spPr>
            <a:xfrm>
              <a:off x="492598" y="3429000"/>
              <a:ext cx="3955868" cy="2251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Transboundary themes</a:t>
              </a:r>
            </a:p>
            <a:p>
              <a:r>
                <a:rPr lang="en-US" sz="1400" b="1" dirty="0">
                  <a:solidFill>
                    <a:srgbClr val="92D050"/>
                  </a:solidFill>
                </a:rPr>
                <a:t>Pollution</a:t>
              </a:r>
            </a:p>
            <a:p>
              <a:r>
                <a:rPr lang="en-US" sz="1400" b="1" dirty="0">
                  <a:solidFill>
                    <a:srgbClr val="92D050"/>
                  </a:solidFill>
                </a:rPr>
                <a:t>Migratory marine mammals &amp; turtle</a:t>
              </a:r>
            </a:p>
            <a:p>
              <a:r>
                <a:rPr lang="en-US" sz="1400" b="1" dirty="0">
                  <a:solidFill>
                    <a:srgbClr val="92D050"/>
                  </a:solidFill>
                </a:rPr>
                <a:t>Migratory Fish</a:t>
              </a:r>
            </a:p>
            <a:p>
              <a:r>
                <a:rPr lang="en-US" b="1" dirty="0">
                  <a:solidFill>
                    <a:srgbClr val="92D050"/>
                  </a:solidFill>
                </a:rPr>
                <a:t>Migratory Bird</a:t>
              </a:r>
              <a:endParaRPr lang="en-US" sz="1400" b="1" dirty="0">
                <a:solidFill>
                  <a:srgbClr val="92D050"/>
                </a:solidFill>
              </a:endParaRPr>
            </a:p>
            <a:p>
              <a:r>
                <a:rPr lang="en-US" sz="1400" b="1" dirty="0">
                  <a:solidFill>
                    <a:srgbClr val="92D050"/>
                  </a:solidFill>
                </a:rPr>
                <a:t>Coral Reef</a:t>
              </a:r>
            </a:p>
            <a:p>
              <a:r>
                <a:rPr lang="en-ID" sz="1400" b="1" dirty="0">
                  <a:solidFill>
                    <a:srgbClr val="92D050"/>
                  </a:solidFill>
                </a:rPr>
                <a:t>Mangroves</a:t>
              </a:r>
            </a:p>
            <a:p>
              <a:r>
                <a:rPr lang="en-ID" sz="1400" b="1" dirty="0">
                  <a:solidFill>
                    <a:srgbClr val="92D050"/>
                  </a:solidFill>
                </a:rPr>
                <a:t>Seagrass</a:t>
              </a:r>
            </a:p>
            <a:p>
              <a:r>
                <a:rPr lang="en-ID" sz="1400" b="1" dirty="0">
                  <a:solidFill>
                    <a:srgbClr val="92D050"/>
                  </a:solidFill>
                </a:rPr>
                <a:t>Alien Species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FF6678C-491B-D10A-714B-D828B204976D}"/>
                </a:ext>
              </a:extLst>
            </p:cNvPr>
            <p:cNvCxnSpPr/>
            <p:nvPr/>
          </p:nvCxnSpPr>
          <p:spPr>
            <a:xfrm flipH="1" flipV="1">
              <a:off x="6096000" y="5638800"/>
              <a:ext cx="1574800" cy="33528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2DE2E83-1306-968D-D943-0445395977E1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5895430" y="5806440"/>
              <a:ext cx="1574800" cy="335280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2331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3" name="Google Shape;173;p2"/>
          <p:cNvSpPr txBox="1"/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Transboundary Diagnosis Analysis (TDA) and SAP (Agenda 6)</a:t>
            </a:r>
            <a:endParaRPr sz="3200" b="1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E008A62-A7F3-51E7-B0E5-8CD00BB3B19C}"/>
              </a:ext>
            </a:extLst>
          </p:cNvPr>
          <p:cNvGrpSpPr/>
          <p:nvPr/>
        </p:nvGrpSpPr>
        <p:grpSpPr>
          <a:xfrm>
            <a:off x="3283826" y="1600199"/>
            <a:ext cx="6356360" cy="5089001"/>
            <a:chOff x="3283826" y="1600199"/>
            <a:chExt cx="6356360" cy="508900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0331925-81A6-A381-F48D-28C599B54A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4185" t="41926" r="53778" b="12475"/>
            <a:stretch/>
          </p:blipFill>
          <p:spPr>
            <a:xfrm>
              <a:off x="3283826" y="1600199"/>
              <a:ext cx="6356360" cy="508900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4EC4B74-8380-E1DB-4771-BBA40100FED3}"/>
                </a:ext>
              </a:extLst>
            </p:cNvPr>
            <p:cNvSpPr txBox="1"/>
            <p:nvPr/>
          </p:nvSpPr>
          <p:spPr>
            <a:xfrm>
              <a:off x="3491511" y="3801656"/>
              <a:ext cx="1912511" cy="224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66FFFF"/>
                  </a:solidFill>
                </a:rPr>
                <a:t>Ecological connectivity </a:t>
              </a:r>
            </a:p>
            <a:p>
              <a:pPr marL="285750" indent="-285750">
                <a:buFontTx/>
                <a:buChar char="-"/>
              </a:pPr>
              <a:r>
                <a:rPr lang="en-US" sz="1400" b="1" dirty="0">
                  <a:solidFill>
                    <a:srgbClr val="FFFF00"/>
                  </a:solidFill>
                </a:rPr>
                <a:t>Larvae distribution</a:t>
              </a:r>
            </a:p>
            <a:p>
              <a:pPr marL="285750" indent="-285750">
                <a:buFontTx/>
                <a:buChar char="-"/>
              </a:pPr>
              <a:r>
                <a:rPr lang="en-US" sz="1400" b="1" dirty="0">
                  <a:solidFill>
                    <a:srgbClr val="FFFF00"/>
                  </a:solidFill>
                </a:rPr>
                <a:t>Seeds distribution</a:t>
              </a:r>
            </a:p>
            <a:p>
              <a:pPr marL="285750" indent="-285750">
                <a:buFontTx/>
                <a:buChar char="-"/>
              </a:pPr>
              <a:r>
                <a:rPr lang="en-US" sz="1400" b="1" dirty="0">
                  <a:solidFill>
                    <a:srgbClr val="FFFF00"/>
                  </a:solidFill>
                </a:rPr>
                <a:t>Food web link</a:t>
              </a:r>
            </a:p>
            <a:p>
              <a:pPr marL="285750" indent="-285750">
                <a:buFontTx/>
                <a:buChar char="-"/>
              </a:pPr>
              <a:r>
                <a:rPr lang="en-US" sz="1400" b="1" dirty="0">
                  <a:solidFill>
                    <a:srgbClr val="FFFF00"/>
                  </a:solidFill>
                </a:rPr>
                <a:t>Hydrodynamics </a:t>
              </a:r>
            </a:p>
            <a:p>
              <a:endParaRPr lang="en-US" sz="1400" b="1" dirty="0">
                <a:solidFill>
                  <a:srgbClr val="FFFF00"/>
                </a:solidFill>
              </a:endParaRPr>
            </a:p>
            <a:p>
              <a:r>
                <a:rPr lang="en-US" sz="1400" b="1" dirty="0">
                  <a:solidFill>
                    <a:srgbClr val="66FFFF"/>
                  </a:solidFill>
                </a:rPr>
                <a:t>Social connectivity</a:t>
              </a:r>
            </a:p>
            <a:p>
              <a:pPr marL="285750" indent="-285750">
                <a:buFontTx/>
                <a:buChar char="-"/>
              </a:pPr>
              <a:r>
                <a:rPr lang="en-US" sz="1400" b="1" dirty="0">
                  <a:solidFill>
                    <a:srgbClr val="FFFF00"/>
                  </a:solidFill>
                </a:rPr>
                <a:t>Cultural </a:t>
              </a:r>
            </a:p>
            <a:p>
              <a:pPr marL="285750" indent="-285750">
                <a:buFontTx/>
                <a:buChar char="-"/>
              </a:pPr>
              <a:r>
                <a:rPr lang="en-US" sz="1400" b="1" dirty="0">
                  <a:solidFill>
                    <a:srgbClr val="FFFF00"/>
                  </a:solidFill>
                </a:rPr>
                <a:t>Risk and Threats</a:t>
              </a:r>
            </a:p>
            <a:p>
              <a:pPr marL="285750" indent="-285750">
                <a:buFontTx/>
                <a:buChar char="-"/>
              </a:pPr>
              <a:r>
                <a:rPr lang="en-US" sz="1400" b="1" dirty="0">
                  <a:solidFill>
                    <a:srgbClr val="FFFF00"/>
                  </a:solidFill>
                </a:rPr>
                <a:t>Etc.  </a:t>
              </a:r>
              <a:endParaRPr lang="en-ID" sz="1400" b="1" dirty="0">
                <a:solidFill>
                  <a:srgbClr val="FFFF00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03A780-ADCD-7210-3EE7-4045A7C46218}"/>
                </a:ext>
              </a:extLst>
            </p:cNvPr>
            <p:cNvSpPr/>
            <p:nvPr/>
          </p:nvSpPr>
          <p:spPr>
            <a:xfrm>
              <a:off x="6586281" y="2896628"/>
              <a:ext cx="2529840" cy="143256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86484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3" name="Google Shape;173;p2"/>
          <p:cNvSpPr txBox="1"/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Transboundary Diagnosis Analysis (TDA) and SAP (Agenda 6)</a:t>
            </a:r>
            <a:endParaRPr sz="3200" b="1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"/>
          <p:cNvSpPr txBox="1"/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Management </a:t>
            </a:r>
            <a:r>
              <a:rPr lang="en-US" sz="2800" b="1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Thematics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en-US" sz="2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Coastal and Marine pollution  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hydrodynamics, monsoonal systems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Migratory marine mammals &amp; turtle : </a:t>
            </a:r>
            <a:r>
              <a:rPr lang="en-US" sz="2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conservation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 startAt="3"/>
            </a:pPr>
            <a:r>
              <a:rPr lang="en-US" sz="2800" b="1" dirty="0">
                <a:latin typeface="Calibri"/>
                <a:ea typeface="Calibri"/>
                <a:cs typeface="Calibri"/>
                <a:sym typeface="Calibri"/>
              </a:rPr>
              <a:t>Migratory fish 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: yellow fin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 startAt="3"/>
            </a:pPr>
            <a:r>
              <a:rPr lang="en-US" sz="2800" b="1" dirty="0">
                <a:latin typeface="Calibri"/>
                <a:ea typeface="Calibri"/>
                <a:cs typeface="Calibri"/>
                <a:sym typeface="Calibri"/>
              </a:rPr>
              <a:t>  Migratory Birds</a:t>
            </a:r>
            <a:endParaRPr b="1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Coastal ecosystems  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Coral Reef, Mangroves, Seagrass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Alien and invasive species : </a:t>
            </a:r>
            <a:r>
              <a:rPr lang="en-US" sz="2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Ballast water, research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3476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3" name="Google Shape;173;p2"/>
          <p:cNvSpPr txBox="1"/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Transboundary Diagnosis Analysis (TDA) and SAP (Agenda 6)</a:t>
            </a:r>
            <a:endParaRPr sz="3200" b="1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"/>
          <p:cNvSpPr txBox="1"/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Analysis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en-US" sz="2800" dirty="0"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Ecological connectivity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Oceanographic features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Fish distribution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Marine mammals and turtle migration route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Larvae of coral reef distribution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Types of pollution </a:t>
            </a:r>
            <a:endParaRPr lang="en-US"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Social connectivity </a:t>
            </a:r>
            <a:r>
              <a:rPr lang="en-US" sz="2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1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Cultural connectivity 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100" dirty="0">
                <a:latin typeface="Calibri"/>
                <a:ea typeface="Calibri"/>
                <a:cs typeface="Calibri"/>
                <a:sym typeface="Calibri"/>
              </a:rPr>
              <a:t>Risk and threats connectivity  </a:t>
            </a:r>
          </a:p>
          <a:p>
            <a: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</a:pPr>
            <a:endParaRPr lang="en-US" sz="21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5C3CE4-5734-9991-EFBB-A4C04B7FE43C}"/>
              </a:ext>
            </a:extLst>
          </p:cNvPr>
          <p:cNvSpPr txBox="1"/>
          <p:nvPr/>
        </p:nvSpPr>
        <p:spPr>
          <a:xfrm>
            <a:off x="8045482" y="3629285"/>
            <a:ext cx="4052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CONNECTIVITY INDEX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94DAA266-96B0-33DE-ED37-1DBAAC715E3D}"/>
              </a:ext>
            </a:extLst>
          </p:cNvPr>
          <p:cNvSpPr/>
          <p:nvPr/>
        </p:nvSpPr>
        <p:spPr>
          <a:xfrm>
            <a:off x="7547325" y="2449588"/>
            <a:ext cx="680720" cy="375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41610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3" name="Google Shape;173;p2"/>
          <p:cNvSpPr txBox="1"/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Strategic Action Plan (Agenda 6)</a:t>
            </a:r>
            <a:endParaRPr sz="3200" b="1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74;p2">
            <a:extLst>
              <a:ext uri="{FF2B5EF4-FFF2-40B4-BE49-F238E27FC236}">
                <a16:creationId xmlns:a16="http://schemas.microsoft.com/office/drawing/2014/main" id="{73F86CB0-FB13-D997-4AED-F3BB104E3328}"/>
              </a:ext>
            </a:extLst>
          </p:cNvPr>
          <p:cNvSpPr txBox="1"/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INSTITUTIONAL ARRANGEMENT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Lead by National Development Planning </a:t>
            </a:r>
            <a:r>
              <a:rPr lang="en-US" sz="2800" dirty="0" err="1">
                <a:latin typeface="Calibri"/>
                <a:ea typeface="Calibri"/>
                <a:cs typeface="Calibri"/>
                <a:sym typeface="Calibri"/>
              </a:rPr>
              <a:t>Minisry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 and Respective Ministerial 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en-US" sz="2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Coastal and Marine pollution  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MOEF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Migratory marine mammals &amp; turtle : </a:t>
            </a:r>
            <a:r>
              <a:rPr lang="en-US" sz="2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MOMAF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3.  </a:t>
            </a:r>
            <a:r>
              <a:rPr lang="en-US" sz="2800" b="1" dirty="0">
                <a:latin typeface="Calibri"/>
                <a:ea typeface="Calibri"/>
                <a:cs typeface="Calibri"/>
                <a:sym typeface="Calibri"/>
              </a:rPr>
              <a:t>Migratory fish 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: MOMAF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Coastal ecosystems  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MOMAF and MOEF</a:t>
            </a:r>
            <a:endParaRPr dirty="0"/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 startAt="4"/>
            </a:pPr>
            <a:r>
              <a:rPr lang="en-US" sz="2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Alien and invasive species : </a:t>
            </a:r>
            <a:r>
              <a:rPr lang="en-US" sz="2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MOT, MOMAF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 startAt="4"/>
            </a:pPr>
            <a:r>
              <a:rPr lang="en-US" sz="2800" b="1" dirty="0">
                <a:latin typeface="Calibri"/>
                <a:ea typeface="Calibri"/>
                <a:cs typeface="Calibri"/>
                <a:sym typeface="Calibri"/>
              </a:rPr>
              <a:t>Birds 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: MOEF</a:t>
            </a:r>
            <a:endParaRPr lang="en-US" sz="2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0031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4" name="Google Shape;174;p2"/>
          <p:cNvSpPr txBox="1"/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dirty="0">
                <a:latin typeface="Calibri"/>
                <a:ea typeface="Calibri"/>
                <a:cs typeface="Calibri"/>
                <a:sym typeface="Calibri"/>
              </a:rPr>
              <a:t>National data</a:t>
            </a: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;</a:t>
            </a:r>
            <a:endParaRPr lang="en-US"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en-US" sz="2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/>
              <a:t>National data in Indonesia is spread across various ministries and institutions, so there are various versions of data and maps which are often inaccurate and overlapping.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Since 2016 there has been a presidential regulation issuing  "one map policy", and followed in 2019 the government issued "Indonesia one data policy", with this policies the government appointed certain ministries/ institutions that have  authority to collect and produce data and maps. for instance is </a:t>
            </a:r>
            <a:r>
              <a:rPr lang="en-US" sz="2800" dirty="0" err="1"/>
              <a:t>MoEF</a:t>
            </a:r>
            <a:r>
              <a:rPr lang="en-US" sz="2800" dirty="0"/>
              <a:t> responsible “one data and map policy” for mangrove (DG-DASHL) and marine litter (DG-PPKL), and </a:t>
            </a:r>
            <a:r>
              <a:rPr lang="en-US" sz="2800" dirty="0" err="1"/>
              <a:t>MoMAF</a:t>
            </a:r>
            <a:r>
              <a:rPr lang="en-US" sz="2800" dirty="0"/>
              <a:t> for coral reefs and seagrass, etc.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br>
              <a:rPr lang="en-US" sz="2800" dirty="0"/>
            </a:br>
            <a:r>
              <a:rPr lang="en-US" sz="2800" dirty="0"/>
              <a:t>These policies aim to enable the government to create national planning and formulate national policy in accordance with existing data and maps.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en-US" sz="2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173;p2">
            <a:extLst>
              <a:ext uri="{FF2B5EF4-FFF2-40B4-BE49-F238E27FC236}">
                <a16:creationId xmlns:a16="http://schemas.microsoft.com/office/drawing/2014/main" id="{807B6982-D10A-F570-D98C-0D83B559D363}"/>
              </a:ext>
            </a:extLst>
          </p:cNvPr>
          <p:cNvSpPr txBox="1"/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National data and knowledge management systems and tools (Agenda 7)</a:t>
            </a:r>
            <a:endParaRPr sz="3200" b="1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5844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4" name="Google Shape;174;p2"/>
          <p:cNvSpPr txBox="1"/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</a:pPr>
            <a:r>
              <a:rPr lang="en-US" sz="2800" b="1" dirty="0"/>
              <a:t>BENEFITS </a:t>
            </a:r>
          </a:p>
          <a:p>
            <a: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</a:pPr>
            <a:endParaRPr lang="en-US" sz="2000" b="1" dirty="0"/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Tx/>
              <a:buChar char="-"/>
            </a:pPr>
            <a:r>
              <a:rPr lang="en-US" sz="2000" dirty="0"/>
              <a:t>Planning document of national and each administrative area</a:t>
            </a:r>
          </a:p>
          <a:p>
            <a:pPr marL="457200" indent="-457200">
              <a:lnSpc>
                <a:spcPct val="90000"/>
              </a:lnSpc>
              <a:buSzPts val="2800"/>
              <a:buFontTx/>
              <a:buChar char="-"/>
            </a:pPr>
            <a:r>
              <a:rPr lang="en-US" sz="2000" dirty="0"/>
              <a:t>Development plan of an administrative area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Tx/>
              <a:buChar char="-"/>
            </a:pPr>
            <a:r>
              <a:rPr lang="en-US" sz="2000" dirty="0"/>
              <a:t>Coastal and marine spatial planning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Tx/>
              <a:buChar char="-"/>
            </a:pPr>
            <a:r>
              <a:rPr lang="en-US" sz="2000" dirty="0"/>
              <a:t>Conservation and rehabilitation programs proposed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Tx/>
              <a:buChar char="-"/>
            </a:pPr>
            <a:r>
              <a:rPr lang="en-US" sz="2000" dirty="0"/>
              <a:t>Budgeting allocation 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Tx/>
              <a:buChar char="-"/>
            </a:pPr>
            <a:r>
              <a:rPr lang="en-US" sz="2000" dirty="0"/>
              <a:t>Avoiding overlapping and gap in planning between provinces</a:t>
            </a:r>
          </a:p>
          <a:p>
            <a: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</a:pPr>
            <a:endParaRPr lang="en-US" sz="2000" dirty="0"/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Tx/>
              <a:buChar char="-"/>
            </a:pP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173;p2">
            <a:extLst>
              <a:ext uri="{FF2B5EF4-FFF2-40B4-BE49-F238E27FC236}">
                <a16:creationId xmlns:a16="http://schemas.microsoft.com/office/drawing/2014/main" id="{DA6B358E-8CBE-3CEC-1471-07B3B7346296}"/>
              </a:ext>
            </a:extLst>
          </p:cNvPr>
          <p:cNvSpPr txBox="1"/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National data and knowledge management systems and tools (Agenda 7)</a:t>
            </a:r>
            <a:endParaRPr sz="3200" b="1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90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2"/>
          <p:cNvGrpSpPr/>
          <p:nvPr/>
        </p:nvGrpSpPr>
        <p:grpSpPr>
          <a:xfrm>
            <a:off x="0" y="0"/>
            <a:ext cx="2264127" cy="6858000"/>
            <a:chOff x="-5675" y="0"/>
            <a:chExt cx="2264127" cy="6858000"/>
          </a:xfrm>
        </p:grpSpPr>
        <p:pic>
          <p:nvPicPr>
            <p:cNvPr id="169" name="Google Shape;169;p2"/>
            <p:cNvPicPr preferRelativeResize="0"/>
            <p:nvPr/>
          </p:nvPicPr>
          <p:blipFill rotWithShape="1">
            <a:blip r:embed="rId3">
              <a:alphaModFix/>
            </a:blip>
            <a:srcRect l="5804" r="4893"/>
            <a:stretch/>
          </p:blipFill>
          <p:spPr>
            <a:xfrm>
              <a:off x="-5675" y="5238850"/>
              <a:ext cx="2258452" cy="1619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"/>
            <p:cNvPicPr preferRelativeResize="0"/>
            <p:nvPr/>
          </p:nvPicPr>
          <p:blipFill rotWithShape="1">
            <a:blip r:embed="rId4">
              <a:alphaModFix/>
            </a:blip>
            <a:srcRect r="10697"/>
            <a:stretch/>
          </p:blipFill>
          <p:spPr>
            <a:xfrm>
              <a:off x="0" y="1600200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"/>
            <p:cNvPicPr preferRelativeResize="0"/>
            <p:nvPr/>
          </p:nvPicPr>
          <p:blipFill rotWithShape="1">
            <a:blip r:embed="rId5">
              <a:alphaModFix/>
            </a:blip>
            <a:srcRect r="10697"/>
            <a:stretch/>
          </p:blipFill>
          <p:spPr>
            <a:xfrm>
              <a:off x="0" y="0"/>
              <a:ext cx="2258452" cy="160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"/>
            <p:cNvPicPr preferRelativeResize="0"/>
            <p:nvPr/>
          </p:nvPicPr>
          <p:blipFill rotWithShape="1">
            <a:blip r:embed="rId6">
              <a:alphaModFix/>
            </a:blip>
            <a:srcRect r="10697"/>
            <a:stretch/>
          </p:blipFill>
          <p:spPr>
            <a:xfrm>
              <a:off x="0" y="3419525"/>
              <a:ext cx="2258452" cy="18193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3" name="Google Shape;173;p2"/>
          <p:cNvSpPr txBox="1"/>
          <p:nvPr/>
        </p:nvSpPr>
        <p:spPr>
          <a:xfrm>
            <a:off x="2421924" y="365125"/>
            <a:ext cx="9529822" cy="98739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National data and knowledge management systems and tools (Agenda 7)</a:t>
            </a:r>
            <a:endParaRPr sz="3200" b="1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"/>
          <p:cNvSpPr txBox="1"/>
          <p:nvPr/>
        </p:nvSpPr>
        <p:spPr>
          <a:xfrm>
            <a:off x="2416249" y="1530659"/>
            <a:ext cx="9529824" cy="5016006"/>
          </a:xfrm>
          <a:prstGeom prst="rect">
            <a:avLst/>
          </a:prstGeom>
          <a:solidFill>
            <a:srgbClr val="BDEE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List of systems and tools available and used (past and present):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en-US" sz="2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Tools developed and available :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 Integrated Coastal Management (ICM) : SOC, SORBM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Marine Protected Area (MPA) : EVIKA, MEETS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Habitat Restoration and Management (HRM) : RA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Climate Change Assessment/Disaster Risk Reduction (CCA/DDR) : CESI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4840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6130</TotalTime>
  <Words>531</Words>
  <Application>Microsoft Office PowerPoint</Application>
  <PresentationFormat>Widescreen</PresentationFormat>
  <Paragraphs>82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Virginie Hart</dc:creator>
  <cp:lastModifiedBy>DELL</cp:lastModifiedBy>
  <cp:revision>20</cp:revision>
  <dcterms:created xsi:type="dcterms:W3CDTF">2021-06-17T13:22:27Z</dcterms:created>
  <dcterms:modified xsi:type="dcterms:W3CDTF">2024-07-24T01:54:30Z</dcterms:modified>
</cp:coreProperties>
</file>