
<file path=[Content_Types].xml><?xml version="1.0" encoding="utf-8"?>
<Types xmlns="http://schemas.openxmlformats.org/package/2006/content-types">
  <Default ContentType="application/xml" Extension="xml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5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48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</p:sldIdLst>
  <p:sldSz cy="6858000" cx="12192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r:id="rId10" roundtripDataSignature="AMtx7miT5rBA0yhxaMhJMASkFS6Nr812r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10" Type="http://customschemas.google.com/relationships/presentationmetadata" Target="metadata"/><Relationship Id="rId9" Type="http://schemas.openxmlformats.org/officeDocument/2006/relationships/slide" Target="slides/slide5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" name="Google Shape;82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9" name="Google Shape;89;p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5" name="Google Shape;95;p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0" name="Google Shape;100;p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5" name="Google Shape;105;p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7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7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" name="Google Shape;14;p7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6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16"/>
          <p:cNvSpPr txBox="1"/>
          <p:nvPr>
            <p:ph idx="1" type="body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1" name="Google Shape;71;p16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6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16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7"/>
          <p:cNvSpPr txBox="1"/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17"/>
          <p:cNvSpPr txBox="1"/>
          <p:nvPr>
            <p:ph idx="1" type="body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" name="Google Shape;77;p17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7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17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8"/>
          <p:cNvSpPr txBox="1"/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8"/>
          <p:cNvSpPr txBox="1"/>
          <p:nvPr>
            <p:ph idx="1" type="subTitle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18" name="Google Shape;18;p8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8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8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9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9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" name="Google Shape;24;p9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9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9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10"/>
          <p:cNvSpPr txBox="1"/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10"/>
          <p:cNvSpPr txBox="1"/>
          <p:nvPr>
            <p:ph idx="1" type="body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0" name="Google Shape;30;p10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10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10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11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11"/>
          <p:cNvSpPr txBox="1"/>
          <p:nvPr>
            <p:ph idx="1" type="body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6" name="Google Shape;36;p11"/>
          <p:cNvSpPr txBox="1"/>
          <p:nvPr>
            <p:ph idx="2" type="body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7" name="Google Shape;37;p11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11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11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12"/>
          <p:cNvSpPr txBox="1"/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12"/>
          <p:cNvSpPr txBox="1"/>
          <p:nvPr>
            <p:ph idx="1" type="body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3" name="Google Shape;43;p12"/>
          <p:cNvSpPr txBox="1"/>
          <p:nvPr>
            <p:ph idx="2" type="body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4" name="Google Shape;44;p12"/>
          <p:cNvSpPr txBox="1"/>
          <p:nvPr>
            <p:ph idx="3" type="body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5" name="Google Shape;45;p12"/>
          <p:cNvSpPr txBox="1"/>
          <p:nvPr>
            <p:ph idx="4" type="body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6" name="Google Shape;46;p1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1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1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13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13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1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13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4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14"/>
          <p:cNvSpPr txBox="1"/>
          <p:nvPr>
            <p:ph idx="1" type="body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57" name="Google Shape;57;p14"/>
          <p:cNvSpPr txBox="1"/>
          <p:nvPr>
            <p:ph idx="2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58" name="Google Shape;58;p14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14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4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5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15"/>
          <p:cNvSpPr/>
          <p:nvPr>
            <p:ph idx="2" type="pic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5"/>
          <p:cNvSpPr txBox="1"/>
          <p:nvPr>
            <p:ph idx="1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65" name="Google Shape;65;p15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5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15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6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7" name="Google Shape;7;p6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6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Google Shape;9;p6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Google Shape;10;p6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"/>
          <p:cNvSpPr txBox="1"/>
          <p:nvPr/>
        </p:nvSpPr>
        <p:spPr>
          <a:xfrm>
            <a:off x="172720" y="254000"/>
            <a:ext cx="11785600" cy="440120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STATUS OF COUNTRY REPORTS ON ACHIEVEMENTS IN IMPLEMENTING THE SAP DURING 2008-2021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Achievement report on implementing the SAP on habitats during 2008-2021 in Cambodia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Reviewed, revised and submitted by the NC but not adopted by NTFP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Achievement report on implementing the SAP on habitats during 2008-2021 in China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Reviewed, revised and submitted by the NC, comment for the latest revision by Hongyan Wang but not adopted by NTFP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Achievement report on implementing the SAP on habitats during 2008-2021 in Indonesia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No progress following the 1</a:t>
            </a:r>
            <a:r>
              <a:rPr baseline="30000"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st</a:t>
            </a:r>
            <a:r>
              <a:rPr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RSTC meeting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Achievement report on implementing the SAP on habitats during 2008-2021 in the Philippines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Reviewed, revised and submitted by the NC but not adopted by NTFP</a:t>
            </a:r>
            <a:endParaRPr/>
          </a:p>
        </p:txBody>
      </p:sp>
      <p:sp>
        <p:nvSpPr>
          <p:cNvPr id="85" name="Google Shape;85;p1"/>
          <p:cNvSpPr txBox="1"/>
          <p:nvPr/>
        </p:nvSpPr>
        <p:spPr>
          <a:xfrm>
            <a:off x="7863840" y="4480559"/>
            <a:ext cx="4104640" cy="19389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Recommendation:</a:t>
            </a:r>
            <a:endParaRPr/>
          </a:p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b="1"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Agreement on time schedule for finalization, adoption  and publication of reports on habitats</a:t>
            </a:r>
            <a:endParaRPr/>
          </a:p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b="1"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Further arrangement achievement reports on LbP</a:t>
            </a:r>
            <a:endParaRPr b="1"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6" name="Google Shape;86;p1"/>
          <p:cNvSpPr txBox="1"/>
          <p:nvPr/>
        </p:nvSpPr>
        <p:spPr>
          <a:xfrm>
            <a:off x="172720" y="4655205"/>
            <a:ext cx="7589520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Achievement report on implementing the SAP on habitats during 2008-2021 in Thailand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No progress following the 1</a:t>
            </a:r>
            <a:r>
              <a:rPr baseline="30000"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st</a:t>
            </a:r>
            <a:r>
              <a:rPr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RSTC meeting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Achievement report on implementing the SAP on habitats  during 2008-2021 in Vietnam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Reviewed, revised and submitted by the NC but not adopted by NTFP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2"/>
          <p:cNvSpPr txBox="1"/>
          <p:nvPr/>
        </p:nvSpPr>
        <p:spPr>
          <a:xfrm>
            <a:off x="238125" y="238684"/>
            <a:ext cx="11544300" cy="64007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6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GOOD PRACTICES ON HABITAT AND LAND-BASED POLLUTION MANAGEMENT in the worl </a:t>
            </a:r>
            <a:endParaRPr/>
          </a:p>
          <a:p>
            <a:pPr indent="0" lvl="0" marL="0" marR="0" rtl="0" algn="l">
              <a:lnSpc>
                <a:spcPct val="106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rPr b="1"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(Documented from different sources - </a:t>
            </a:r>
            <a:r>
              <a:rPr lang="en-US" sz="2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Meeting document SCSSAP RSTC 1/9)</a:t>
            </a:r>
            <a:endParaRPr/>
          </a:p>
          <a:p>
            <a:pPr indent="-400050" lvl="0" marL="400050" marR="0" rtl="0" algn="l">
              <a:lnSpc>
                <a:spcPct val="106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AutoNum type="romanUcPeriod"/>
            </a:pPr>
            <a:r>
              <a:rPr lang="en-US" sz="2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Reducing habitat degradation and loss best practices </a:t>
            </a:r>
            <a:endParaRPr/>
          </a:p>
          <a:p>
            <a:pPr indent="0" lvl="0" marL="0" marR="0" rtl="0" algn="l">
              <a:lnSpc>
                <a:spcPct val="106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1.1. Mangrove and wetland related practices </a:t>
            </a:r>
            <a:endParaRPr/>
          </a:p>
          <a:p>
            <a:pPr indent="0" lvl="0" marL="0" marR="0" rtl="0" algn="l">
              <a:lnSpc>
                <a:spcPct val="106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1.1.1. Effective management using innovative and integrated approach (3)</a:t>
            </a:r>
            <a:endParaRPr/>
          </a:p>
          <a:p>
            <a:pPr indent="0" lvl="0" marL="0" marR="0" rtl="0" algn="l">
              <a:lnSpc>
                <a:spcPct val="106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1.1.2. Rehabilitation (5)</a:t>
            </a:r>
            <a:endParaRPr/>
          </a:p>
          <a:p>
            <a:pPr indent="0" lvl="0" marL="0" marR="0" rtl="0" algn="l">
              <a:lnSpc>
                <a:spcPct val="106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1.2. Coral reef and seagrass related practices </a:t>
            </a:r>
            <a:endParaRPr/>
          </a:p>
          <a:p>
            <a:pPr indent="0" lvl="0" marL="0" marR="0" rtl="0" algn="l">
              <a:lnSpc>
                <a:spcPct val="106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1.2.1. Effective management using innovative and integrated approach (6)</a:t>
            </a:r>
            <a:endParaRPr/>
          </a:p>
          <a:p>
            <a:pPr indent="0" lvl="0" marL="0" marR="0" rtl="0" algn="l">
              <a:lnSpc>
                <a:spcPct val="106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1.2.2. Monitoring and adaptive management (1)</a:t>
            </a:r>
            <a:endParaRPr/>
          </a:p>
          <a:p>
            <a:pPr indent="0" lvl="0" marL="0" marR="0" rtl="0" algn="l">
              <a:lnSpc>
                <a:spcPct val="106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1.2.3. Reef restoration (5)</a:t>
            </a:r>
            <a:endParaRPr/>
          </a:p>
          <a:p>
            <a:pPr indent="0" lvl="0" marL="0" marR="0" rtl="0" algn="l">
              <a:lnSpc>
                <a:spcPct val="106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II.        Integrated management of habitats and land-based pollution </a:t>
            </a:r>
            <a:endParaRPr/>
          </a:p>
          <a:p>
            <a:pPr indent="0" lvl="0" marL="0" marR="0" rtl="0" algn="l">
              <a:lnSpc>
                <a:spcPct val="106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2.1. Designing management plan (1)</a:t>
            </a:r>
            <a:endParaRPr/>
          </a:p>
          <a:p>
            <a:pPr indent="0" lvl="0" marL="0" marR="0" rtl="0" algn="l">
              <a:lnSpc>
                <a:spcPct val="106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2.2. Watershed management (3)</a:t>
            </a:r>
            <a:endParaRPr/>
          </a:p>
          <a:p>
            <a:pPr indent="0" lvl="0" marL="0" marR="0" rtl="0" algn="l">
              <a:lnSpc>
                <a:spcPct val="106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2.3. Livelihood alternatives (1)</a:t>
            </a:r>
            <a:endParaRPr/>
          </a:p>
          <a:p>
            <a:pPr indent="0" lvl="0" marL="0" marR="0" rtl="0" algn="l">
              <a:lnSpc>
                <a:spcPct val="106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III. Transboundary Management and Regional Cooperation (2)</a:t>
            </a:r>
            <a:endParaRPr sz="20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92" name="Google Shape;92;p2"/>
          <p:cNvSpPr txBox="1"/>
          <p:nvPr/>
        </p:nvSpPr>
        <p:spPr>
          <a:xfrm>
            <a:off x="8124825" y="1685925"/>
            <a:ext cx="3657600" cy="132343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Recommendation: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Final review for uploading to the SCS SAP project website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(18 practices in the total)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3"/>
          <p:cNvSpPr txBox="1"/>
          <p:nvPr/>
        </p:nvSpPr>
        <p:spPr>
          <a:xfrm>
            <a:off x="345440" y="355600"/>
            <a:ext cx="11318240" cy="59400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Good practices developed during the SCS Project (2002-2008)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0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457200" lvl="0" marL="4572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AutoNum type="arabicPeriod"/>
            </a:pPr>
            <a:r>
              <a:rPr lang="en-US" sz="2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Integration of Traditional Wisdom and Practices in the Development and Implementation of a Coral Reef Management Plan and Legislation</a:t>
            </a:r>
            <a:endParaRPr sz="20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457200" lvl="0" marL="4572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AutoNum type="arabicPeriod"/>
            </a:pPr>
            <a:r>
              <a:rPr lang="en-US" sz="2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Network of Small - Scale Sanctuaries in Masinloc, Philippines </a:t>
            </a:r>
            <a:endParaRPr/>
          </a:p>
          <a:p>
            <a:pPr indent="-457200" lvl="0" marL="4572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AutoNum type="arabicPeriod"/>
            </a:pPr>
            <a:r>
              <a:rPr lang="en-US" sz="2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Sustainable Tourism Based on Coral Reefs at Mu Koh Chang Island</a:t>
            </a:r>
            <a:endParaRPr sz="20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457200" lvl="0" marL="4572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AutoNum type="arabicPeriod"/>
            </a:pPr>
            <a:r>
              <a:rPr lang="en-US" sz="2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Rehabilitation of Habitats and Sustainable Use of Fisheries Resources in the Con Chim Area, Thi Nai Lagoon</a:t>
            </a:r>
            <a:endParaRPr/>
          </a:p>
          <a:p>
            <a:pPr indent="-457200" lvl="0" marL="4572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AutoNum type="arabicPeriod"/>
            </a:pPr>
            <a:r>
              <a:rPr lang="en-US" sz="2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Fisheries </a:t>
            </a:r>
            <a:r>
              <a:rPr i="1" lang="en-US" sz="2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Refugia </a:t>
            </a:r>
            <a:r>
              <a:rPr lang="en-US" sz="2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as a Tool for Integrated Fisheries and Habitat Management at Phu Quoc Archipelago, Viet Nam</a:t>
            </a:r>
            <a:endParaRPr sz="20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457200" lvl="0" marL="4572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AutoNum type="arabicPeriod"/>
            </a:pPr>
            <a:r>
              <a:rPr lang="en-US" sz="2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Establishing a Framework for Sustainable Management of Mangroves Based on Government Policy at the Fangchenggang Demonstration Site</a:t>
            </a:r>
            <a:endParaRPr/>
          </a:p>
          <a:p>
            <a:pPr indent="-457200" lvl="0" marL="4572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AutoNum type="arabicPeriod"/>
            </a:pPr>
            <a:r>
              <a:rPr lang="en-US" sz="2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Community Involvement, Public Awareness and Education for Mangrove Conservation and Restoration in Trat Province, Thailand</a:t>
            </a:r>
            <a:endParaRPr sz="20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457200" lvl="0" marL="4572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AutoNum type="arabicPeriod"/>
            </a:pPr>
            <a:r>
              <a:rPr lang="en-US" sz="2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Industry and Local Community Involvement in Land-based Pollution Management in Batam, Indonesia</a:t>
            </a:r>
            <a:endParaRPr/>
          </a:p>
          <a:p>
            <a:pPr indent="-457200" lvl="0" marL="4572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AutoNum type="arabicPeriod"/>
            </a:pPr>
            <a:r>
              <a:rPr lang="en-US" sz="2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Transboundary Water Management between Kampot Province (Cambodia) and Kien Giang Province (Vietnam)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Recommendation: Uploading the printed leaflets in the SCS SAP Project website</a:t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4"/>
          <p:cNvSpPr txBox="1"/>
          <p:nvPr/>
        </p:nvSpPr>
        <p:spPr>
          <a:xfrm>
            <a:off x="335280" y="325120"/>
            <a:ext cx="11277600" cy="636347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Additional inputs from country partners following the 1</a:t>
            </a:r>
            <a:r>
              <a:rPr b="1" baseline="30000" lang="en-US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st</a:t>
            </a:r>
            <a:r>
              <a:rPr b="1" lang="en-US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RSTC meeting (Oct. 2021)</a:t>
            </a:r>
            <a:endParaRPr sz="2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just">
              <a:lnSpc>
                <a:spcPct val="107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1/ Gender in Community-Based Natural Resources Management: A Case at Beoung Kachhang Community Protected Area in Cambodia</a:t>
            </a:r>
            <a:endParaRPr/>
          </a:p>
          <a:p>
            <a:pPr indent="0" lvl="0" marL="0" marR="0" rtl="0" algn="just">
              <a:lnSpc>
                <a:spcPct val="107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2/ The Shenzhen Bay Mangrove Wetland Restoration Project, China</a:t>
            </a:r>
            <a:endParaRPr/>
          </a:p>
          <a:p>
            <a:pPr indent="0" lvl="0" marL="0" marR="0" rtl="0" algn="just">
              <a:lnSpc>
                <a:spcPct val="107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3/ </a:t>
            </a:r>
            <a:r>
              <a:rPr lang="en-US" sz="2000">
                <a:solidFill>
                  <a:srgbClr val="333333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Coastal eco-restoration and comprehensive watershed improvement in Beihai, Guangxi, China</a:t>
            </a:r>
            <a:endParaRPr sz="2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just">
              <a:lnSpc>
                <a:spcPct val="107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4/ </a:t>
            </a:r>
            <a:r>
              <a:rPr lang="en-US" sz="2000">
                <a:solidFill>
                  <a:srgbClr val="333333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Comprehensive watershed improvement of Maozhou River in Shenzhen, Guangdong, China</a:t>
            </a:r>
            <a:endParaRPr sz="2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just">
              <a:lnSpc>
                <a:spcPct val="107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rgbClr val="333333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5/ Integrated management of water quality of Qianshan River in Zhuhai, Guangdong, China</a:t>
            </a:r>
            <a:endParaRPr sz="2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7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6/ Preventing marine pollution from land-based sources through trash banks in Indonesia</a:t>
            </a:r>
            <a:endParaRPr/>
          </a:p>
          <a:p>
            <a:pPr indent="0" lvl="0" marL="0" marR="0" rtl="0" algn="l">
              <a:lnSpc>
                <a:spcPct val="107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7/ Examples of Best Practices in the Management and Conservation of Coastal and Marine Habitats in the Philippines </a:t>
            </a:r>
            <a:r>
              <a:rPr i="1" lang="en-US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(compilation of some practices but not following agreed template</a:t>
            </a:r>
            <a:r>
              <a:rPr lang="en-US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)</a:t>
            </a:r>
            <a:endParaRPr/>
          </a:p>
          <a:p>
            <a:pPr indent="0" lvl="0" marL="0" marR="0" rtl="0" algn="l">
              <a:lnSpc>
                <a:spcPct val="107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8/ Experience in establishing Thai Thuy wetland nature reserve, Thai Binh province of Vietnam</a:t>
            </a:r>
            <a:endParaRPr/>
          </a:p>
          <a:p>
            <a:pPr indent="0" lvl="0" marL="0" marR="0" rtl="0" algn="l">
              <a:lnSpc>
                <a:spcPct val="107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rgbClr val="000000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9/ A Philippine town and its leaders show how mangrove restoration can succeed (</a:t>
            </a:r>
            <a:r>
              <a:rPr i="1" lang="en-US" sz="2000">
                <a:solidFill>
                  <a:srgbClr val="000000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an article in https://news.mongabay.com/2023/05)</a:t>
            </a:r>
            <a:endParaRPr i="1" sz="2000">
              <a:solidFill>
                <a:schemeClr val="dk1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7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10/ Video for public awareness in the Philippines on wetlands - https://fb.watch/hYHzmeawFT/?mibextid=BUZLm6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5"/>
          <p:cNvSpPr txBox="1"/>
          <p:nvPr/>
        </p:nvSpPr>
        <p:spPr>
          <a:xfrm>
            <a:off x="243840" y="162560"/>
            <a:ext cx="11562080" cy="64417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Additional good practices documented from presentations in the Special Forum</a:t>
            </a:r>
            <a:endParaRPr sz="2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7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1/ </a:t>
            </a:r>
            <a:r>
              <a:rPr lang="en-US" sz="20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Best practice of the establishment of marine fisheries refugia: Cambodia’s Case</a:t>
            </a:r>
            <a:r>
              <a:rPr lang="en-US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/>
          </a:p>
          <a:p>
            <a:pPr indent="0" lvl="0" marL="0" marR="0" rtl="0" algn="l">
              <a:lnSpc>
                <a:spcPct val="107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2/ Effective management of ecological conservation and sustainable development using innovative and integrated approach at Dapeng Bay, China</a:t>
            </a:r>
            <a:endParaRPr/>
          </a:p>
          <a:p>
            <a:pPr indent="0" lvl="0" marL="0" marR="0" rtl="0" algn="l">
              <a:lnSpc>
                <a:spcPct val="107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3/ Rehabilitation of Yintan beach by Nature-based solutions and supporting artificial measures and regulation reform in Beihai, China</a:t>
            </a:r>
            <a:endParaRPr sz="2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7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4/ Whole chain control of plastic pollution in the Pearl River Estuary, China</a:t>
            </a:r>
            <a:endParaRPr/>
          </a:p>
          <a:p>
            <a:pPr indent="0" lvl="0" marL="0" marR="0" rtl="0" algn="l">
              <a:lnSpc>
                <a:spcPct val="107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5/ Scaling up sea cucumber stock restoration through community-based culture production and reserve management in the Philippines</a:t>
            </a:r>
            <a:endParaRPr/>
          </a:p>
          <a:p>
            <a:pPr indent="0" lvl="0" marL="0" marR="0" rtl="0" algn="l">
              <a:spcBef>
                <a:spcPts val="80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6/ </a:t>
            </a:r>
            <a:r>
              <a:rPr lang="en-US" sz="20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Marine protected areas contribute to sustainable socio-economic development (Cu Lao Cham. MPA, Vietnam)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Recommendations for additional inputs in the framework of the SCS SAP Project</a:t>
            </a:r>
            <a:endParaRPr/>
          </a:p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b="1"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Further updates from participating countries (recently very few from Cambodia, Indonesia, Thailand &amp; Vietnam)</a:t>
            </a:r>
            <a:endParaRPr/>
          </a:p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b="1"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Adjustments of contents following agreed template (one document for each practice. How with article &amp; video?)</a:t>
            </a:r>
            <a:endParaRPr/>
          </a:p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b="1"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Agreement on time schedule for finalization and publication</a:t>
            </a:r>
            <a:endParaRPr sz="2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2024-07-22T01:09:04Z</dcterms:created>
  <dc:creator>Si Tuan Vo</dc:creator>
</cp:coreProperties>
</file>