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 id="264" r:id="rId5"/>
    <p:sldId id="267" r:id="rId6"/>
    <p:sldId id="268" r:id="rId7"/>
    <p:sldId id="256" r:id="rId8"/>
    <p:sldId id="257" r:id="rId9"/>
    <p:sldId id="258" r:id="rId10"/>
    <p:sldId id="259" r:id="rId11"/>
    <p:sldId id="260" r:id="rId12"/>
    <p:sldId id="265"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5" autoAdjust="0"/>
    <p:restoredTop sz="94660"/>
  </p:normalViewPr>
  <p:slideViewPr>
    <p:cSldViewPr snapToGrid="0">
      <p:cViewPr varScale="1">
        <p:scale>
          <a:sx n="63" d="100"/>
          <a:sy n="63" d="100"/>
        </p:scale>
        <p:origin x="80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2DFC-A892-0FF0-6A15-AA6D5887B2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8017B1-5A9D-EB24-F78E-8DC066DA7E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9A9BC5-9CCD-48D8-ED60-4E767AAFA6B8}"/>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BF71A2C1-26CF-DCD3-D46C-B8567AE42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59E062-444F-33BD-1335-8E89D5B19E33}"/>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3612872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40F35-C7BA-DB5D-15E6-C76B2A414B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8680C0-A13E-9DCD-C390-FB4985F1BC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C3DDBB-4B30-6E21-80C3-37FAF9FA7D01}"/>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95C3E408-741A-2C53-CA88-4A3AB68B0B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F41CC9-561E-C7A7-A9BB-D9EDABBC5202}"/>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20375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0FCC6C-CE39-E64F-917E-B55BC85E8D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F0C40AD-70B3-A305-8F6D-1C2EFA7574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E07020-6E6F-91F2-8B56-7DB0D3FF9796}"/>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D465F7C9-E408-BB48-E9AA-DF3A8CA18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288F43-4DD4-EA9E-5C72-8CCAC06D1B32}"/>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413696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6DC4F-0EA7-BB60-3C16-DDFE93C88F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948A79-5BE2-872B-1870-4032D4396C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0F7237-33AE-D217-1739-984960783E99}"/>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7B386AC8-9052-92DE-BF45-1D43C6D7EA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9D7C3C-91CA-AB8D-6881-19A6E979E474}"/>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2696443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E390B-09E0-D4B2-AEBA-B3942316F1A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AE0FFF7-CA46-35EB-9007-88755255D2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FBD0C6-940A-375A-37C6-224BA91DD741}"/>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15EBFD83-17AF-D202-0A36-BB8F6D9A6F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ABEF1-FB91-004E-CB77-1ED6EEF4916B}"/>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1829403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DEC2A-EF61-0953-E491-152D702C05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86B006-9BFE-1F91-4284-212490D38E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DA0E471-8748-5FE1-0200-CA15D19FCB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3194D4-63CA-0191-D3A2-1C345FFFF0C4}"/>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6" name="Footer Placeholder 5">
            <a:extLst>
              <a:ext uri="{FF2B5EF4-FFF2-40B4-BE49-F238E27FC236}">
                <a16:creationId xmlns:a16="http://schemas.microsoft.com/office/drawing/2014/main" id="{A46EA2F8-0973-9EDA-AB4E-3C2943EA13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7FE771-9ABB-FB2A-E74A-EEB06E183D81}"/>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3543597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FEDB8-5D9F-F499-43C7-EE952213F87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2FEE3F-D40A-0349-FC11-35D72A18ED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CF403-7379-E6A6-1956-82774B74C8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D064E3-E63E-BA93-4236-31057FD5D4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EDEA72-51EA-62F7-0E8D-C406EA1A1A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61DC44-D86D-7A62-D2CE-73FF153668E2}"/>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8" name="Footer Placeholder 7">
            <a:extLst>
              <a:ext uri="{FF2B5EF4-FFF2-40B4-BE49-F238E27FC236}">
                <a16:creationId xmlns:a16="http://schemas.microsoft.com/office/drawing/2014/main" id="{7769B2A9-1250-1A33-7BAB-1BD9EEE081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0065D6-B113-1B2A-9C7E-929193DD0F81}"/>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3993869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4FFB9-2D49-DF07-8C6F-9455FB593A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58D91E-0A4C-5397-F78B-E7EB5637C371}"/>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4" name="Footer Placeholder 3">
            <a:extLst>
              <a:ext uri="{FF2B5EF4-FFF2-40B4-BE49-F238E27FC236}">
                <a16:creationId xmlns:a16="http://schemas.microsoft.com/office/drawing/2014/main" id="{79679A8C-33E2-2FFD-0107-AEFC3CE6EDA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692CF1-1649-BDD5-5796-F798FAC38115}"/>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3177693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3C459A-99D2-C2E3-941C-1599EF601104}"/>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3" name="Footer Placeholder 2">
            <a:extLst>
              <a:ext uri="{FF2B5EF4-FFF2-40B4-BE49-F238E27FC236}">
                <a16:creationId xmlns:a16="http://schemas.microsoft.com/office/drawing/2014/main" id="{74CEDCA3-D397-E059-94FD-226C0E9992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78538F-B9E0-4295-5E2B-A9D8B338FE66}"/>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2666186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27FAC-1F11-6110-7316-D74BD40CC1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61740FC-3DA5-9678-0992-517E6BBF2A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0ADD8E-091D-41D1-3467-1298D2C661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C90A66-543A-8EC2-A09C-D0EE24DA0857}"/>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6" name="Footer Placeholder 5">
            <a:extLst>
              <a:ext uri="{FF2B5EF4-FFF2-40B4-BE49-F238E27FC236}">
                <a16:creationId xmlns:a16="http://schemas.microsoft.com/office/drawing/2014/main" id="{E6E82AE0-B09A-41AC-B072-A3CFF4FCBA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149812-2DED-2546-FB09-21277A5AC13E}"/>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602118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59FA4-91C1-4FA1-B209-9F2EDAD150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C9DFC9-4B42-BACE-9900-DE14B5314E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F7639C-8C85-B48E-AC88-235C5987D9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D5ED1B-8125-F9B5-0BA9-7DFCAD97EDFB}"/>
              </a:ext>
            </a:extLst>
          </p:cNvPr>
          <p:cNvSpPr>
            <a:spLocks noGrp="1"/>
          </p:cNvSpPr>
          <p:nvPr>
            <p:ph type="dt" sz="half" idx="10"/>
          </p:nvPr>
        </p:nvSpPr>
        <p:spPr/>
        <p:txBody>
          <a:bodyPr/>
          <a:lstStyle/>
          <a:p>
            <a:fld id="{BFD71B9C-798F-4495-B632-33FD0396B6A3}" type="datetimeFigureOut">
              <a:rPr lang="en-US" smtClean="0"/>
              <a:t>7/23/2024</a:t>
            </a:fld>
            <a:endParaRPr lang="en-US"/>
          </a:p>
        </p:txBody>
      </p:sp>
      <p:sp>
        <p:nvSpPr>
          <p:cNvPr id="6" name="Footer Placeholder 5">
            <a:extLst>
              <a:ext uri="{FF2B5EF4-FFF2-40B4-BE49-F238E27FC236}">
                <a16:creationId xmlns:a16="http://schemas.microsoft.com/office/drawing/2014/main" id="{7DC081AC-77CF-E8BD-EEF3-AA48BB2358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93790E-A470-5B5F-8F9A-617A9A1109BE}"/>
              </a:ext>
            </a:extLst>
          </p:cNvPr>
          <p:cNvSpPr>
            <a:spLocks noGrp="1"/>
          </p:cNvSpPr>
          <p:nvPr>
            <p:ph type="sldNum" sz="quarter" idx="12"/>
          </p:nvPr>
        </p:nvSpPr>
        <p:spPr/>
        <p:txBody>
          <a:bodyPr/>
          <a:lstStyle/>
          <a:p>
            <a:fld id="{DB1AC79B-9509-4671-8C2F-1E2682E12921}" type="slidenum">
              <a:rPr lang="en-US" smtClean="0"/>
              <a:t>‹#›</a:t>
            </a:fld>
            <a:endParaRPr lang="en-US"/>
          </a:p>
        </p:txBody>
      </p:sp>
    </p:spTree>
    <p:extLst>
      <p:ext uri="{BB962C8B-B14F-4D97-AF65-F5344CB8AC3E}">
        <p14:creationId xmlns:p14="http://schemas.microsoft.com/office/powerpoint/2010/main" val="339688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424DC4-359C-7B95-35F2-09E6F1BBB6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C77B64-542D-F2FF-4B88-4080BE6E99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597CEA-9BBA-D415-A96E-D565C4DFD2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D71B9C-798F-4495-B632-33FD0396B6A3}" type="datetimeFigureOut">
              <a:rPr lang="en-US" smtClean="0"/>
              <a:t>7/23/2024</a:t>
            </a:fld>
            <a:endParaRPr lang="en-US"/>
          </a:p>
        </p:txBody>
      </p:sp>
      <p:sp>
        <p:nvSpPr>
          <p:cNvPr id="5" name="Footer Placeholder 4">
            <a:extLst>
              <a:ext uri="{FF2B5EF4-FFF2-40B4-BE49-F238E27FC236}">
                <a16:creationId xmlns:a16="http://schemas.microsoft.com/office/drawing/2014/main" id="{9BBF22B7-3802-BABB-388A-24EF05C46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27B88CB-4DD8-44A8-2237-E0A5D428AB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AC79B-9509-4671-8C2F-1E2682E12921}" type="slidenum">
              <a:rPr lang="en-US" smtClean="0"/>
              <a:t>‹#›</a:t>
            </a:fld>
            <a:endParaRPr lang="en-US"/>
          </a:p>
        </p:txBody>
      </p:sp>
    </p:spTree>
    <p:extLst>
      <p:ext uri="{BB962C8B-B14F-4D97-AF65-F5344CB8AC3E}">
        <p14:creationId xmlns:p14="http://schemas.microsoft.com/office/powerpoint/2010/main" val="60528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F9B9B4-92CC-706D-4D38-7C1454A30149}"/>
              </a:ext>
            </a:extLst>
          </p:cNvPr>
          <p:cNvSpPr txBox="1"/>
          <p:nvPr/>
        </p:nvSpPr>
        <p:spPr>
          <a:xfrm>
            <a:off x="514928" y="1679138"/>
            <a:ext cx="3850640" cy="3693319"/>
          </a:xfrm>
          <a:prstGeom prst="rect">
            <a:avLst/>
          </a:prstGeom>
          <a:noFill/>
        </p:spPr>
        <p:txBody>
          <a:bodyPr wrap="square" rtlCol="0">
            <a:spAutoFit/>
          </a:bodyPr>
          <a:lstStyle/>
          <a:p>
            <a:r>
              <a:rPr lang="en-GB" sz="2400" b="1" dirty="0">
                <a:solidFill>
                  <a:schemeClr val="accent1"/>
                </a:solidFill>
                <a:effectLst/>
                <a:highlight>
                  <a:srgbClr val="FFFFFF"/>
                </a:highlight>
                <a:ea typeface="Times New Roman" panose="02020603050405020304" pitchFamily="18" charset="0"/>
                <a:cs typeface="Times New Roman" panose="02020603050405020304" pitchFamily="18" charset="0"/>
              </a:rPr>
              <a:t>Information tools developed by the SCS Project and mechanism for development of regional knowledge management system of the SCS SAP Project</a:t>
            </a:r>
          </a:p>
          <a:p>
            <a:endParaRPr lang="en-GB" sz="2400" b="1" dirty="0">
              <a:solidFill>
                <a:srgbClr val="222222"/>
              </a:solidFill>
              <a:highlight>
                <a:srgbClr val="FFFFFF"/>
              </a:highlight>
              <a:ea typeface="Times New Roman" panose="02020603050405020304" pitchFamily="18" charset="0"/>
              <a:cs typeface="Times New Roman" panose="02020603050405020304" pitchFamily="18" charset="0"/>
            </a:endParaRPr>
          </a:p>
          <a:p>
            <a:r>
              <a:rPr lang="en-GB" sz="2400" b="1" dirty="0">
                <a:solidFill>
                  <a:srgbClr val="222222"/>
                </a:solidFill>
                <a:effectLst/>
                <a:highlight>
                  <a:srgbClr val="FFFFFF"/>
                </a:highlight>
                <a:ea typeface="Times New Roman" panose="02020603050405020304" pitchFamily="18" charset="0"/>
                <a:cs typeface="Times New Roman" panose="02020603050405020304" pitchFamily="18" charset="0"/>
              </a:rPr>
              <a:t>(</a:t>
            </a:r>
            <a:r>
              <a:rPr lang="en-GB" sz="2400" b="1" dirty="0">
                <a:solidFill>
                  <a:srgbClr val="222222"/>
                </a:solidFill>
                <a:highlight>
                  <a:srgbClr val="FFFFFF"/>
                </a:highlight>
                <a:ea typeface="Times New Roman" panose="02020603050405020304" pitchFamily="18" charset="0"/>
                <a:cs typeface="Times New Roman" panose="02020603050405020304" pitchFamily="18" charset="0"/>
              </a:rPr>
              <a:t>M</a:t>
            </a:r>
            <a:r>
              <a:rPr lang="en-GB" sz="2400" b="1" dirty="0">
                <a:solidFill>
                  <a:srgbClr val="222222"/>
                </a:solidFill>
                <a:effectLst/>
                <a:highlight>
                  <a:srgbClr val="FFFFFF"/>
                </a:highlight>
                <a:ea typeface="Times New Roman" panose="02020603050405020304" pitchFamily="18" charset="0"/>
                <a:cs typeface="Times New Roman" panose="02020603050405020304" pitchFamily="18" charset="0"/>
              </a:rPr>
              <a:t>eeting document SCSSAP RSTC 2/6)</a:t>
            </a:r>
            <a:endParaRPr lang="en-US" sz="2400" dirty="0">
              <a:effectLst/>
              <a:ea typeface="Times New Roman" panose="02020603050405020304" pitchFamily="18" charset="0"/>
              <a:cs typeface="Times New Roman" panose="02020603050405020304" pitchFamily="18" charset="0"/>
            </a:endParaRPr>
          </a:p>
          <a:p>
            <a:endParaRPr lang="en-US" dirty="0"/>
          </a:p>
        </p:txBody>
      </p:sp>
      <p:pic>
        <p:nvPicPr>
          <p:cNvPr id="1026" name="Picture 2">
            <a:extLst>
              <a:ext uri="{FF2B5EF4-FFF2-40B4-BE49-F238E27FC236}">
                <a16:creationId xmlns:a16="http://schemas.microsoft.com/office/drawing/2014/main" id="{F79B96B4-6628-86EC-444C-702B7238D2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0" y="1781175"/>
            <a:ext cx="6003925" cy="466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E08592A3-4BB0-A262-4551-26883DF8A35B}"/>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5" name="TextBox 4">
            <a:extLst>
              <a:ext uri="{FF2B5EF4-FFF2-40B4-BE49-F238E27FC236}">
                <a16:creationId xmlns:a16="http://schemas.microsoft.com/office/drawing/2014/main" id="{8839C83D-72C6-540B-B4E0-19324B07331F}"/>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73679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BC4A6C-733E-8D78-BCDF-502CF319E477}"/>
              </a:ext>
            </a:extLst>
          </p:cNvPr>
          <p:cNvSpPr txBox="1"/>
          <p:nvPr/>
        </p:nvSpPr>
        <p:spPr>
          <a:xfrm>
            <a:off x="335280" y="447040"/>
            <a:ext cx="11328400" cy="6897337"/>
          </a:xfrm>
          <a:prstGeom prst="rect">
            <a:avLst/>
          </a:prstGeom>
          <a:noFill/>
        </p:spPr>
        <p:txBody>
          <a:bodyPr wrap="square" rtlCol="0">
            <a:spAutoFit/>
          </a:bodyPr>
          <a:lstStyle/>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2.4.1 Expanded datasets and estimates of economic valuation information on the goods and services of SCS coastal ecosystems</a:t>
            </a:r>
          </a:p>
          <a:p>
            <a:pPr marL="342900" lvl="0" indent="-342900" algn="just">
              <a:lnSpc>
                <a:spcPct val="107000"/>
              </a:lnSpc>
              <a:spcAft>
                <a:spcPts val="600"/>
              </a:spcAft>
              <a:buFont typeface="Symbol" panose="05050102010706020507" pitchFamily="18" charset="2"/>
              <a:buChar char=""/>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National: Desk reviews on economic valuation conducted in countries</a:t>
            </a:r>
          </a:p>
          <a:p>
            <a:pPr marL="342900" lvl="0" indent="-342900" algn="just">
              <a:lnSpc>
                <a:spcPct val="107000"/>
              </a:lnSpc>
              <a:spcAft>
                <a:spcPts val="600"/>
              </a:spcAft>
              <a:buFont typeface="Symbol" panose="05050102010706020507" pitchFamily="18" charset="2"/>
              <a:buChar char=""/>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Regional: Report on the methodology and best practices on economic evaluations, updating the Economic Valuation carried out under Phase 1 (2002-2008) to include new data from the region, considering TEEB methodologies, blue economies, and blue carbon.</a:t>
            </a: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Consultancy work with participation of RTF-EV</a:t>
            </a:r>
          </a:p>
          <a:p>
            <a:pPr algn="just">
              <a:lnSpc>
                <a:spcPct val="107000"/>
              </a:lnSpc>
              <a:spcAft>
                <a:spcPts val="600"/>
              </a:spcAft>
            </a:pP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2.5.1. Online catalogue of best practice management measures and technologies for sustainable use of SCS coastal habitats and land-based pollution management</a:t>
            </a:r>
          </a:p>
          <a:p>
            <a:pPr marL="342900" lvl="0" indent="-342900" algn="just">
              <a:lnSpc>
                <a:spcPct val="107000"/>
              </a:lnSpc>
              <a:spcAft>
                <a:spcPts val="600"/>
              </a:spcAft>
              <a:buFont typeface="Symbol" panose="05050102010706020507" pitchFamily="18" charset="2"/>
              <a:buChar char=""/>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Regional: Catalogue of best practices accessible online (Linked to outputs 1.5.3, 2.3.1, and 3.1.6)</a:t>
            </a: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Task of communication expert (PCU)</a:t>
            </a:r>
          </a:p>
          <a:p>
            <a:pPr algn="just">
              <a:lnSpc>
                <a:spcPct val="107000"/>
              </a:lnSpc>
              <a:spcAft>
                <a:spcPts val="600"/>
              </a:spcAft>
            </a:pPr>
            <a:endParaRPr lang="en-US" sz="2000" kern="100" dirty="0">
              <a:latin typeface="Times New Roman" panose="02020603050405020304" pitchFamily="18" charset="0"/>
              <a:cs typeface="Times New Roman" panose="02020603050405020304" pitchFamily="18" charset="0"/>
            </a:endParaRPr>
          </a:p>
          <a:p>
            <a:pPr algn="just">
              <a:lnSpc>
                <a:spcPct val="107000"/>
              </a:lnSpc>
              <a:spcAft>
                <a:spcPts val="600"/>
              </a:spcAft>
            </a:pPr>
            <a:r>
              <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3.4.1 A variety of multi-media information and knowledge products based on SCS SAP implementation communications strategy</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600"/>
              </a:spcAft>
              <a:buFont typeface="Symbol" panose="05050102010706020507" pitchFamily="18" charset="2"/>
              <a:buChar char=""/>
            </a:pP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Regional: Development of the SCS SAP communication strategy</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Reviewed by the RSTC</a:t>
            </a:r>
          </a:p>
          <a:p>
            <a:pPr algn="just">
              <a:lnSpc>
                <a:spcPct val="107000"/>
              </a:lnSpc>
              <a:spcAft>
                <a:spcPts val="600"/>
              </a:spcAft>
            </a:pPr>
            <a:endParaRPr lang="en-US" dirty="0"/>
          </a:p>
        </p:txBody>
      </p:sp>
    </p:spTree>
    <p:extLst>
      <p:ext uri="{BB962C8B-B14F-4D97-AF65-F5344CB8AC3E}">
        <p14:creationId xmlns:p14="http://schemas.microsoft.com/office/powerpoint/2010/main" val="877251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785684-1186-4C45-E325-561AC9970543}"/>
              </a:ext>
            </a:extLst>
          </p:cNvPr>
          <p:cNvSpPr txBox="1"/>
          <p:nvPr/>
        </p:nvSpPr>
        <p:spPr>
          <a:xfrm>
            <a:off x="285750" y="263575"/>
            <a:ext cx="11410950" cy="5933227"/>
          </a:xfrm>
          <a:prstGeom prst="rect">
            <a:avLst/>
          </a:prstGeom>
          <a:noFill/>
        </p:spPr>
        <p:txBody>
          <a:bodyPr wrap="square" rtlCol="0">
            <a:spAutoFit/>
          </a:bodyPr>
          <a:lstStyle/>
          <a:p>
            <a:pPr algn="just">
              <a:lnSpc>
                <a:spcPct val="107000"/>
              </a:lnSpc>
              <a:spcAft>
                <a:spcPts val="600"/>
              </a:spcAft>
            </a:pPr>
            <a:endPar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3.4.2 Regionally appropriate knowledge tools developed to support decision-making and planning</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600"/>
              </a:spcAft>
              <a:buFont typeface="Symbol" panose="05050102010706020507" pitchFamily="18" charset="2"/>
              <a:buChar char=""/>
            </a:pP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Regional: Repository of knowledge tools based on national needs accessible online</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Possible partnerships to support the development and initiate contracts and activities.</a:t>
            </a:r>
          </a:p>
          <a:p>
            <a:pPr algn="just">
              <a:lnSpc>
                <a:spcPct val="107000"/>
              </a:lnSpc>
              <a:spcAft>
                <a:spcPts val="600"/>
              </a:spcAft>
            </a:pPr>
            <a:endPar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3.4.3 The SCS project web portal and clearing house mechanism and associated regional databases online, updated and linked to IW-Learn and other GEF Knowledge management systems</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600"/>
              </a:spcAft>
              <a:buFont typeface="Symbol" panose="05050102010706020507" pitchFamily="18" charset="2"/>
              <a:buChar char=""/>
            </a:pP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Regional: Maintain and update the project web-site https://scssap.org/ and linked to IWLEARN.</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Daily work of communication expert</a:t>
            </a:r>
          </a:p>
          <a:p>
            <a:pPr algn="just">
              <a:lnSpc>
                <a:spcPct val="107000"/>
              </a:lnSpc>
              <a:spcAft>
                <a:spcPts val="600"/>
              </a:spcAft>
            </a:pP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3.4.4 Active engagement with GEF IW: LEARN [1% of project resources] including participation in IW conferences and 3 experience notes</a:t>
            </a:r>
            <a:endPar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600"/>
              </a:spcAft>
              <a:buFont typeface="Symbol" panose="05050102010706020507" pitchFamily="18" charset="2"/>
              <a:buChar char=""/>
            </a:pPr>
            <a:r>
              <a:rPr lang="en-US" sz="20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Regional: Inputs and contributions to the IWLEARN activities</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PCU task</a:t>
            </a:r>
          </a:p>
          <a:p>
            <a:pPr algn="just">
              <a:lnSpc>
                <a:spcPct val="107000"/>
              </a:lnSpc>
              <a:spcAft>
                <a:spcPts val="600"/>
              </a:spcAft>
            </a:pP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3908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D54B4E-318E-DEFE-8073-2DEEA412FF03}"/>
              </a:ext>
            </a:extLst>
          </p:cNvPr>
          <p:cNvSpPr txBox="1"/>
          <p:nvPr/>
        </p:nvSpPr>
        <p:spPr>
          <a:xfrm>
            <a:off x="467360" y="457200"/>
            <a:ext cx="11084560" cy="4339650"/>
          </a:xfrm>
          <a:prstGeom prst="rect">
            <a:avLst/>
          </a:prstGeom>
          <a:noFill/>
        </p:spPr>
        <p:txBody>
          <a:bodyPr wrap="square" rtlCol="0">
            <a:spAutoFit/>
          </a:bodyPr>
          <a:lstStyle/>
          <a:p>
            <a:r>
              <a:rPr lang="en-GB" sz="20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Issues for discussions and decisions by the RSTC</a:t>
            </a:r>
          </a:p>
          <a:p>
            <a:pPr marL="228600" algn="just"/>
            <a:endParaRPr lang="en-GB" sz="2000" b="1" dirty="0">
              <a:solidFill>
                <a:srgbClr val="222222"/>
              </a:solidFill>
              <a:highlight>
                <a:srgbClr val="FFFFFF"/>
              </a:highlight>
              <a:latin typeface="Tahoma" panose="020B0604030504040204" pitchFamily="34" charset="0"/>
              <a:ea typeface="Times New Roman" panose="02020603050405020304" pitchFamily="18" charset="0"/>
              <a:cs typeface="Times New Roman" panose="02020603050405020304" pitchFamily="18" charset="0"/>
            </a:endParaRPr>
          </a:p>
          <a:p>
            <a:pPr marL="228600" algn="just"/>
            <a:endParaRPr lang="en-GB" sz="20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endParaRPr>
          </a:p>
          <a:p>
            <a:pPr marL="228600" algn="just"/>
            <a:r>
              <a:rPr lang="en-GB" sz="20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Integration and sustainability </a:t>
            </a:r>
          </a:p>
          <a:p>
            <a:pPr marL="228600" algn="just"/>
            <a:endParaRPr lang="en-US"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Role of COBSEA national focal points in data and information collection and exchange, specially in the countries not participating in the SCS SAP Project</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Linkages with the information tool developed by the UNEP/GEF Fisheries Refugia Project executed by SEAFDEC</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Joint development of the South China Sea knowledge management system between COBSEA and the SCS SAP Project</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Times New Roman" panose="02020603050405020304" pitchFamily="18" charset="0"/>
              </a:rPr>
              <a:t>Active engagement with GEF IW:LEARN (publications, conference…)</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37640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AC7ADE0-9842-D898-02B2-D9C0074784F7}"/>
              </a:ext>
            </a:extLst>
          </p:cNvPr>
          <p:cNvSpPr txBox="1"/>
          <p:nvPr/>
        </p:nvSpPr>
        <p:spPr>
          <a:xfrm>
            <a:off x="599440" y="518160"/>
            <a:ext cx="10779760" cy="6217087"/>
          </a:xfrm>
          <a:prstGeom prst="rect">
            <a:avLst/>
          </a:prstGeom>
          <a:noFill/>
        </p:spPr>
        <p:txBody>
          <a:bodyPr wrap="square" rtlCol="0">
            <a:spAutoFit/>
          </a:bodyPr>
          <a:lstStyle/>
          <a:p>
            <a:pPr marL="228600" algn="just"/>
            <a:r>
              <a:rPr lang="en-GB" sz="20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Data collection and information documentation</a:t>
            </a:r>
            <a:endParaRPr lang="en-US"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Site characterization forms drafted by consultant, adjusted by RWGs on habitats and reviewed by the RSTC</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Templates for </a:t>
            </a:r>
            <a:r>
              <a:rPr lang="en-GB" sz="2000" dirty="0" err="1">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LbP</a:t>
            </a: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 data and information drafted by consultant, adjusted by RWGs on </a:t>
            </a:r>
            <a:r>
              <a:rPr lang="en-GB" sz="2000" dirty="0" err="1">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LbP</a:t>
            </a: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 and reviewed by the RSTC</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Guidance for gathering data and information on economic valuation and blue economy drafted by consultant, adjusted by RTF-EV and reviewed by the RSTC</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NTFPs ‘s coordination with national working groups on habitats and </a:t>
            </a:r>
            <a:r>
              <a:rPr lang="en-GB" sz="2000" dirty="0" err="1">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LbP</a:t>
            </a: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 to gather data and information at site and national levels</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457200" algn="just"/>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 </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228600" algn="just"/>
            <a:r>
              <a:rPr lang="en-GB" sz="20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Data and information sharing and exchange</a:t>
            </a:r>
            <a:endParaRPr lang="en-US" sz="2000" b="1"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Template for metadata drafted by consultants, adjusted by RWGs on habitats and </a:t>
            </a:r>
            <a:r>
              <a:rPr lang="en-GB" sz="2000" dirty="0" err="1">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LbP</a:t>
            </a: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 and reviewed by the RSTC</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GIS and Metadata bases developed by the communication expert and uploaded to the website for wide uses</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GB" sz="2000"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Some data and information (mainly secondary/synthesized materials) shared for TDA development with guidance of the consultant on TDA/SAP</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pPr>
            <a:r>
              <a:rPr lang="en-US" sz="2000" dirty="0">
                <a:effectLst/>
                <a:latin typeface="Arial" panose="020B0604020202020204" pitchFamily="34" charset="0"/>
                <a:ea typeface="Times New Roman" panose="02020603050405020304" pitchFamily="18" charset="0"/>
                <a:cs typeface="Times New Roman" panose="02020603050405020304" pitchFamily="18" charset="0"/>
              </a:rPr>
              <a:t>Online catalogue of best practice management measures and technologies for sustainable use of SCS coastal habitats and land-based pollution management</a:t>
            </a:r>
          </a:p>
          <a:p>
            <a:endParaRPr lang="en-US" dirty="0"/>
          </a:p>
        </p:txBody>
      </p:sp>
    </p:spTree>
    <p:extLst>
      <p:ext uri="{BB962C8B-B14F-4D97-AF65-F5344CB8AC3E}">
        <p14:creationId xmlns:p14="http://schemas.microsoft.com/office/powerpoint/2010/main" val="1900072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DA2966-C566-7CCD-3A6E-DBB66D48D1BE}"/>
              </a:ext>
            </a:extLst>
          </p:cNvPr>
          <p:cNvSpPr txBox="1"/>
          <p:nvPr/>
        </p:nvSpPr>
        <p:spPr>
          <a:xfrm>
            <a:off x="447040" y="826591"/>
            <a:ext cx="11054080" cy="4493538"/>
          </a:xfrm>
          <a:prstGeom prst="rect">
            <a:avLst/>
          </a:prstGeom>
          <a:noFill/>
        </p:spPr>
        <p:txBody>
          <a:bodyPr wrap="square" rtlCol="0">
            <a:spAutoFit/>
          </a:bodyPr>
          <a:lstStyle/>
          <a:p>
            <a:pPr algn="just"/>
            <a:r>
              <a:rPr lang="en-GB" sz="2800" b="1" dirty="0">
                <a:solidFill>
                  <a:schemeClr val="accent1"/>
                </a:solidFill>
                <a:highlight>
                  <a:srgbClr val="FFFFFF"/>
                </a:highlight>
                <a:ea typeface="Times New Roman" panose="02020603050405020304" pitchFamily="18" charset="0"/>
                <a:cs typeface="Times New Roman" panose="02020603050405020304" pitchFamily="18" charset="0"/>
              </a:rPr>
              <a:t>Information tools developed by the SCS Project</a:t>
            </a:r>
          </a:p>
          <a:p>
            <a:pPr algn="just"/>
            <a:endParaRPr lang="en-GB" sz="2400" b="1" dirty="0">
              <a:effectLst/>
              <a:ea typeface="Times New Roman" panose="02020603050405020304" pitchFamily="18" charset="0"/>
              <a:cs typeface="Arial" panose="020B0604020202020204" pitchFamily="34" charset="0"/>
            </a:endParaRPr>
          </a:p>
          <a:p>
            <a:pPr algn="just"/>
            <a:r>
              <a:rPr lang="en-GB" sz="2400" b="1" dirty="0">
                <a:effectLst/>
                <a:ea typeface="Times New Roman" panose="02020603050405020304" pitchFamily="18" charset="0"/>
                <a:cs typeface="Arial" panose="020B0604020202020204" pitchFamily="34" charset="0"/>
              </a:rPr>
              <a:t>Development of the South China Sea project website</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The Partner Network Contacts Database</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Information Pages for each Regional Working Group, Regional Task Force, and Demonstration Site</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Electronic Discussion Forums</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A Monthly E-Newsletter</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The SCS “Blog”</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RSS News Feeds</a:t>
            </a:r>
            <a:endParaRPr lang="en-US" sz="2400" dirty="0">
              <a:effectLst/>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ea typeface="Times New Roman" panose="02020603050405020304" pitchFamily="18" charset="0"/>
                <a:cs typeface="Arial" panose="020B0604020202020204" pitchFamily="34" charset="0"/>
              </a:rPr>
              <a:t>An Online “Helpdesk”</a:t>
            </a:r>
            <a:endParaRPr lang="en-US" sz="2400" dirty="0">
              <a:effectLst/>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2705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D24EDBC-CC7C-FE1C-F163-7C20A789C89E}"/>
              </a:ext>
            </a:extLst>
          </p:cNvPr>
          <p:cNvSpPr txBox="1"/>
          <p:nvPr/>
        </p:nvSpPr>
        <p:spPr>
          <a:xfrm>
            <a:off x="538480" y="609600"/>
            <a:ext cx="10718800" cy="5324535"/>
          </a:xfrm>
          <a:prstGeom prst="rect">
            <a:avLst/>
          </a:prstGeom>
          <a:noFill/>
        </p:spPr>
        <p:txBody>
          <a:bodyPr wrap="square" rtlCol="0">
            <a:spAutoFit/>
          </a:bodyPr>
          <a:lstStyle/>
          <a:p>
            <a:pPr algn="just">
              <a:spcBef>
                <a:spcPts val="600"/>
              </a:spcBef>
              <a:tabLst>
                <a:tab pos="457200" algn="l"/>
              </a:tabLst>
            </a:pPr>
            <a:r>
              <a:rPr lang="en-GB" sz="2400" b="1" dirty="0">
                <a:effectLst/>
                <a:latin typeface="Arial" panose="020B0604020202020204" pitchFamily="34" charset="0"/>
                <a:ea typeface="Times New Roman" panose="02020603050405020304" pitchFamily="18" charset="0"/>
                <a:cs typeface="Arial" panose="020B0604020202020204" pitchFamily="34" charset="0"/>
              </a:rPr>
              <a:t>Improving accessibility to information and outputs from the SCS project</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lvl="0" algn="just">
              <a:spcBef>
                <a:spcPts val="600"/>
              </a:spcBef>
              <a:tabLst>
                <a:tab pos="457200" algn="l"/>
              </a:tabLst>
            </a:pP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spcBef>
                <a:spcPts val="600"/>
              </a:spcBef>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South China Sea Document Repository,</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Online South China Sea Meta-Database,</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Online South China Sea Geographical Information System,</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Online Nutrient Carrying Capacity Model for the South China Sea,</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Online South China Sea Projects Database,</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South China Sea Multi-Media Centre, </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Catalogue of South China Sea Public Awareness Materials, </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South China Sea Photo Album,</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Fisheries </a:t>
            </a:r>
            <a:r>
              <a:rPr lang="en-GB" sz="2400" i="1" dirty="0">
                <a:effectLst/>
                <a:latin typeface="Arial" panose="020B0604020202020204" pitchFamily="34" charset="0"/>
                <a:ea typeface="Times New Roman" panose="02020603050405020304" pitchFamily="18" charset="0"/>
                <a:cs typeface="Arial" panose="020B0604020202020204" pitchFamily="34" charset="0"/>
              </a:rPr>
              <a:t>Refugia</a:t>
            </a:r>
            <a:r>
              <a:rPr lang="en-GB" sz="2400" dirty="0">
                <a:effectLst/>
                <a:latin typeface="Arial" panose="020B0604020202020204" pitchFamily="34" charset="0"/>
                <a:ea typeface="Times New Roman" panose="02020603050405020304" pitchFamily="18" charset="0"/>
                <a:cs typeface="Arial" panose="020B0604020202020204" pitchFamily="34" charset="0"/>
              </a:rPr>
              <a:t> Information Portal,</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South China Sea Training Portal, and</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sz="2400" dirty="0">
                <a:effectLst/>
                <a:latin typeface="Arial" panose="020B0604020202020204" pitchFamily="34" charset="0"/>
                <a:ea typeface="Times New Roman" panose="02020603050405020304" pitchFamily="18" charset="0"/>
                <a:cs typeface="Arial" panose="020B0604020202020204" pitchFamily="34" charset="0"/>
              </a:rPr>
              <a:t>South China Sea Project Google Earth Map Files.</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1018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5A855E-4DD8-03D0-88FD-774CC585E4E6}"/>
              </a:ext>
            </a:extLst>
          </p:cNvPr>
          <p:cNvSpPr txBox="1"/>
          <p:nvPr/>
        </p:nvSpPr>
        <p:spPr>
          <a:xfrm>
            <a:off x="284987" y="152400"/>
            <a:ext cx="5313173" cy="1569660"/>
          </a:xfrm>
          <a:prstGeom prst="rect">
            <a:avLst/>
          </a:prstGeom>
          <a:noFill/>
        </p:spPr>
        <p:txBody>
          <a:bodyPr wrap="square" rtlCol="0">
            <a:spAutoFit/>
          </a:bodyPr>
          <a:lstStyle/>
          <a:p>
            <a:r>
              <a:rPr lang="en-GB" sz="2400" b="1" dirty="0">
                <a:effectLst/>
                <a:latin typeface="Arial" panose="020B0604020202020204" pitchFamily="34" charset="0"/>
                <a:ea typeface="Times New Roman" panose="02020603050405020304" pitchFamily="18" charset="0"/>
                <a:cs typeface="Times New Roman" panose="02020603050405020304" pitchFamily="18" charset="0"/>
              </a:rPr>
              <a:t>Data and information bases of the sites developed by the SCS Project</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2400" kern="0" dirty="0">
                <a:latin typeface="Arial" panose="020B0604020202020204" pitchFamily="34" charset="0"/>
                <a:ea typeface="Times New Roman" panose="02020603050405020304" pitchFamily="18" charset="0"/>
                <a:cs typeface="Times New Roman" panose="02020603050405020304" pitchFamily="18" charset="0"/>
              </a:rPr>
              <a:t>GIS database based on agreed properties and variables</a:t>
            </a:r>
            <a:endParaRPr lang="en-GB"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4" name="TextBox 3">
            <a:extLst>
              <a:ext uri="{FF2B5EF4-FFF2-40B4-BE49-F238E27FC236}">
                <a16:creationId xmlns:a16="http://schemas.microsoft.com/office/drawing/2014/main" id="{3015F37E-0109-03C6-913B-AC37CA981032}"/>
              </a:ext>
            </a:extLst>
          </p:cNvPr>
          <p:cNvSpPr txBox="1"/>
          <p:nvPr/>
        </p:nvSpPr>
        <p:spPr>
          <a:xfrm>
            <a:off x="236976" y="3931920"/>
            <a:ext cx="4704080" cy="1754326"/>
          </a:xfrm>
          <a:prstGeom prst="rect">
            <a:avLst/>
          </a:prstGeom>
          <a:noFill/>
        </p:spPr>
        <p:txBody>
          <a:bodyPr wrap="square" rtlCol="0">
            <a:spAutoFit/>
          </a:bodyPr>
          <a:lstStyle/>
          <a:p>
            <a:pPr marL="685800" indent="-914400">
              <a:spcAft>
                <a:spcPts val="0"/>
              </a:spcAft>
              <a:tabLst>
                <a:tab pos="571500" algn="l"/>
                <a:tab pos="1728470" algn="l"/>
                <a:tab pos="2592070" algn="l"/>
                <a:tab pos="3024505" algn="l"/>
                <a:tab pos="3456305" algn="l"/>
                <a:tab pos="3888740" algn="l"/>
                <a:tab pos="4752340" algn="l"/>
                <a:tab pos="5184775" algn="l"/>
                <a:tab pos="5616575" algn="l"/>
              </a:tabLst>
            </a:pPr>
            <a:r>
              <a:rPr lang="en-GB" sz="1800" b="1" dirty="0">
                <a:effectLst/>
                <a:latin typeface="Arial" panose="020B0604020202020204" pitchFamily="34" charset="0"/>
                <a:ea typeface="Times New Roman" panose="02020603050405020304" pitchFamily="18" charset="0"/>
                <a:cs typeface="Arial" panose="020B0604020202020204" pitchFamily="34" charset="0"/>
              </a:rPr>
              <a:t>Details of </a:t>
            </a:r>
            <a:r>
              <a:rPr lang="en-GB" sz="1800" b="1" dirty="0">
                <a:effectLst/>
                <a:latin typeface="Arial" panose="020B0604020202020204" pitchFamily="34" charset="0"/>
                <a:ea typeface="Times New Roman" panose="02020603050405020304" pitchFamily="18" charset="0"/>
                <a:cs typeface="Times New Roman" panose="02020603050405020304" pitchFamily="18" charset="0"/>
              </a:rPr>
              <a:t>properties and variables</a:t>
            </a:r>
            <a:r>
              <a:rPr lang="en-GB" sz="1800" b="1" dirty="0">
                <a:effectLst/>
                <a:latin typeface="Arial" panose="020B0604020202020204" pitchFamily="34" charset="0"/>
                <a:ea typeface="Times New Roman" panose="02020603050405020304" pitchFamily="18" charset="0"/>
                <a:cs typeface="Arial" panose="020B0604020202020204" pitchFamily="34" charset="0"/>
              </a:rPr>
              <a:t>, Data and Information requirements </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685800" indent="-914400">
              <a:spcAft>
                <a:spcPts val="0"/>
              </a:spcAft>
              <a:tabLst>
                <a:tab pos="571500" algn="l"/>
                <a:tab pos="1728470" algn="l"/>
                <a:tab pos="2592070" algn="l"/>
                <a:tab pos="3024505" algn="l"/>
                <a:tab pos="3456305" algn="l"/>
                <a:tab pos="3888740" algn="l"/>
                <a:tab pos="4752340" algn="l"/>
                <a:tab pos="5184775" algn="l"/>
                <a:tab pos="5616575"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Table 1. For </a:t>
            </a:r>
            <a:r>
              <a:rPr lang="en-GB" sz="1800" spc="-10" dirty="0">
                <a:effectLst/>
                <a:latin typeface="Arial" panose="020B0604020202020204" pitchFamily="34" charset="0"/>
                <a:ea typeface="Times New Roman" panose="02020603050405020304" pitchFamily="18" charset="0"/>
                <a:cs typeface="Arial" panose="020B0604020202020204" pitchFamily="34" charset="0"/>
              </a:rPr>
              <a:t>Mangrove Site Characterisation.</a:t>
            </a:r>
          </a:p>
          <a:p>
            <a:pPr marL="685800" indent="-914400">
              <a:tabLst>
                <a:tab pos="571500" algn="l"/>
                <a:tab pos="1728470" algn="l"/>
                <a:tab pos="2592070" algn="l"/>
                <a:tab pos="3024505" algn="l"/>
                <a:tab pos="3456305" algn="l"/>
                <a:tab pos="3888740" algn="l"/>
                <a:tab pos="4752340" algn="l"/>
                <a:tab pos="5184775" algn="l"/>
                <a:tab pos="5616575"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Table 2. For Coral Reef</a:t>
            </a:r>
            <a:r>
              <a:rPr lang="en-GB" sz="1800" spc="-10" dirty="0">
                <a:effectLst/>
                <a:latin typeface="Arial" panose="020B0604020202020204" pitchFamily="34" charset="0"/>
                <a:ea typeface="Times New Roman" panose="02020603050405020304" pitchFamily="18" charset="0"/>
                <a:cs typeface="Arial" panose="020B0604020202020204" pitchFamily="34" charset="0"/>
              </a:rPr>
              <a:t> Site characterisation.</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graphicFrame>
        <p:nvGraphicFramePr>
          <p:cNvPr id="6" name="Table 5">
            <a:extLst>
              <a:ext uri="{FF2B5EF4-FFF2-40B4-BE49-F238E27FC236}">
                <a16:creationId xmlns:a16="http://schemas.microsoft.com/office/drawing/2014/main" id="{BB7E6E17-75F0-5DE0-3A71-1E7E52F36494}"/>
              </a:ext>
            </a:extLst>
          </p:cNvPr>
          <p:cNvGraphicFramePr>
            <a:graphicFrameLocks noGrp="1"/>
          </p:cNvGraphicFramePr>
          <p:nvPr>
            <p:extLst>
              <p:ext uri="{D42A27DB-BD31-4B8C-83A1-F6EECF244321}">
                <p14:modId xmlns:p14="http://schemas.microsoft.com/office/powerpoint/2010/main" val="948406539"/>
              </p:ext>
            </p:extLst>
          </p:nvPr>
        </p:nvGraphicFramePr>
        <p:xfrm>
          <a:off x="5175220" y="1134745"/>
          <a:ext cx="6651019" cy="5276216"/>
        </p:xfrm>
        <a:graphic>
          <a:graphicData uri="http://schemas.openxmlformats.org/drawingml/2006/table">
            <a:tbl>
              <a:tblPr/>
              <a:tblGrid>
                <a:gridCol w="1865196">
                  <a:extLst>
                    <a:ext uri="{9D8B030D-6E8A-4147-A177-3AD203B41FA5}">
                      <a16:colId xmlns:a16="http://schemas.microsoft.com/office/drawing/2014/main" val="3035151408"/>
                    </a:ext>
                  </a:extLst>
                </a:gridCol>
                <a:gridCol w="1355680">
                  <a:extLst>
                    <a:ext uri="{9D8B030D-6E8A-4147-A177-3AD203B41FA5}">
                      <a16:colId xmlns:a16="http://schemas.microsoft.com/office/drawing/2014/main" val="1527651142"/>
                    </a:ext>
                  </a:extLst>
                </a:gridCol>
                <a:gridCol w="3430143">
                  <a:extLst>
                    <a:ext uri="{9D8B030D-6E8A-4147-A177-3AD203B41FA5}">
                      <a16:colId xmlns:a16="http://schemas.microsoft.com/office/drawing/2014/main" val="2924684965"/>
                    </a:ext>
                  </a:extLst>
                </a:gridCol>
              </a:tblGrid>
              <a:tr h="340483">
                <a:tc>
                  <a:txBody>
                    <a:bodyPr/>
                    <a:lstStyle/>
                    <a:p>
                      <a:pPr marL="1270" algn="ctr">
                        <a:lnSpc>
                          <a:spcPct val="107000"/>
                        </a:lnSpc>
                      </a:pPr>
                      <a:r>
                        <a:rPr lang="en-GB" sz="1400" b="1" kern="100" dirty="0">
                          <a:effectLst/>
                          <a:latin typeface="Arial" panose="020B0604020202020204" pitchFamily="34" charset="0"/>
                          <a:ea typeface="Times New Roman" panose="02020603050405020304" pitchFamily="18" charset="0"/>
                          <a:cs typeface="Arial" panose="020B0604020202020204" pitchFamily="34" charset="0"/>
                        </a:rPr>
                        <a:t> </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400" b="1" kern="100">
                          <a:effectLst/>
                          <a:latin typeface="Times New Roman" panose="02020603050405020304" pitchFamily="18" charset="0"/>
                          <a:ea typeface="Times New Roman" panose="02020603050405020304" pitchFamily="18" charset="0"/>
                          <a:cs typeface="Times New Roman" panose="02020603050405020304" pitchFamily="18" charset="0"/>
                        </a:rPr>
                        <a:t>Parameter</a:t>
                      </a:r>
                      <a:endParaRPr lang="en-US" sz="14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400" b="1" kern="100">
                          <a:effectLst/>
                          <a:latin typeface="Times New Roman" panose="02020603050405020304" pitchFamily="18" charset="0"/>
                          <a:ea typeface="Times New Roman" panose="02020603050405020304" pitchFamily="18" charset="0"/>
                          <a:cs typeface="Times New Roman" panose="02020603050405020304" pitchFamily="18" charset="0"/>
                        </a:rPr>
                        <a:t>Data &amp; Information needed</a:t>
                      </a:r>
                      <a:endParaRPr lang="en-US" sz="14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552067"/>
                  </a:ext>
                </a:extLst>
              </a:tr>
              <a:tr h="1748665">
                <a:tc>
                  <a:txBody>
                    <a:bodyPr/>
                    <a:lstStyle/>
                    <a:p>
                      <a:pPr marL="1270" algn="l">
                        <a:lnSpc>
                          <a:spcPct val="107000"/>
                        </a:lnSpc>
                        <a:tabLst>
                          <a:tab pos="185420" algn="l"/>
                        </a:tabLst>
                      </a:pPr>
                      <a:r>
                        <a:rPr lang="en-GB" sz="1400" b="1" kern="100" dirty="0">
                          <a:effectLst/>
                          <a:latin typeface="Arial" panose="020B0604020202020204" pitchFamily="34" charset="0"/>
                          <a:ea typeface="Times New Roman" panose="02020603050405020304" pitchFamily="18" charset="0"/>
                          <a:cs typeface="Arial" panose="020B0604020202020204" pitchFamily="34" charset="0"/>
                        </a:rPr>
                        <a:t>Geographic information</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88950" indent="-488950" algn="just">
                        <a:lnSpc>
                          <a:spcPct val="107000"/>
                        </a:lnSpc>
                        <a:tabLst>
                          <a:tab pos="228600" algn="l"/>
                          <a:tab pos="457200" algn="l"/>
                        </a:tabLst>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Co-ordinates</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i="0" kern="100">
                          <a:effectLst/>
                          <a:latin typeface="Arial" panose="020B0604020202020204" pitchFamily="34" charset="0"/>
                          <a:ea typeface="Times New Roman" panose="02020603050405020304" pitchFamily="18" charset="0"/>
                          <a:cs typeface="Arial" panose="020B0604020202020204" pitchFamily="34" charset="0"/>
                        </a:rPr>
                        <a:t>Latitude &amp; Longitude central position of areas, GPS Boundary or number (min 4) of paired co-ordinates for larger areas; end points for linear strips.</a:t>
                      </a:r>
                      <a:endParaRPr lang="en-US" sz="1400" i="1" kern="100">
                        <a:effectLst/>
                        <a:latin typeface="Arial" panose="020B0604020202020204" pitchFamily="34" charset="0"/>
                        <a:ea typeface="Times New Roman" panose="02020603050405020304" pitchFamily="18" charset="0"/>
                        <a:cs typeface="Angsana New" panose="02020603050405020304" pitchFamily="18" charset="-34"/>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7210041"/>
                  </a:ext>
                </a:extLst>
              </a:tr>
              <a:tr h="253253">
                <a:tc>
                  <a:txBody>
                    <a:bodyPr/>
                    <a:lstStyle/>
                    <a:p>
                      <a:pPr marL="1270" indent="-17145" algn="l">
                        <a:lnSpc>
                          <a:spcPct val="107000"/>
                        </a:lnSpc>
                        <a:tabLst>
                          <a:tab pos="914400" algn="l"/>
                        </a:tabLst>
                      </a:pPr>
                      <a:r>
                        <a:rPr lang="en-GB" sz="1400" b="1" u="none" strike="noStrike" kern="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u="sng"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Area</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(Units Km</a:t>
                      </a:r>
                      <a:r>
                        <a:rPr lang="en-GB" sz="1400" kern="100" baseline="30000" dirty="0">
                          <a:effectLst/>
                          <a:latin typeface="Arial" panose="020B0604020202020204" pitchFamily="34" charset="0"/>
                          <a:ea typeface="Times New Roman" panose="02020603050405020304" pitchFamily="18" charset="0"/>
                          <a:cs typeface="Arial" panose="020B0604020202020204" pitchFamily="34" charset="0"/>
                        </a:rPr>
                        <a:t>2</a:t>
                      </a:r>
                      <a:r>
                        <a:rPr lang="en-GB" sz="1400" kern="100" dirty="0">
                          <a:effectLst/>
                          <a:latin typeface="Arial" panose="020B0604020202020204" pitchFamily="34" charset="0"/>
                          <a:ea typeface="Times New Roman" panose="02020603050405020304" pitchFamily="18" charset="0"/>
                          <a:cs typeface="Arial" panose="020B0604020202020204" pitchFamily="34" charset="0"/>
                        </a:rPr>
                        <a:t> or Ha)</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06750471"/>
                  </a:ext>
                </a:extLst>
              </a:tr>
              <a:tr h="523194">
                <a:tc>
                  <a:txBody>
                    <a:bodyPr/>
                    <a:lstStyle/>
                    <a:p>
                      <a:pPr marL="1270" indent="-17145" algn="l">
                        <a:lnSpc>
                          <a:spcPct val="107000"/>
                        </a:lnSpc>
                        <a:tabLst>
                          <a:tab pos="914400" algn="l"/>
                        </a:tabLst>
                      </a:pPr>
                      <a:r>
                        <a:rPr lang="en-GB" sz="1400" b="1" u="none" strike="noStrike" kern="100">
                          <a:effectLst/>
                          <a:latin typeface="Times New Roman" panose="02020603050405020304" pitchFamily="18" charset="0"/>
                          <a:ea typeface="Times New Roman" panose="02020603050405020304" pitchFamily="18" charset="0"/>
                          <a:cs typeface="Times New Roman" panose="02020603050405020304" pitchFamily="18" charset="0"/>
                        </a:rPr>
                        <a:t>Physical Environment</a:t>
                      </a:r>
                      <a:endParaRPr lang="en-US" sz="1400" b="1" u="sng"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Reef type</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Fringing (mainland &amp; island), barrier, atoll, patch, other</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5897282"/>
                  </a:ext>
                </a:extLst>
              </a:tr>
              <a:tr h="339503">
                <a:tc>
                  <a:txBody>
                    <a:bodyPr/>
                    <a:lstStyle/>
                    <a:p>
                      <a:pPr marL="185420" indent="-185420" algn="l">
                        <a:lnSpc>
                          <a:spcPct val="107000"/>
                        </a:lnSpc>
                        <a:tabLst>
                          <a:tab pos="185420" algn="l"/>
                        </a:tabLst>
                      </a:pPr>
                      <a:r>
                        <a:rPr lang="en-GB" sz="1400" b="1" i="1" kern="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i="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 </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Slope Degrees (tangent)</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1321159"/>
                  </a:ext>
                </a:extLst>
              </a:tr>
              <a:tr h="339503">
                <a:tc>
                  <a:txBody>
                    <a:bodyPr/>
                    <a:lstStyle/>
                    <a:p>
                      <a:pPr marL="185420" indent="-185420" algn="l">
                        <a:lnSpc>
                          <a:spcPct val="107000"/>
                        </a:lnSpc>
                        <a:tabLst>
                          <a:tab pos="185420" algn="l"/>
                        </a:tabLst>
                      </a:pPr>
                      <a:r>
                        <a:rPr lang="en-GB" sz="1400" b="1" i="1" kern="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i="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Bathymetry</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Depth contour</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4004828"/>
                  </a:ext>
                </a:extLst>
              </a:tr>
              <a:tr h="867938">
                <a:tc>
                  <a:txBody>
                    <a:bodyPr/>
                    <a:lstStyle/>
                    <a:p>
                      <a:pPr marL="185420" indent="-185420" algn="l">
                        <a:lnSpc>
                          <a:spcPct val="107000"/>
                        </a:lnSpc>
                        <a:tabLst>
                          <a:tab pos="185420" algn="l"/>
                        </a:tabLst>
                      </a:pPr>
                      <a:r>
                        <a:rPr lang="en-GB" sz="1400" b="1" i="1" kern="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i="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a:effectLst/>
                          <a:latin typeface="Arial" panose="020B0604020202020204" pitchFamily="34" charset="0"/>
                          <a:ea typeface="Times New Roman" panose="02020603050405020304" pitchFamily="18" charset="0"/>
                          <a:cs typeface="Arial" panose="020B0604020202020204" pitchFamily="34" charset="0"/>
                        </a:rPr>
                        <a:t>Climate</a:t>
                      </a:r>
                      <a:endParaRPr lang="en-US" sz="1400" kern="10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Prevailing wind; sea surface temperature, (seasonal mean, max &amp; min); rainfall mean monthly rainfall (mm)</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31947934"/>
                  </a:ext>
                </a:extLst>
              </a:tr>
              <a:tr h="340483">
                <a:tc>
                  <a:txBody>
                    <a:bodyPr/>
                    <a:lstStyle/>
                    <a:p>
                      <a:pPr marL="185420" indent="-185420" algn="l">
                        <a:lnSpc>
                          <a:spcPct val="107000"/>
                        </a:lnSpc>
                        <a:tabLst>
                          <a:tab pos="185420" algn="l"/>
                        </a:tabLst>
                      </a:pPr>
                      <a:r>
                        <a:rPr lang="en-GB" sz="1400" b="1" i="1" kern="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b="1" i="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tabLst>
                          <a:tab pos="990600" algn="l"/>
                        </a:tabLst>
                      </a:pPr>
                      <a:r>
                        <a:rPr lang="en-GB" sz="1400" b="1" i="0" u="none" strike="noStrike" kern="100">
                          <a:effectLst/>
                          <a:latin typeface="Times New Roman" panose="02020603050405020304" pitchFamily="18" charset="0"/>
                          <a:ea typeface="Times New Roman" panose="02020603050405020304" pitchFamily="18" charset="0"/>
                          <a:cs typeface="Arial" panose="020B0604020202020204" pitchFamily="34" charset="0"/>
                        </a:rPr>
                        <a:t>Current pattern</a:t>
                      </a:r>
                      <a:endParaRPr lang="en-US" sz="1400" b="1" i="1" u="sng"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Seasonal current pattern </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5203101"/>
                  </a:ext>
                </a:extLst>
              </a:tr>
              <a:tr h="523194">
                <a:tc>
                  <a:txBody>
                    <a:bodyPr/>
                    <a:lstStyle/>
                    <a:p>
                      <a:pPr algn="l">
                        <a:lnSpc>
                          <a:spcPct val="107000"/>
                        </a:lnSpc>
                        <a:tabLst>
                          <a:tab pos="990600" algn="l"/>
                        </a:tabLst>
                      </a:pPr>
                      <a:r>
                        <a:rPr lang="en-GB" sz="1400" b="1" i="1" u="none" strike="noStrike" kern="100">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b="1" i="1" u="sng"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noFill/>
                  </a:tcPr>
                </a:tc>
                <a:tc>
                  <a:txBody>
                    <a:bodyPr/>
                    <a:lstStyle/>
                    <a:p>
                      <a:pPr algn="just">
                        <a:lnSpc>
                          <a:spcPct val="107000"/>
                        </a:lnSpc>
                        <a:tabLst>
                          <a:tab pos="990600" algn="l"/>
                        </a:tabLst>
                      </a:pPr>
                      <a:r>
                        <a:rPr lang="en-GB" sz="1400" b="1" i="0" u="none" strike="noStrike" kern="100">
                          <a:effectLst/>
                          <a:latin typeface="Times New Roman" panose="02020603050405020304" pitchFamily="18" charset="0"/>
                          <a:ea typeface="Times New Roman" panose="02020603050405020304" pitchFamily="18" charset="0"/>
                          <a:cs typeface="Arial" panose="020B0604020202020204" pitchFamily="34" charset="0"/>
                        </a:rPr>
                        <a:t>River discharge</a:t>
                      </a:r>
                      <a:endParaRPr lang="en-US" sz="1400" b="1" i="1" u="sng"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noFill/>
                  </a:tcPr>
                </a:tc>
                <a:tc>
                  <a:txBody>
                    <a:bodyPr/>
                    <a:lstStyle/>
                    <a:p>
                      <a:pPr algn="l">
                        <a:lnSpc>
                          <a:spcPct val="107000"/>
                        </a:lnSpc>
                      </a:pPr>
                      <a:r>
                        <a:rPr lang="en-GB" sz="1400" kern="100" dirty="0">
                          <a:effectLst/>
                          <a:latin typeface="Arial" panose="020B0604020202020204" pitchFamily="34" charset="0"/>
                          <a:ea typeface="Times New Roman" panose="02020603050405020304" pitchFamily="18" charset="0"/>
                          <a:cs typeface="Arial" panose="020B0604020202020204" pitchFamily="34" charset="0"/>
                        </a:rPr>
                        <a:t>Sediment load, quantity of freshwater discharge salinity</a:t>
                      </a:r>
                      <a:endParaRPr lang="en-US" sz="14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4502" marR="44502"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136693749"/>
                  </a:ext>
                </a:extLst>
              </a:tr>
            </a:tbl>
          </a:graphicData>
        </a:graphic>
      </p:graphicFrame>
    </p:spTree>
    <p:extLst>
      <p:ext uri="{BB962C8B-B14F-4D97-AF65-F5344CB8AC3E}">
        <p14:creationId xmlns:p14="http://schemas.microsoft.com/office/powerpoint/2010/main" val="81471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1F3894-5805-03AC-FF21-E946448AE483}"/>
              </a:ext>
            </a:extLst>
          </p:cNvPr>
          <p:cNvSpPr txBox="1"/>
          <p:nvPr/>
        </p:nvSpPr>
        <p:spPr>
          <a:xfrm>
            <a:off x="436880" y="151675"/>
            <a:ext cx="10657840" cy="1200329"/>
          </a:xfrm>
          <a:prstGeom prst="rect">
            <a:avLst/>
          </a:prstGeom>
          <a:noFill/>
        </p:spPr>
        <p:txBody>
          <a:bodyPr wrap="square" rtlCol="0">
            <a:spAutoFit/>
          </a:bodyPr>
          <a:lstStyle/>
          <a:p>
            <a:r>
              <a:rPr lang="en-GB" sz="1800" b="1" dirty="0">
                <a:effectLst/>
                <a:latin typeface="Arial" panose="020B0604020202020204" pitchFamily="34" charset="0"/>
                <a:ea typeface="Times New Roman" panose="02020603050405020304" pitchFamily="18" charset="0"/>
                <a:cs typeface="Arial" panose="020B0604020202020204" pitchFamily="34" charset="0"/>
              </a:rPr>
              <a:t>The Online South China Sea Meta-Database</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1800" b="1" dirty="0">
                <a:effectLst/>
                <a:latin typeface="Arial" panose="020B0604020202020204" pitchFamily="34" charset="0"/>
                <a:ea typeface="Times New Roman" panose="02020603050405020304" pitchFamily="18" charset="0"/>
                <a:cs typeface="Times New Roman" panose="02020603050405020304" pitchFamily="18" charset="0"/>
              </a:rPr>
              <a:t>Annex 2. Metadata entry form</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pic>
        <p:nvPicPr>
          <p:cNvPr id="3" name="Picture 2" descr="Metadat-Form [Compatibility Mode] - Word">
            <a:extLst>
              <a:ext uri="{FF2B5EF4-FFF2-40B4-BE49-F238E27FC236}">
                <a16:creationId xmlns:a16="http://schemas.microsoft.com/office/drawing/2014/main" id="{CFE9A774-1607-FE19-1B0E-23EDA01083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948" y="1352004"/>
            <a:ext cx="9730812" cy="5221516"/>
          </a:xfrm>
          <a:prstGeom prst="rect">
            <a:avLst/>
          </a:prstGeom>
        </p:spPr>
      </p:pic>
    </p:spTree>
    <p:extLst>
      <p:ext uri="{BB962C8B-B14F-4D97-AF65-F5344CB8AC3E}">
        <p14:creationId xmlns:p14="http://schemas.microsoft.com/office/powerpoint/2010/main" val="2577170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D70A6-453F-204F-8B71-2C66931E34A9}"/>
              </a:ext>
            </a:extLst>
          </p:cNvPr>
          <p:cNvSpPr txBox="1"/>
          <p:nvPr/>
        </p:nvSpPr>
        <p:spPr>
          <a:xfrm>
            <a:off x="457200" y="619760"/>
            <a:ext cx="11155680" cy="3139321"/>
          </a:xfrm>
          <a:prstGeom prst="rect">
            <a:avLst/>
          </a:prstGeom>
          <a:noFill/>
        </p:spPr>
        <p:txBody>
          <a:bodyPr wrap="square" rtlCol="0">
            <a:spAutoFit/>
          </a:bodyPr>
          <a:lstStyle/>
          <a:p>
            <a:r>
              <a:rPr lang="en-GB" sz="1800" b="1" dirty="0">
                <a:solidFill>
                  <a:schemeClr val="accent1"/>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rPr>
              <a:t>Outcomes, outputs and activities of the SCS SAP Project toward the South China Sea knowledge management system</a:t>
            </a:r>
          </a:p>
          <a:p>
            <a:endParaRPr lang="en-GB" b="1" dirty="0">
              <a:solidFill>
                <a:srgbClr val="222222"/>
              </a:solidFill>
              <a:highlight>
                <a:srgbClr val="FFFFFF"/>
              </a:highlight>
              <a:latin typeface="Tahoma" panose="020B0604030504040204" pitchFamily="34" charset="0"/>
              <a:ea typeface="Times New Roman" panose="02020603050405020304" pitchFamily="18" charset="0"/>
              <a:cs typeface="Times New Roman" panose="02020603050405020304" pitchFamily="18" charset="0"/>
            </a:endParaRPr>
          </a:p>
          <a:p>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Outcome 2.1 Enhanced information-base for coastal habitat management, monitoring and action planning</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sz="1800" b="1" dirty="0">
              <a:solidFill>
                <a:srgbClr val="222222"/>
              </a:solidFill>
              <a:effectLst/>
              <a:highlight>
                <a:srgbClr val="FFFFFF"/>
              </a:highlight>
              <a:latin typeface="Tahoma" panose="020B0604030504040204" pitchFamily="34" charset="0"/>
              <a:ea typeface="Times New Roman" panose="02020603050405020304" pitchFamily="18" charset="0"/>
              <a:cs typeface="Times New Roman" panose="02020603050405020304" pitchFamily="18" charset="0"/>
            </a:endParaRPr>
          </a:p>
          <a:p>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Outcome 2.2 Effective integration of regional science in the management of land-based pollution</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b="1" dirty="0">
              <a:solidFill>
                <a:srgbClr val="222222"/>
              </a:solidFill>
              <a:highlight>
                <a:srgbClr val="FFFFFF"/>
              </a:highlight>
              <a:latin typeface="Tahoma" panose="020B0604030504040204" pitchFamily="34" charset="0"/>
              <a:ea typeface="Times New Roman" panose="02020603050405020304" pitchFamily="18" charset="0"/>
              <a:cs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Outcome 3.4 Revitalization of regional mechanisms for communications, knowledge exchange, and information and data management and sharing </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344527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2ABAF17-C058-A4B1-13EF-1FF73E2B08C4}"/>
              </a:ext>
            </a:extLst>
          </p:cNvPr>
          <p:cNvSpPr txBox="1"/>
          <p:nvPr/>
        </p:nvSpPr>
        <p:spPr>
          <a:xfrm>
            <a:off x="101600" y="197698"/>
            <a:ext cx="11653520" cy="6056338"/>
          </a:xfrm>
          <a:prstGeom prst="rect">
            <a:avLst/>
          </a:prstGeom>
          <a:noFill/>
        </p:spPr>
        <p:txBody>
          <a:bodyPr wrap="square" rtlCol="0">
            <a:spAutoFit/>
          </a:bodyPr>
          <a:lstStyle/>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2.1.1. Assessment of existing data and information on coastal habitat in the South China Sea, and review of monitoring and assessment approaches that can support SCS monitoring program, from national, regional and global sources, combined with project-generated data from Component 1</a:t>
            </a:r>
          </a:p>
          <a:p>
            <a:pPr marL="342900" lvl="0" indent="-342900" algn="just">
              <a:spcAft>
                <a:spcPts val="600"/>
              </a:spcAft>
              <a:buFont typeface="Symbol" panose="05050102010706020507" pitchFamily="18" charset="2"/>
              <a:buChar char=""/>
            </a:pPr>
            <a:r>
              <a:rPr lang="en-US" sz="2000" dirty="0">
                <a:effectLst/>
                <a:latin typeface="Times New Roman" panose="02020603050405020304" pitchFamily="18" charset="0"/>
                <a:ea typeface="Times New Roman" panose="02020603050405020304" pitchFamily="18" charset="0"/>
              </a:rPr>
              <a:t>Regional: (1) Develop and establish mechanism for collection and compilation of GIS data, partnerships, approach, and database linked to global databases on habitats; (2) Report on existing databases on coastal ecosystems, including all relevant types of data and information</a:t>
            </a:r>
          </a:p>
          <a:p>
            <a:pPr marL="342900" lvl="0" indent="-342900" algn="just">
              <a:spcAft>
                <a:spcPts val="600"/>
              </a:spcAft>
              <a:buFont typeface="Symbol" panose="05050102010706020507" pitchFamily="18" charset="2"/>
              <a:buChar char=""/>
            </a:pPr>
            <a:r>
              <a:rPr lang="en-US" sz="2000" dirty="0">
                <a:effectLst/>
                <a:latin typeface="Times New Roman" panose="02020603050405020304" pitchFamily="18" charset="0"/>
                <a:ea typeface="Times New Roman" panose="02020603050405020304" pitchFamily="18" charset="0"/>
              </a:rPr>
              <a:t>National: Review status of national monitoring system including innovative technology and approaches; report on data available and main gaps and capacity needs in monitoring, in line with regional and national commitments, the SDG’s and CBD Post 2020 Framework</a:t>
            </a:r>
          </a:p>
          <a:p>
            <a:pPr marL="88265" algn="just">
              <a:spcAft>
                <a:spcPts val="600"/>
              </a:spcAft>
            </a:pPr>
            <a:r>
              <a:rPr lang="en-US" sz="2000" dirty="0">
                <a:effectLst/>
                <a:latin typeface="Times New Roman" panose="02020603050405020304" pitchFamily="18" charset="0"/>
                <a:ea typeface="Times New Roman" panose="02020603050405020304" pitchFamily="18" charset="0"/>
              </a:rPr>
              <a:t>Execution: Consultancy work with participation of RWGs &amp; Focal Points on habitats</a:t>
            </a: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2.1.2 Mechanism for collection and exchange of regional coastal habitat and pollution information and data established</a:t>
            </a:r>
          </a:p>
          <a:p>
            <a:pPr marL="342900" lvl="0" indent="-342900" algn="just">
              <a:lnSpc>
                <a:spcPct val="107000"/>
              </a:lnSpc>
              <a:spcAft>
                <a:spcPts val="600"/>
              </a:spcAft>
              <a:buFont typeface="Arial" panose="020B0604020202020204" pitchFamily="34" charset="0"/>
              <a:buChar char="•"/>
              <a:tabLst>
                <a:tab pos="457200" algn="l"/>
              </a:tabLs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National: Provision of habitat and pollution data following site characterization forms and guidance (focusing on project sites)</a:t>
            </a:r>
          </a:p>
          <a:p>
            <a:pPr marL="342900" lvl="0" indent="-342900" algn="just">
              <a:lnSpc>
                <a:spcPct val="107000"/>
              </a:lnSpc>
              <a:spcAft>
                <a:spcPts val="600"/>
              </a:spcAft>
              <a:buFont typeface="Arial" panose="020B0604020202020204" pitchFamily="34" charset="0"/>
              <a:buChar char="•"/>
              <a:tabLst>
                <a:tab pos="457200" algn="l"/>
              </a:tabLs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Regional: (1) Agreed characterization form and </a:t>
            </a:r>
            <a:r>
              <a:rPr lang="en-US" sz="2000" kern="100" dirty="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guidance to support national reviews of data and information on pollution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(2) Development of GIS &amp; meta-database; (3) Sharing with partners</a:t>
            </a:r>
          </a:p>
          <a:p>
            <a:pPr algn="just">
              <a:lnSpc>
                <a:spcPct val="107000"/>
              </a:lnSpc>
              <a:spcAft>
                <a:spcPts val="600"/>
              </a:spcAf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Execution: Consultancy work with participation of RWGs &amp; National Focal Points on habitats &amp; </a:t>
            </a:r>
            <a:r>
              <a:rPr lang="en-US" sz="2000" kern="100" dirty="0" err="1">
                <a:effectLst/>
                <a:latin typeface="Times New Roman" panose="02020603050405020304" pitchFamily="18" charset="0"/>
                <a:ea typeface="Calibri" panose="020F0502020204030204" pitchFamily="34" charset="0"/>
                <a:cs typeface="Times New Roman" panose="02020603050405020304" pitchFamily="18" charset="0"/>
              </a:rPr>
              <a:t>LbP</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1367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099386-5BAC-58D5-669E-C52ECCDC86B9}"/>
              </a:ext>
            </a:extLst>
          </p:cNvPr>
          <p:cNvSpPr txBox="1"/>
          <p:nvPr/>
        </p:nvSpPr>
        <p:spPr>
          <a:xfrm>
            <a:off x="467360" y="508000"/>
            <a:ext cx="11196320" cy="6081665"/>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2.1.3 Roles of coastal habitats for blue economy development in the South China Sea, and assessment of data/information needs for the blue economy </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Regional: Agreement on key principles for the development of the blue economy in the region, including the role of coastal habitat conservation in the blue economy</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National: Review of available data and information related to assessment of role of habitats, including all ecosystem services from coastal habitats/ecosystems (such as climate change adaptation, mitigation)</a:t>
            </a:r>
          </a:p>
          <a:p>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Execution: Consultancy work with participation of RTF-EV and national EV experts</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2.2.1 Updating the current scientific data and information on marine land-based pollution for SCS marine basin</a:t>
            </a:r>
          </a:p>
          <a:p>
            <a:pPr marL="342900" lvl="0" indent="-342900" algn="just">
              <a:lnSpc>
                <a:spcPct val="107000"/>
              </a:lnSpc>
              <a:spcAft>
                <a:spcPts val="600"/>
              </a:spcAft>
              <a:buFont typeface="Arial" panose="020B0604020202020204" pitchFamily="34" charset="0"/>
              <a:buChar char="•"/>
              <a:tabLst>
                <a:tab pos="457200" algn="l"/>
              </a:tabLs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National: Analysis and mapping of each countries monitoring </a:t>
            </a:r>
            <a:r>
              <a:rPr lang="en-US" sz="2000" kern="100" dirty="0" err="1">
                <a:effectLst/>
                <a:latin typeface="Times New Roman" panose="02020603050405020304" pitchFamily="18" charset="0"/>
                <a:ea typeface="Calibri" panose="020F0502020204030204" pitchFamily="34" charset="0"/>
                <a:cs typeface="Times New Roman" panose="02020603050405020304" pitchFamily="18" charset="0"/>
              </a:rPr>
              <a:t>programmes</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desk review of national </a:t>
            </a:r>
            <a:r>
              <a:rPr lang="en-US" sz="2000" kern="100" dirty="0" err="1">
                <a:effectLst/>
                <a:latin typeface="Times New Roman" panose="02020603050405020304" pitchFamily="18" charset="0"/>
                <a:ea typeface="Calibri" panose="020F0502020204030204" pitchFamily="34" charset="0"/>
                <a:cs typeface="Times New Roman" panose="02020603050405020304" pitchFamily="18" charset="0"/>
              </a:rPr>
              <a:t>LbP</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assessment and modelling</a:t>
            </a:r>
          </a:p>
          <a:p>
            <a:pPr marL="342900" lvl="0" indent="-342900" algn="just">
              <a:lnSpc>
                <a:spcPct val="107000"/>
              </a:lnSpc>
              <a:spcAft>
                <a:spcPts val="600"/>
              </a:spcAft>
              <a:buFont typeface="Arial" panose="020B0604020202020204" pitchFamily="34" charset="0"/>
              <a:buChar char="•"/>
              <a:tabLst>
                <a:tab pos="457200" algn="l"/>
              </a:tabLs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Regional: Report on scientific data and information on marine land-based pollution for SCS marine basin and building a regional mechanism for monitoring and reporting on the marine and coastal environment (in partnership with regional organizations</a:t>
            </a:r>
          </a:p>
          <a:p>
            <a:pPr algn="just">
              <a:lnSpc>
                <a:spcPct val="107000"/>
              </a:lnSpc>
              <a:spcAft>
                <a:spcPts val="600"/>
              </a:spcAft>
            </a:pP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Execution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Consultancy work with information contribution from countries and other exercises </a:t>
            </a:r>
          </a:p>
          <a:p>
            <a:endParaRPr lang="en-US" dirty="0"/>
          </a:p>
        </p:txBody>
      </p:sp>
    </p:spTree>
    <p:extLst>
      <p:ext uri="{BB962C8B-B14F-4D97-AF65-F5344CB8AC3E}">
        <p14:creationId xmlns:p14="http://schemas.microsoft.com/office/powerpoint/2010/main" val="2176870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428E72-9DC9-742B-B763-0E419F9E1CB5}"/>
              </a:ext>
            </a:extLst>
          </p:cNvPr>
          <p:cNvSpPr txBox="1"/>
          <p:nvPr/>
        </p:nvSpPr>
        <p:spPr>
          <a:xfrm>
            <a:off x="495300" y="466725"/>
            <a:ext cx="11191875" cy="6543330"/>
          </a:xfrm>
          <a:prstGeom prst="rect">
            <a:avLst/>
          </a:prstGeom>
          <a:noFill/>
        </p:spPr>
        <p:txBody>
          <a:bodyPr wrap="square" rtlCol="0">
            <a:spAutoFit/>
          </a:bodyPr>
          <a:lstStyle/>
          <a:p>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2.2.2 Regional level assessment of sources, flows, and impacts of marine pollution (incl. from coastal aquaculture): Support national surveys using recommended approaches and applying training to establish baselines and inform a regional assessment</a:t>
            </a:r>
          </a:p>
          <a:p>
            <a:endParaRPr lang="en-US" sz="22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Regional: Develop methodology/guidelines on the assessment of sources, flows and impacts of key contaminants and quantification of effluent volumes and contaminant loadings f</a:t>
            </a:r>
            <a:r>
              <a:rPr lang="en-US" sz="2200" dirty="0">
                <a:latin typeface="Times New Roman" panose="02020603050405020304" pitchFamily="18" charset="0"/>
                <a:ea typeface="Calibri" panose="020F0502020204030204" pitchFamily="34" charset="0"/>
                <a:cs typeface="Times New Roman" panose="02020603050405020304" pitchFamily="18" charset="0"/>
              </a:rPr>
              <a:t>or </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coastal </a:t>
            </a:r>
            <a:r>
              <a:rPr lang="en-US" sz="2200" dirty="0">
                <a:latin typeface="Times New Roman" panose="02020603050405020304" pitchFamily="18" charset="0"/>
                <a:ea typeface="Calibri" panose="020F0502020204030204" pitchFamily="34" charset="0"/>
                <a:cs typeface="Times New Roman" panose="02020603050405020304" pitchFamily="18" charset="0"/>
              </a:rPr>
              <a:t>aquaculture. </a:t>
            </a:r>
          </a:p>
          <a:p>
            <a:pPr marL="285750" indent="-285750">
              <a:buFont typeface="Arial" panose="020B0604020202020204" pitchFamily="34" charset="0"/>
              <a:buChar char="•"/>
            </a:pPr>
            <a:r>
              <a:rPr lang="en-US" sz="2200" dirty="0">
                <a:latin typeface="Times New Roman" panose="02020603050405020304" pitchFamily="18" charset="0"/>
                <a:ea typeface="Calibri" panose="020F0502020204030204" pitchFamily="34" charset="0"/>
                <a:cs typeface="Times New Roman" panose="02020603050405020304" pitchFamily="18" charset="0"/>
              </a:rPr>
              <a:t>National: Provision of data and information for regional assessment</a:t>
            </a:r>
          </a:p>
          <a:p>
            <a:r>
              <a:rPr lang="en-US" sz="2200" b="1" dirty="0">
                <a:latin typeface="Times New Roman" panose="02020603050405020304" pitchFamily="18" charset="0"/>
                <a:ea typeface="Calibri" panose="020F0502020204030204" pitchFamily="34" charset="0"/>
                <a:cs typeface="Times New Roman" panose="02020603050405020304" pitchFamily="18" charset="0"/>
              </a:rPr>
              <a:t>Execution: </a:t>
            </a:r>
            <a:r>
              <a:rPr lang="en-US" sz="2200" dirty="0">
                <a:latin typeface="Times New Roman" panose="02020603050405020304" pitchFamily="18" charset="0"/>
                <a:ea typeface="Calibri" panose="020F0502020204030204" pitchFamily="34" charset="0"/>
                <a:cs typeface="Times New Roman" panose="02020603050405020304" pitchFamily="18" charset="0"/>
              </a:rPr>
              <a:t>Consultancy work with participation of </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RWG &amp; National Focal Points on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LbP</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200" dirty="0">
              <a:latin typeface="Times New Roman" panose="02020603050405020304" pitchFamily="18" charset="0"/>
              <a:ea typeface="Calibri" panose="020F0502020204030204" pitchFamily="34" charset="0"/>
              <a:cs typeface="Times New Roman" panose="02020603050405020304" pitchFamily="18" charset="0"/>
            </a:endParaRPr>
          </a:p>
          <a:p>
            <a:r>
              <a:rPr lang="en-US" sz="2200" b="1" dirty="0">
                <a:effectLst/>
                <a:latin typeface="Times New Roman" panose="02020603050405020304" pitchFamily="18" charset="0"/>
                <a:ea typeface="Calibri" panose="020F0502020204030204" pitchFamily="34" charset="0"/>
              </a:rPr>
              <a:t>2.2.3. Quantification of effluent volumes and contaminant loadings from coastal aquaculture to the SCS marine basin</a:t>
            </a:r>
          </a:p>
          <a:p>
            <a:pPr marL="367665" marR="259080" indent="-285750">
              <a:lnSpc>
                <a:spcPct val="115000"/>
              </a:lnSpc>
              <a:spcAft>
                <a:spcPts val="600"/>
              </a:spcAft>
              <a:buFont typeface="Arial" panose="020B0604020202020204" pitchFamily="34" charset="0"/>
              <a:buChar char="•"/>
              <a:tabLst>
                <a:tab pos="283210" algn="l"/>
                <a:tab pos="283845" algn="l"/>
              </a:tabLst>
            </a:pPr>
            <a:r>
              <a:rPr lang="en-US" sz="2200" dirty="0">
                <a:latin typeface="Times New Roman" panose="02020603050405020304" pitchFamily="18" charset="0"/>
                <a:ea typeface="Times New Roman" panose="02020603050405020304" pitchFamily="18" charset="0"/>
              </a:rPr>
              <a:t>National: Review of data and information on effluent and contaminant loading from culture operations (</a:t>
            </a:r>
            <a:r>
              <a:rPr lang="en-US" sz="2200" i="1" dirty="0">
                <a:latin typeface="Times New Roman" panose="02020603050405020304" pitchFamily="18" charset="0"/>
                <a:ea typeface="Times New Roman" panose="02020603050405020304" pitchFamily="18" charset="0"/>
              </a:rPr>
              <a:t>plastic, nutrient</a:t>
            </a:r>
            <a:r>
              <a:rPr lang="en-US" sz="2200" dirty="0">
                <a:latin typeface="Times New Roman" panose="02020603050405020304" pitchFamily="18" charset="0"/>
                <a:ea typeface="Times New Roman" panose="02020603050405020304" pitchFamily="18" charset="0"/>
              </a:rPr>
              <a:t>…) identified as key threat</a:t>
            </a:r>
            <a:r>
              <a:rPr lang="en-US" sz="2200" spc="-125" dirty="0">
                <a:latin typeface="Times New Roman" panose="02020603050405020304" pitchFamily="18" charset="0"/>
                <a:ea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rPr>
              <a:t>to dominant coastal</a:t>
            </a:r>
            <a:r>
              <a:rPr lang="en-US" sz="2200" spc="-5" dirty="0">
                <a:latin typeface="Times New Roman" panose="02020603050405020304" pitchFamily="18" charset="0"/>
                <a:ea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rPr>
              <a:t>biomes </a:t>
            </a:r>
          </a:p>
          <a:p>
            <a:pPr marL="367665" marR="259080" indent="-285750">
              <a:lnSpc>
                <a:spcPct val="115000"/>
              </a:lnSpc>
              <a:spcAft>
                <a:spcPts val="600"/>
              </a:spcAft>
              <a:buFont typeface="Arial" panose="020B0604020202020204" pitchFamily="34" charset="0"/>
              <a:buChar char="•"/>
              <a:tabLst>
                <a:tab pos="283210" algn="l"/>
                <a:tab pos="283845" algn="l"/>
              </a:tabLst>
            </a:pPr>
            <a:r>
              <a:rPr lang="en-US" sz="2200" dirty="0">
                <a:effectLst/>
                <a:latin typeface="Times New Roman" panose="02020603050405020304" pitchFamily="18" charset="0"/>
                <a:ea typeface="Times New Roman" panose="02020603050405020304" pitchFamily="18" charset="0"/>
              </a:rPr>
              <a:t>Regional: </a:t>
            </a:r>
            <a:r>
              <a:rPr lang="en-US" sz="2200" dirty="0">
                <a:latin typeface="Times New Roman" panose="02020603050405020304" pitchFamily="18" charset="0"/>
                <a:ea typeface="Times New Roman" panose="02020603050405020304" pitchFamily="18" charset="0"/>
              </a:rPr>
              <a:t>R</a:t>
            </a:r>
            <a:r>
              <a:rPr lang="en-US" sz="2200" dirty="0">
                <a:effectLst/>
                <a:latin typeface="Times New Roman" panose="02020603050405020304" pitchFamily="18" charset="0"/>
                <a:ea typeface="Times New Roman" panose="02020603050405020304" pitchFamily="18" charset="0"/>
              </a:rPr>
              <a:t>eport on impacts of key contaminants and quantification of effluent volumes and contaminant loadings for coastal aquaculture</a:t>
            </a:r>
          </a:p>
          <a:p>
            <a:r>
              <a:rPr lang="en-US" sz="2200" b="1" dirty="0">
                <a:latin typeface="Times New Roman" panose="02020603050405020304" pitchFamily="18" charset="0"/>
              </a:rPr>
              <a:t>Execution: </a:t>
            </a:r>
            <a:r>
              <a:rPr lang="en-US" sz="2200" dirty="0">
                <a:latin typeface="Times New Roman" panose="02020603050405020304" pitchFamily="18" charset="0"/>
                <a:ea typeface="Calibri" panose="020F0502020204030204" pitchFamily="34" charset="0"/>
                <a:cs typeface="Times New Roman" panose="02020603050405020304" pitchFamily="18" charset="0"/>
              </a:rPr>
              <a:t>Consultancy work with information contribution from countries and regional reviews by RWG-</a:t>
            </a:r>
            <a:r>
              <a:rPr lang="en-US" sz="2200" dirty="0" err="1">
                <a:latin typeface="Times New Roman" panose="02020603050405020304" pitchFamily="18" charset="0"/>
                <a:ea typeface="Calibri" panose="020F0502020204030204" pitchFamily="34" charset="0"/>
                <a:cs typeface="Times New Roman" panose="02020603050405020304" pitchFamily="18" charset="0"/>
              </a:rPr>
              <a:t>LbP</a:t>
            </a:r>
            <a:endParaRPr lang="en-US" sz="2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3686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TotalTime>
  <Words>1566</Words>
  <Application>Microsoft Office PowerPoint</Application>
  <PresentationFormat>Widescreen</PresentationFormat>
  <Paragraphs>141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Symbol</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 Tuan Vo</dc:creator>
  <cp:lastModifiedBy>Si Tuan Vo</cp:lastModifiedBy>
  <cp:revision>6</cp:revision>
  <dcterms:created xsi:type="dcterms:W3CDTF">2024-06-06T03:14:08Z</dcterms:created>
  <dcterms:modified xsi:type="dcterms:W3CDTF">2024-07-23T07:05:45Z</dcterms:modified>
</cp:coreProperties>
</file>