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  <p:sldId id="261" r:id="rId10"/>
    <p:sldId id="266" r:id="rId11"/>
    <p:sldId id="267" r:id="rId12"/>
    <p:sldId id="268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3"/>
    <p:restoredTop sz="94674"/>
  </p:normalViewPr>
  <p:slideViewPr>
    <p:cSldViewPr snapToGrid="0" snapToObjects="1">
      <p:cViewPr>
        <p:scale>
          <a:sx n="98" d="100"/>
          <a:sy n="98" d="100"/>
        </p:scale>
        <p:origin x="1288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88A5D-1786-854D-9C94-CC37747DF955}" type="datetimeFigureOut">
              <a:rPr lang="en-US" smtClean="0"/>
              <a:t>7/24/24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C90F6-304A-F646-873D-507AA6768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2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5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5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6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9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1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8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4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1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52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8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3366FF"/>
            </a:gs>
            <a:gs pos="1000">
              <a:srgbClr val="000099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F978C-4C00-4B4E-8ACF-2E89CB6DD3EB}" type="datetimeFigureOut">
              <a:rPr lang="en-US" smtClean="0"/>
              <a:t>7/24/24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6E2C2-857E-1E43-9734-55DFDC15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436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strike="noStrike" kern="1200">
          <a:solidFill>
            <a:schemeClr val="tx1"/>
          </a:solidFill>
          <a:effectLst/>
          <a:latin typeface="Helvetica"/>
          <a:ea typeface="+mj-ea"/>
          <a:cs typeface="Helvetica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Font typeface="Wingdings" charset="2"/>
        <a:buChar char="Ø"/>
        <a:defRPr sz="3200" kern="1200">
          <a:solidFill>
            <a:schemeClr val="tx1"/>
          </a:solidFill>
          <a:latin typeface="Chalkboard"/>
          <a:ea typeface="+mn-ea"/>
          <a:cs typeface="Chalkboard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ü"/>
        <a:defRPr sz="2800" kern="1200">
          <a:solidFill>
            <a:schemeClr val="tx1"/>
          </a:solidFill>
          <a:latin typeface="Chalkboard"/>
          <a:ea typeface="+mn-ea"/>
          <a:cs typeface="Chalkboar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halkboard"/>
          <a:ea typeface="+mn-ea"/>
          <a:cs typeface="Chalkboar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halkboard"/>
          <a:ea typeface="+mn-ea"/>
          <a:cs typeface="Chalkboar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halkboard"/>
          <a:ea typeface="+mn-ea"/>
          <a:cs typeface="Chalkboar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3BCBD4-8AF3-3A41-BF41-D8D943705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195" y="592572"/>
            <a:ext cx="11419609" cy="2673142"/>
          </a:xfrm>
        </p:spPr>
        <p:txBody>
          <a:bodyPr>
            <a:noAutofit/>
          </a:bodyPr>
          <a:lstStyle/>
          <a:p>
            <a:r>
              <a:rPr lang="en-US" sz="3600" dirty="0"/>
              <a:t>Proof of concept for integrated Transboundary Diagnostic Assessment: </a:t>
            </a:r>
            <a:br>
              <a:rPr lang="en-US" sz="3600" dirty="0"/>
            </a:br>
            <a:r>
              <a:rPr lang="en-US" sz="3600" dirty="0"/>
              <a:t>Landscape – seascape continuum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0CB380C-F537-F242-B5FD-7ADEC8E99C26}"/>
              </a:ext>
            </a:extLst>
          </p:cNvPr>
          <p:cNvSpPr txBox="1">
            <a:spLocks/>
          </p:cNvSpPr>
          <p:nvPr/>
        </p:nvSpPr>
        <p:spPr>
          <a:xfrm>
            <a:off x="1451263" y="4315688"/>
            <a:ext cx="9819409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FCB109FD-0EF1-1643-A5CE-7C33ACA9D20C}"/>
              </a:ext>
            </a:extLst>
          </p:cNvPr>
          <p:cNvSpPr txBox="1">
            <a:spLocks/>
          </p:cNvSpPr>
          <p:nvPr/>
        </p:nvSpPr>
        <p:spPr>
          <a:xfrm>
            <a:off x="1267690" y="4262003"/>
            <a:ext cx="9819409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halkboard"/>
                <a:ea typeface="+mn-ea"/>
                <a:cs typeface="Chalkboard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Draft Schedule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20173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DACF5-744A-428B-A245-304EC441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Checklist for Integrated landscape-seascape assessments to underpin National TDAs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697AD-EA24-A9E4-1960-FD5A218F4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WORKSHOP I: Data assembly and Indicator-based Assessment Methods – possibly Q3, coincident with a regional meeting</a:t>
            </a:r>
          </a:p>
          <a:p>
            <a:pPr lvl="1"/>
            <a:r>
              <a:rPr lang="en-US" dirty="0"/>
              <a:t>Watershed and associated habitat maps</a:t>
            </a:r>
          </a:p>
          <a:p>
            <a:pPr lvl="1"/>
            <a:r>
              <a:rPr lang="en-US" dirty="0"/>
              <a:t>Assembly of existing and accessible data sets</a:t>
            </a:r>
          </a:p>
          <a:p>
            <a:pPr lvl="1"/>
            <a:r>
              <a:rPr lang="en-US" dirty="0"/>
              <a:t>Methods to characterize watershed, water (</a:t>
            </a:r>
            <a:r>
              <a:rPr lang="en-US" dirty="0" err="1"/>
              <a:t>fwater</a:t>
            </a:r>
            <a:r>
              <a:rPr lang="en-US" dirty="0"/>
              <a:t> &amp; coastal), associated coastal ecosystems, human wellbeing and livelihoods</a:t>
            </a:r>
          </a:p>
          <a:p>
            <a:pPr lvl="1"/>
            <a:r>
              <a:rPr lang="en-US" dirty="0"/>
              <a:t>Methods to translate metrics to comparable levels of risk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16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DD760-7F2E-5F84-E3DE-5FF9EE502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parallel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B2B33-FEB2-9F9D-61D0-55B72B97F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Liana to mine FREE global databases for:</a:t>
            </a:r>
          </a:p>
          <a:p>
            <a:pPr lvl="1"/>
            <a:r>
              <a:rPr lang="en-US" dirty="0"/>
              <a:t>Modeled nutrient fluxes for model years 2020, 2030, 2050</a:t>
            </a:r>
          </a:p>
          <a:p>
            <a:pPr lvl="1"/>
            <a:r>
              <a:rPr lang="en-US" dirty="0"/>
              <a:t>Fisheries landed catch</a:t>
            </a:r>
          </a:p>
          <a:p>
            <a:pPr lvl="1"/>
            <a:r>
              <a:rPr lang="en-US" dirty="0"/>
              <a:t>Burden of disease due to water-related environmental factors</a:t>
            </a:r>
          </a:p>
          <a:p>
            <a:pPr lvl="1"/>
            <a:r>
              <a:rPr lang="en-US" dirty="0"/>
              <a:t>Tourism</a:t>
            </a:r>
          </a:p>
          <a:p>
            <a:r>
              <a:rPr lang="en-US" dirty="0"/>
              <a:t>Thematic Consultants</a:t>
            </a:r>
          </a:p>
          <a:p>
            <a:pPr lvl="1"/>
            <a:r>
              <a:rPr lang="en-US" dirty="0"/>
              <a:t>Published studies on regional governance, economic valuation, fisheries refugia, pollution</a:t>
            </a:r>
          </a:p>
        </p:txBody>
      </p:sp>
    </p:spTree>
    <p:extLst>
      <p:ext uri="{BB962C8B-B14F-4D97-AF65-F5344CB8AC3E}">
        <p14:creationId xmlns:p14="http://schemas.microsoft.com/office/powerpoint/2010/main" val="4124418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F4EE-1C04-426B-B1CD-D501ABC8B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92D050"/>
                </a:solidFill>
              </a:rPr>
              <a:t>Workshop II – Sharing preliminary results</a:t>
            </a:r>
            <a:br>
              <a:rPr lang="en-US" dirty="0">
                <a:solidFill>
                  <a:srgbClr val="92D050"/>
                </a:solidFill>
              </a:rPr>
            </a:br>
            <a:r>
              <a:rPr lang="en-US" dirty="0">
                <a:solidFill>
                  <a:srgbClr val="92D050"/>
                </a:solidFill>
              </a:rPr>
              <a:t>(coinciding with a regional meeting, 2025 Q1)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D5084-4A32-4408-60FA-A401EBA88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Sharing preliminary results by National TDA Teams</a:t>
            </a:r>
          </a:p>
          <a:p>
            <a:r>
              <a:rPr lang="en-US" dirty="0"/>
              <a:t>Sharing preliminary results from global data bases</a:t>
            </a:r>
          </a:p>
          <a:p>
            <a:r>
              <a:rPr lang="en-US" dirty="0"/>
              <a:t>Sharing preliminary findings from thematic published literature</a:t>
            </a:r>
          </a:p>
          <a:p>
            <a:r>
              <a:rPr lang="en-US" dirty="0"/>
              <a:t>Preliminary ranking of priority areas of transboundary concern by National TDA Teams</a:t>
            </a:r>
          </a:p>
          <a:p>
            <a:r>
              <a:rPr lang="en-US" dirty="0"/>
              <a:t>Preliminary identification of STRATEGIC ACTIONS to address priority transboundary concerns by National TDA Teams</a:t>
            </a:r>
          </a:p>
          <a:p>
            <a:r>
              <a:rPr lang="en-US" dirty="0"/>
              <a:t>Authored publications – finalized by 2025 Q2</a:t>
            </a:r>
          </a:p>
          <a:p>
            <a:pPr lvl="1"/>
            <a:r>
              <a:rPr lang="en-US" dirty="0"/>
              <a:t>National TDAs</a:t>
            </a:r>
          </a:p>
          <a:p>
            <a:pPr lvl="1"/>
            <a:r>
              <a:rPr lang="en-US" dirty="0"/>
              <a:t>Thematic TDAs</a:t>
            </a:r>
          </a:p>
          <a:p>
            <a:pPr lvl="1"/>
            <a:r>
              <a:rPr lang="en-US" dirty="0"/>
              <a:t>Assessment using global databases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365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294B00D6-DF0B-8A0F-D811-81C97EB66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98" y="120770"/>
            <a:ext cx="6161196" cy="68580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6E2A16E-AD12-7503-ACB7-3E671860FD48}"/>
              </a:ext>
            </a:extLst>
          </p:cNvPr>
          <p:cNvSpPr/>
          <p:nvPr/>
        </p:nvSpPr>
        <p:spPr>
          <a:xfrm>
            <a:off x="2708694" y="5917721"/>
            <a:ext cx="115019" cy="115019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1F14DA5-B200-196E-5FDB-061F6A9C1D0E}"/>
              </a:ext>
            </a:extLst>
          </p:cNvPr>
          <p:cNvSpPr/>
          <p:nvPr/>
        </p:nvSpPr>
        <p:spPr>
          <a:xfrm>
            <a:off x="2823713" y="6282906"/>
            <a:ext cx="115019" cy="11501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1B3956-6E9E-DFE2-3152-51D10DAE4E4B}"/>
              </a:ext>
            </a:extLst>
          </p:cNvPr>
          <p:cNvSpPr txBox="1"/>
          <p:nvPr/>
        </p:nvSpPr>
        <p:spPr>
          <a:xfrm>
            <a:off x="6644681" y="58660"/>
            <a:ext cx="54472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Workshop III – Strategic Action Planning, 2025 Q3</a:t>
            </a:r>
          </a:p>
          <a:p>
            <a:endParaRPr lang="en-US" sz="2400" dirty="0"/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/>
              <a:t>Identified strategic actions by National TDA-SAP Teams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/>
              <a:t>Economic valuation: Costs and benefits of Strategic Actions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/>
              <a:t>PRIORITY strategic actions identified for financial assistance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/>
              <a:t>GEF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/>
              <a:t>Public-private partnerships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/>
              <a:t>Other blended investments</a:t>
            </a:r>
          </a:p>
          <a:p>
            <a:pPr marL="914400" lvl="1" indent="-457200">
              <a:buFont typeface="Wingdings" pitchFamily="2" charset="2"/>
              <a:buChar char="§"/>
            </a:pPr>
            <a:endParaRPr lang="en-US" sz="2400" dirty="0"/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>
                <a:solidFill>
                  <a:srgbClr val="92D050"/>
                </a:solidFill>
              </a:rPr>
              <a:t>National SAPs finalized 2025 Q4</a:t>
            </a:r>
          </a:p>
          <a:p>
            <a:endParaRPr lang="en-US" sz="2400" dirty="0"/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>
                <a:solidFill>
                  <a:srgbClr val="92D050"/>
                </a:solidFill>
              </a:rPr>
              <a:t>Synthesized Regional SAP draft 2026 Q1; Reviewed and finalized 2026 Q2</a:t>
            </a:r>
          </a:p>
        </p:txBody>
      </p:sp>
    </p:spTree>
    <p:extLst>
      <p:ext uri="{BB962C8B-B14F-4D97-AF65-F5344CB8AC3E}">
        <p14:creationId xmlns:p14="http://schemas.microsoft.com/office/powerpoint/2010/main" val="586099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BB2A0-BCAB-AEF2-CD54-F6D825FF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and assessing landscapes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110F1-D3F4-5740-15F3-C49A59685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Scale: Watersheds draining to South China Sea</a:t>
            </a:r>
          </a:p>
          <a:p>
            <a:r>
              <a:rPr lang="en-US" dirty="0"/>
              <a:t>Variables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FDAB6E9-99CB-5D59-C2C9-0F3047250D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58731"/>
              </p:ext>
            </p:extLst>
          </p:nvPr>
        </p:nvGraphicFramePr>
        <p:xfrm>
          <a:off x="3302000" y="2223346"/>
          <a:ext cx="8127999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160">
                  <a:extLst>
                    <a:ext uri="{9D8B030D-6E8A-4147-A177-3AD203B41FA5}">
                      <a16:colId xmlns:a16="http://schemas.microsoft.com/office/drawing/2014/main" val="3125634188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444881419"/>
                    </a:ext>
                  </a:extLst>
                </a:gridCol>
                <a:gridCol w="2580639">
                  <a:extLst>
                    <a:ext uri="{9D8B030D-6E8A-4147-A177-3AD203B41FA5}">
                      <a16:colId xmlns:a16="http://schemas.microsoft.com/office/drawing/2014/main" val="666105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Quality of data/ Time coverage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62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Population size and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Statistics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987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Population without sewer connection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978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Land use – cropland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Agriculture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133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Land use - pastureland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Agriculture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768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Land use – natural forests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Forestry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954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 Land use – urban centers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Development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Changes over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036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90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78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180ED4-C5B8-9913-21A3-EA2E86F4B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348" y="0"/>
            <a:ext cx="672782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6CC76C-4CB0-99F3-B774-7EDFD4CFC0E4}"/>
              </a:ext>
            </a:extLst>
          </p:cNvPr>
          <p:cNvSpPr txBox="1"/>
          <p:nvPr/>
        </p:nvSpPr>
        <p:spPr>
          <a:xfrm>
            <a:off x="257830" y="605118"/>
            <a:ext cx="47908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Land use analysis at watershed scale </a:t>
            </a:r>
          </a:p>
          <a:p>
            <a:r>
              <a:rPr lang="en-US" sz="2400" dirty="0"/>
              <a:t>For Cambodia using data from </a:t>
            </a:r>
          </a:p>
          <a:p>
            <a:r>
              <a:rPr lang="en-US" sz="2400" dirty="0" err="1"/>
              <a:t>Linke</a:t>
            </a:r>
            <a:r>
              <a:rPr lang="en-US" sz="2400" dirty="0"/>
              <a:t> et al. 2019 for year 2000.</a:t>
            </a:r>
          </a:p>
        </p:txBody>
      </p:sp>
    </p:spTree>
    <p:extLst>
      <p:ext uri="{BB962C8B-B14F-4D97-AF65-F5344CB8AC3E}">
        <p14:creationId xmlns:p14="http://schemas.microsoft.com/office/powerpoint/2010/main" val="285888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273B07-4E54-5DB9-95FA-74E9EF17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Assessing water quality at river mouth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59F13-750E-F134-E324-F2F3467EC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/>
              <a:t>Water quality monitoring with reference standards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/>
              <a:t>Sources of nutrients using modeled data  from </a:t>
            </a:r>
            <a:r>
              <a:rPr lang="en-US" sz="2400" dirty="0" err="1"/>
              <a:t>Beusen</a:t>
            </a:r>
            <a:r>
              <a:rPr lang="en-US" sz="2400" dirty="0"/>
              <a:t> et al 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170C26-EC3F-D345-BAE3-4B4477A87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782414"/>
            <a:ext cx="6208059" cy="3932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67B0B8-1620-A817-98EA-3AF277658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659" y="2782414"/>
            <a:ext cx="4973291" cy="39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0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1AC35-CDBC-8E4D-B350-7DA5BF32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Associated Coastal Habitat Assessments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9BD79-C087-0BDE-6114-00538DC02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Mapping of seagrass, corals, mangroves, wetlands</a:t>
            </a:r>
          </a:p>
          <a:p>
            <a:r>
              <a:rPr lang="en-US" dirty="0"/>
              <a:t>Area/ extent, changes over time</a:t>
            </a:r>
          </a:p>
          <a:p>
            <a:r>
              <a:rPr lang="en-US" dirty="0"/>
              <a:t>Species diversity, changes over time</a:t>
            </a:r>
          </a:p>
          <a:p>
            <a:r>
              <a:rPr lang="en-US" dirty="0"/>
              <a:t>Functional group diversity, changes over time</a:t>
            </a:r>
          </a:p>
          <a:p>
            <a:r>
              <a:rPr lang="en-US" dirty="0"/>
              <a:t>Median sizes of harvestable food fish species over time</a:t>
            </a:r>
          </a:p>
          <a:p>
            <a:r>
              <a:rPr lang="en-US" dirty="0"/>
              <a:t>Flowering events for seagrasses</a:t>
            </a:r>
          </a:p>
          <a:p>
            <a:r>
              <a:rPr lang="en-US" dirty="0"/>
              <a:t>Spawning events for corals</a:t>
            </a:r>
          </a:p>
          <a:p>
            <a:r>
              <a:rPr lang="en-US" dirty="0"/>
              <a:t>Presence/Absence of associated macrofauna</a:t>
            </a:r>
          </a:p>
          <a:p>
            <a:r>
              <a:rPr lang="en-US" dirty="0"/>
              <a:t>Above ground biomass for mangroves, changes over time</a:t>
            </a:r>
          </a:p>
          <a:p>
            <a:r>
              <a:rPr lang="en-US" dirty="0"/>
              <a:t>Productivity in kg C/unit area/</a:t>
            </a:r>
            <a:r>
              <a:rPr lang="en-US" dirty="0" err="1"/>
              <a:t>yr</a:t>
            </a:r>
            <a:endParaRPr lang="en-US" dirty="0"/>
          </a:p>
          <a:p>
            <a:r>
              <a:rPr lang="en-US" dirty="0"/>
              <a:t>Area with marine protected status</a:t>
            </a:r>
          </a:p>
        </p:txBody>
      </p:sp>
    </p:spTree>
    <p:extLst>
      <p:ext uri="{BB962C8B-B14F-4D97-AF65-F5344CB8AC3E}">
        <p14:creationId xmlns:p14="http://schemas.microsoft.com/office/powerpoint/2010/main" val="119400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7348-FC22-D8AC-2E06-3945320E8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Assessing coastal water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CDEB8-BCEE-88C9-AC24-270310A4F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Empirical data: Occurrence of harmful algal blooms, hypoxic events</a:t>
            </a:r>
          </a:p>
          <a:p>
            <a:r>
              <a:rPr lang="en-US" dirty="0"/>
              <a:t>Computing the Nitrogen or Phosphorus Index of Eutrophication Potential (Garnier et al. 2010)</a:t>
            </a:r>
          </a:p>
          <a:p>
            <a:r>
              <a:rPr lang="en-US" dirty="0"/>
              <a:t>Coastal water quality standards</a:t>
            </a:r>
          </a:p>
        </p:txBody>
      </p:sp>
    </p:spTree>
    <p:extLst>
      <p:ext uri="{BB962C8B-B14F-4D97-AF65-F5344CB8AC3E}">
        <p14:creationId xmlns:p14="http://schemas.microsoft.com/office/powerpoint/2010/main" val="93801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14C3-2EFB-69A9-B556-A80F16A81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3" y="274638"/>
            <a:ext cx="11599817" cy="1143000"/>
          </a:xfrm>
        </p:spPr>
        <p:txBody>
          <a:bodyPr>
            <a:noAutofit/>
          </a:bodyPr>
          <a:lstStyle/>
          <a:p>
            <a:r>
              <a:rPr lang="en-US" sz="2800" dirty="0"/>
              <a:t>Socioeconomic assessment </a:t>
            </a:r>
            <a:br>
              <a:rPr lang="en-US" sz="2800" dirty="0"/>
            </a:br>
            <a:r>
              <a:rPr lang="en-US" sz="2800" dirty="0"/>
              <a:t>(jurisdiction approximating watershed scale; gender disaggregated)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F6BCE-1A3C-E0DE-030C-B86CAEA7C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No. of fishers, No. of tourist operators, No. of tourist visitors</a:t>
            </a:r>
          </a:p>
          <a:p>
            <a:r>
              <a:rPr lang="en-US" dirty="0"/>
              <a:t>Median annual income per economic activity </a:t>
            </a:r>
          </a:p>
          <a:p>
            <a:r>
              <a:rPr lang="en-US" dirty="0"/>
              <a:t>Average/ median family size</a:t>
            </a:r>
          </a:p>
          <a:p>
            <a:r>
              <a:rPr lang="en-US" dirty="0"/>
              <a:t>No of dependent family members by gender</a:t>
            </a:r>
          </a:p>
          <a:p>
            <a:r>
              <a:rPr lang="en-US" dirty="0"/>
              <a:t>Poverty level</a:t>
            </a:r>
          </a:p>
          <a:p>
            <a:r>
              <a:rPr lang="en-US" dirty="0"/>
              <a:t>Protein dependence</a:t>
            </a:r>
          </a:p>
          <a:p>
            <a:r>
              <a:rPr lang="en-US" dirty="0"/>
              <a:t>Educational attainment, scale</a:t>
            </a:r>
          </a:p>
          <a:p>
            <a:r>
              <a:rPr lang="en-US" dirty="0"/>
              <a:t>Average/ median longevity</a:t>
            </a:r>
          </a:p>
          <a:p>
            <a:r>
              <a:rPr lang="en-US" dirty="0"/>
              <a:t>Exposure/Risks to natural disasters (coastal flooding, storms, etc.)</a:t>
            </a:r>
          </a:p>
        </p:txBody>
      </p:sp>
    </p:spTree>
    <p:extLst>
      <p:ext uri="{BB962C8B-B14F-4D97-AF65-F5344CB8AC3E}">
        <p14:creationId xmlns:p14="http://schemas.microsoft.com/office/powerpoint/2010/main" val="553119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14C3-2EFB-69A9-B556-A80F16A8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F6BCE-1A3C-E0DE-030C-B86CAEA7C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Subnational/ National pollution reduction policies</a:t>
            </a:r>
          </a:p>
          <a:p>
            <a:r>
              <a:rPr lang="en-US" dirty="0"/>
              <a:t>Subnational/ National marine protected area policies</a:t>
            </a:r>
          </a:p>
          <a:p>
            <a:r>
              <a:rPr lang="en-US" dirty="0"/>
              <a:t>Subnational/ National coastal development plans</a:t>
            </a:r>
          </a:p>
          <a:p>
            <a:r>
              <a:rPr lang="en-US" dirty="0"/>
              <a:t>Subnational/ National fisheries and aquaculture policies</a:t>
            </a:r>
          </a:p>
          <a:p>
            <a:r>
              <a:rPr lang="en-US" dirty="0"/>
              <a:t>Capacity for environmental monitoring</a:t>
            </a:r>
          </a:p>
          <a:p>
            <a:r>
              <a:rPr lang="en-US" dirty="0"/>
              <a:t>Capacity for law enforcement</a:t>
            </a:r>
          </a:p>
          <a:p>
            <a:r>
              <a:rPr lang="en-US" dirty="0"/>
              <a:t>Capacity for environmental education and awareness building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93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EA4E487-821D-3D5E-0CB0-6AB9ED290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894797"/>
              </p:ext>
            </p:extLst>
          </p:nvPr>
        </p:nvGraphicFramePr>
        <p:xfrm>
          <a:off x="594360" y="2102621"/>
          <a:ext cx="11003279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897">
                  <a:extLst>
                    <a:ext uri="{9D8B030D-6E8A-4147-A177-3AD203B41FA5}">
                      <a16:colId xmlns:a16="http://schemas.microsoft.com/office/drawing/2014/main" val="1794518436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2504090654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1887992612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1604989737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1892669183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1644535011"/>
                    </a:ext>
                  </a:extLst>
                </a:gridCol>
                <a:gridCol w="1571897">
                  <a:extLst>
                    <a:ext uri="{9D8B030D-6E8A-4147-A177-3AD203B41FA5}">
                      <a16:colId xmlns:a16="http://schemas.microsoft.com/office/drawing/2014/main" val="31718243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Landscape-Seascape systems</a:t>
                      </a:r>
                    </a:p>
                    <a:p>
                      <a:r>
                        <a:rPr lang="en-US" dirty="0"/>
                        <a:t>Of Country-South China Sea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Landscape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Water quality at river mouth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Socioeconomic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Governance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Coastal Habitat </a:t>
                      </a:r>
                    </a:p>
                    <a:p>
                      <a:r>
                        <a:rPr lang="en-US" dirty="0"/>
                        <a:t>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of Risk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03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115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Medium</a:t>
                      </a:r>
                    </a:p>
                  </a:txBody>
                  <a:tcPr>
                    <a:solidFill>
                      <a:srgbClr val="FFF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4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946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Medium</a:t>
                      </a:r>
                    </a:p>
                  </a:txBody>
                  <a:tcPr>
                    <a:solidFill>
                      <a:srgbClr val="FFF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59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79965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5E8BAD5-959C-89DC-1C9E-1BBC520FF719}"/>
              </a:ext>
            </a:extLst>
          </p:cNvPr>
          <p:cNvSpPr txBox="1"/>
          <p:nvPr/>
        </p:nvSpPr>
        <p:spPr>
          <a:xfrm>
            <a:off x="594361" y="532961"/>
            <a:ext cx="1100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Comparative Assessment of Levels of Risk for </a:t>
            </a:r>
          </a:p>
          <a:p>
            <a:pPr algn="ctr"/>
            <a:r>
              <a:rPr lang="en-US" sz="3200" dirty="0"/>
              <a:t>Associated Landscape-Seascape systems </a:t>
            </a:r>
          </a:p>
          <a:p>
            <a:pPr algn="ctr"/>
            <a:r>
              <a:rPr lang="en-US" sz="3200" dirty="0"/>
              <a:t>of [COUNTRY] in the South China Sea</a:t>
            </a:r>
          </a:p>
        </p:txBody>
      </p:sp>
    </p:spTree>
    <p:extLst>
      <p:ext uri="{BB962C8B-B14F-4D97-AF65-F5344CB8AC3E}">
        <p14:creationId xmlns:p14="http://schemas.microsoft.com/office/powerpoint/2010/main" val="2341443783"/>
      </p:ext>
    </p:extLst>
  </p:cSld>
  <p:clrMapOvr>
    <a:masterClrMapping/>
  </p:clrMapOvr>
</p:sld>
</file>

<file path=ppt/theme/theme1.xml><?xml version="1.0" encoding="utf-8"?>
<a:theme xmlns:a="http://schemas.openxmlformats.org/drawingml/2006/main" name="marine helvetica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TM blue template" id="{E2D781AD-0EA7-5D49-9F93-EFFEB1BE8A3F}" vid="{9D28D455-75A0-644C-AA00-84D01D053B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marine helvetica</Template>
  <TotalTime>407</TotalTime>
  <Words>684</Words>
  <Application>Microsoft Macintosh PowerPoint</Application>
  <PresentationFormat>Widescreen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Chalkboard</vt:lpstr>
      <vt:lpstr>Helvetica</vt:lpstr>
      <vt:lpstr>Wingdings</vt:lpstr>
      <vt:lpstr>marine helvetica</vt:lpstr>
      <vt:lpstr>Proof of concept for integrated Transboundary Diagnostic Assessment:  Landscape – seascape continuum </vt:lpstr>
      <vt:lpstr>Mapping and assessing landscapes</vt:lpstr>
      <vt:lpstr>PowerPoint Presentation</vt:lpstr>
      <vt:lpstr>Assessing water quality at river mouth</vt:lpstr>
      <vt:lpstr>Associated Coastal Habitat Assessments</vt:lpstr>
      <vt:lpstr>Assessing coastal water quality</vt:lpstr>
      <vt:lpstr>Socioeconomic assessment  (jurisdiction approximating watershed scale; gender disaggregated)</vt:lpstr>
      <vt:lpstr>Governance assessment</vt:lpstr>
      <vt:lpstr>PowerPoint Presentation</vt:lpstr>
      <vt:lpstr>Checklist for Integrated landscape-seascape assessments to underpin National TDAs</vt:lpstr>
      <vt:lpstr>In parallel</vt:lpstr>
      <vt:lpstr>Workshop II – Sharing preliminary results (coinciding with a regional meeting, 2025 Q1)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Liana Talaue McManus</dc:creator>
  <cp:lastModifiedBy>Liana Talaue McManus</cp:lastModifiedBy>
  <cp:revision>7</cp:revision>
  <dcterms:created xsi:type="dcterms:W3CDTF">2024-07-23T19:00:25Z</dcterms:created>
  <dcterms:modified xsi:type="dcterms:W3CDTF">2024-07-24T01:47:58Z</dcterms:modified>
</cp:coreProperties>
</file>