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7"/>
  </p:notesMasterIdLst>
  <p:sldIdLst>
    <p:sldId id="256" r:id="rId2"/>
    <p:sldId id="257" r:id="rId3"/>
    <p:sldId id="259" r:id="rId4"/>
    <p:sldId id="267" r:id="rId5"/>
    <p:sldId id="271" r:id="rId6"/>
    <p:sldId id="272" r:id="rId7"/>
    <p:sldId id="280" r:id="rId8"/>
    <p:sldId id="277" r:id="rId9"/>
    <p:sldId id="278" r:id="rId10"/>
    <p:sldId id="273" r:id="rId11"/>
    <p:sldId id="274" r:id="rId12"/>
    <p:sldId id="275" r:id="rId13"/>
    <p:sldId id="281" r:id="rId14"/>
    <p:sldId id="279" r:id="rId15"/>
    <p:sldId id="268"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jqPtPHz8WjxPpkOOXY0t4hNsYTM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1" d="100"/>
          <a:sy n="71" d="100"/>
        </p:scale>
        <p:origin x="1061"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customschemas.google.com/relationships/presentationmetadata" Target="meta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1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1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9"/>
          <p:cNvSpPr>
            <a:spLocks noGrp="1"/>
          </p:cNvSpPr>
          <p:nvPr>
            <p:ph type="pic" idx="2"/>
          </p:nvPr>
        </p:nvSpPr>
        <p:spPr>
          <a:xfrm>
            <a:off x="5183188" y="987425"/>
            <a:ext cx="6172200" cy="4873625"/>
          </a:xfrm>
          <a:prstGeom prst="rect">
            <a:avLst/>
          </a:prstGeom>
          <a:noFill/>
          <a:ln>
            <a:noFill/>
          </a:ln>
        </p:spPr>
      </p:sp>
      <p:sp>
        <p:nvSpPr>
          <p:cNvPr id="64" name="Google Shape;64;p1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t="20787" b="74"/>
          <a:stretch/>
        </p:blipFill>
        <p:spPr>
          <a:xfrm>
            <a:off x="376163" y="1161766"/>
            <a:ext cx="11439674" cy="4780167"/>
          </a:xfrm>
          <a:prstGeom prst="rect">
            <a:avLst/>
          </a:prstGeom>
          <a:noFill/>
          <a:ln>
            <a:noFill/>
          </a:ln>
        </p:spPr>
      </p:pic>
      <p:sp>
        <p:nvSpPr>
          <p:cNvPr id="85" name="Google Shape;85;p1"/>
          <p:cNvSpPr txBox="1"/>
          <p:nvPr/>
        </p:nvSpPr>
        <p:spPr>
          <a:xfrm>
            <a:off x="919458" y="2399779"/>
            <a:ext cx="10446534" cy="1996270"/>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Clr>
                <a:srgbClr val="000000"/>
              </a:buClr>
              <a:buSzPts val="2000"/>
              <a:buFont typeface="Arial"/>
              <a:buNone/>
            </a:pPr>
            <a:r>
              <a:rPr lang="en-US" sz="2300" b="1" i="0" u="none" strike="noStrike" cap="none" dirty="0">
                <a:solidFill>
                  <a:srgbClr val="FFFFFF"/>
                </a:solidFill>
                <a:latin typeface="Twentieth Century"/>
                <a:ea typeface="Twentieth Century"/>
                <a:cs typeface="Twentieth Century"/>
                <a:sym typeface="Twentieth Century"/>
              </a:rPr>
              <a:t>Second Meeting of the Regional Scientific and Technical Committee (RSTC) </a:t>
            </a:r>
            <a:endParaRPr sz="2300" b="0" i="0" u="none" strike="noStrike" cap="none" dirty="0">
              <a:solidFill>
                <a:schemeClr val="dk1"/>
              </a:solidFill>
              <a:latin typeface="Calibri"/>
              <a:ea typeface="Calibri"/>
              <a:cs typeface="Calibri"/>
              <a:sym typeface="Calibri"/>
            </a:endParaRPr>
          </a:p>
          <a:p>
            <a:pPr marL="0" marR="0" lvl="0" indent="0" algn="ctr" rtl="0">
              <a:lnSpc>
                <a:spcPct val="107000"/>
              </a:lnSpc>
              <a:spcBef>
                <a:spcPts val="600"/>
              </a:spcBef>
              <a:spcAft>
                <a:spcPts val="0"/>
              </a:spcAft>
              <a:buClr>
                <a:srgbClr val="000000"/>
              </a:buClr>
              <a:buSzPts val="1600"/>
              <a:buFont typeface="Arial"/>
              <a:buNone/>
            </a:pPr>
            <a:r>
              <a:rPr lang="en-US" sz="1900" dirty="0">
                <a:solidFill>
                  <a:srgbClr val="FFFFFF"/>
                </a:solidFill>
                <a:latin typeface="Twentieth Century"/>
                <a:ea typeface="Twentieth Century"/>
                <a:cs typeface="Twentieth Century"/>
                <a:sym typeface="Twentieth Century"/>
              </a:rPr>
              <a:t>23</a:t>
            </a:r>
            <a:r>
              <a:rPr lang="en-US" sz="1900" b="0" i="0" u="none" strike="noStrike" cap="none" dirty="0">
                <a:solidFill>
                  <a:srgbClr val="FFFFFF"/>
                </a:solidFill>
                <a:latin typeface="Twentieth Century"/>
                <a:ea typeface="Twentieth Century"/>
                <a:cs typeface="Twentieth Century"/>
                <a:sym typeface="Twentieth Century"/>
              </a:rPr>
              <a:t>-25 July 2024, Bangkok, Thailand</a:t>
            </a:r>
          </a:p>
          <a:p>
            <a:pPr marL="0" marR="0" lvl="0" indent="0" algn="ctr" rtl="0">
              <a:lnSpc>
                <a:spcPct val="107000"/>
              </a:lnSpc>
              <a:spcBef>
                <a:spcPts val="600"/>
              </a:spcBef>
              <a:spcAft>
                <a:spcPts val="0"/>
              </a:spcAft>
              <a:buClr>
                <a:srgbClr val="000000"/>
              </a:buClr>
              <a:buSzPts val="1600"/>
              <a:buFont typeface="Arial"/>
              <a:buNone/>
            </a:pPr>
            <a:endParaRPr lang="en-US" sz="1900" b="0" i="0" u="none" strike="noStrike" cap="none" dirty="0">
              <a:solidFill>
                <a:srgbClr val="FFFFFF"/>
              </a:solidFill>
              <a:latin typeface="Twentieth Century"/>
              <a:ea typeface="Twentieth Century"/>
              <a:cs typeface="Twentieth Century"/>
              <a:sym typeface="Twentieth Century"/>
            </a:endParaRPr>
          </a:p>
          <a:p>
            <a:pPr marL="0" marR="0" lvl="0" indent="0" algn="ctr" defTabSz="914400" rtl="0" eaLnBrk="1" fontAlgn="auto" latinLnBrk="0" hangingPunct="1">
              <a:lnSpc>
                <a:spcPct val="107000"/>
              </a:lnSpc>
              <a:spcBef>
                <a:spcPts val="0"/>
              </a:spcBef>
              <a:spcAft>
                <a:spcPts val="0"/>
              </a:spcAft>
              <a:buClrTx/>
              <a:buSzTx/>
              <a:buFontTx/>
              <a:buNone/>
              <a:tabLst/>
              <a:defRPr/>
            </a:pPr>
            <a:r>
              <a:rPr kumimoji="0" lang="en-GB" sz="2200" b="1" i="0" u="none" strike="noStrike" kern="1200" cap="none" spc="0" normalizeH="0" baseline="0" noProof="0" dirty="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rPr>
              <a:t>S</a:t>
            </a:r>
            <a:r>
              <a:rPr kumimoji="0" lang="en-US" sz="2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tatus and Progress of the SCS SAP Project implementation at Regional and National Level </a:t>
            </a:r>
            <a:endParaRPr kumimoji="0" lang="en-GB" sz="2200" b="1" i="0" u="none" strike="noStrike" kern="1200" cap="none" spc="0" normalizeH="0" baseline="0" noProof="0" dirty="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rtl="0">
              <a:lnSpc>
                <a:spcPct val="107000"/>
              </a:lnSpc>
              <a:spcBef>
                <a:spcPts val="600"/>
              </a:spcBef>
              <a:spcAft>
                <a:spcPts val="0"/>
              </a:spcAft>
              <a:buClr>
                <a:srgbClr val="000000"/>
              </a:buClr>
              <a:buSzPts val="1600"/>
              <a:buFont typeface="Arial"/>
              <a:buNone/>
            </a:pPr>
            <a:endParaRPr sz="1900" b="0" i="0" u="none" strike="noStrike" cap="none" dirty="0">
              <a:solidFill>
                <a:srgbClr val="FFFFFF"/>
              </a:solidFill>
              <a:latin typeface="Twentieth Century"/>
              <a:ea typeface="Twentieth Century"/>
              <a:cs typeface="Twentieth Century"/>
              <a:sym typeface="Twentieth Century"/>
            </a:endParaRPr>
          </a:p>
        </p:txBody>
      </p:sp>
      <p:sp>
        <p:nvSpPr>
          <p:cNvPr id="89" name="Google Shape;89;p1"/>
          <p:cNvSpPr/>
          <p:nvPr/>
        </p:nvSpPr>
        <p:spPr>
          <a:xfrm>
            <a:off x="1171113" y="177475"/>
            <a:ext cx="9918000" cy="8787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latin typeface="Calibri"/>
              <a:ea typeface="Calibri"/>
              <a:cs typeface="Calibri"/>
              <a:sym typeface="Calibri"/>
            </a:endParaRPr>
          </a:p>
        </p:txBody>
      </p:sp>
      <p:pic>
        <p:nvPicPr>
          <p:cNvPr id="90" name="Google Shape;90;p1"/>
          <p:cNvPicPr preferRelativeResize="0"/>
          <p:nvPr/>
        </p:nvPicPr>
        <p:blipFill rotWithShape="1">
          <a:blip r:embed="rId4">
            <a:alphaModFix/>
          </a:blip>
          <a:srcRect/>
          <a:stretch/>
        </p:blipFill>
        <p:spPr>
          <a:xfrm>
            <a:off x="1247325" y="232075"/>
            <a:ext cx="1169336" cy="769500"/>
          </a:xfrm>
          <a:prstGeom prst="rect">
            <a:avLst/>
          </a:prstGeom>
          <a:noFill/>
          <a:ln>
            <a:noFill/>
          </a:ln>
        </p:spPr>
      </p:pic>
      <p:sp>
        <p:nvSpPr>
          <p:cNvPr id="91" name="Google Shape;91;p1"/>
          <p:cNvSpPr txBox="1"/>
          <p:nvPr/>
        </p:nvSpPr>
        <p:spPr>
          <a:xfrm>
            <a:off x="2582550" y="149125"/>
            <a:ext cx="8430300" cy="630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200"/>
              <a:buFont typeface="Arial"/>
              <a:buNone/>
            </a:pPr>
            <a:r>
              <a:rPr lang="en-US" sz="2200" b="1" i="0" u="none" strike="noStrike" cap="none" dirty="0">
                <a:solidFill>
                  <a:srgbClr val="274E13"/>
                </a:solidFill>
                <a:latin typeface="Twentieth Century"/>
                <a:ea typeface="Twentieth Century"/>
                <a:cs typeface="Twentieth Century"/>
                <a:sym typeface="Twentieth Century"/>
              </a:rPr>
              <a:t>Implementing the Strategic Action Programme for the South China Sea and Gulf of Thailand (SCS SAP) Project     </a:t>
            </a:r>
            <a:r>
              <a:rPr lang="en-US" sz="2200" b="0" i="0" u="none" strike="noStrike" cap="none" dirty="0">
                <a:solidFill>
                  <a:srgbClr val="274E13"/>
                </a:solidFill>
                <a:latin typeface="Twentieth Century"/>
                <a:ea typeface="Twentieth Century"/>
                <a:cs typeface="Twentieth Century"/>
                <a:sym typeface="Twentieth Century"/>
              </a:rPr>
              <a:t>  </a:t>
            </a:r>
            <a:endParaRPr sz="1400" b="0" i="0" u="none" strike="noStrike" cap="none" dirty="0">
              <a:solidFill>
                <a:srgbClr val="274E1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dirty="0">
              <a:solidFill>
                <a:srgbClr val="274E13"/>
              </a:solidFill>
              <a:latin typeface="Calibri"/>
              <a:ea typeface="Calibri"/>
              <a:cs typeface="Calibri"/>
              <a:sym typeface="Calibri"/>
            </a:endParaRPr>
          </a:p>
        </p:txBody>
      </p:sp>
      <p:pic>
        <p:nvPicPr>
          <p:cNvPr id="3" name="Picture 2" descr="A blue text on a black background&#10;&#10;Description automatically generated">
            <a:extLst>
              <a:ext uri="{FF2B5EF4-FFF2-40B4-BE49-F238E27FC236}">
                <a16:creationId xmlns:a16="http://schemas.microsoft.com/office/drawing/2014/main" id="{42A784FD-C25A-2225-55E8-65BDA1106C9D}"/>
              </a:ext>
            </a:extLst>
          </p:cNvPr>
          <p:cNvPicPr>
            <a:picLocks noChangeAspect="1"/>
          </p:cNvPicPr>
          <p:nvPr/>
        </p:nvPicPr>
        <p:blipFill>
          <a:blip r:embed="rId5"/>
          <a:stretch>
            <a:fillRect/>
          </a:stretch>
        </p:blipFill>
        <p:spPr>
          <a:xfrm>
            <a:off x="4627138" y="5941934"/>
            <a:ext cx="916066" cy="916066"/>
          </a:xfrm>
          <a:prstGeom prst="rect">
            <a:avLst/>
          </a:prstGeom>
        </p:spPr>
      </p:pic>
      <p:pic>
        <p:nvPicPr>
          <p:cNvPr id="5" name="Picture 4" descr="A blue and green logo&#10;&#10;Description automatically generated">
            <a:extLst>
              <a:ext uri="{FF2B5EF4-FFF2-40B4-BE49-F238E27FC236}">
                <a16:creationId xmlns:a16="http://schemas.microsoft.com/office/drawing/2014/main" id="{C7BB7495-D297-4BB5-80F1-F183CABB50EE}"/>
              </a:ext>
            </a:extLst>
          </p:cNvPr>
          <p:cNvPicPr>
            <a:picLocks noChangeAspect="1"/>
          </p:cNvPicPr>
          <p:nvPr/>
        </p:nvPicPr>
        <p:blipFill>
          <a:blip r:embed="rId6"/>
          <a:stretch>
            <a:fillRect/>
          </a:stretch>
        </p:blipFill>
        <p:spPr>
          <a:xfrm>
            <a:off x="5518265" y="6035039"/>
            <a:ext cx="860107" cy="809512"/>
          </a:xfrm>
          <a:prstGeom prst="rect">
            <a:avLst/>
          </a:prstGeom>
        </p:spPr>
      </p:pic>
      <p:pic>
        <p:nvPicPr>
          <p:cNvPr id="7" name="Picture 6" descr="A blue text on a white background&#10;&#10;Description automatically generated">
            <a:extLst>
              <a:ext uri="{FF2B5EF4-FFF2-40B4-BE49-F238E27FC236}">
                <a16:creationId xmlns:a16="http://schemas.microsoft.com/office/drawing/2014/main" id="{8FEAAFD6-5FAD-4B8A-2FEA-19D9B4E1D5D6}"/>
              </a:ext>
            </a:extLst>
          </p:cNvPr>
          <p:cNvPicPr>
            <a:picLocks noChangeAspect="1"/>
          </p:cNvPicPr>
          <p:nvPr/>
        </p:nvPicPr>
        <p:blipFill>
          <a:blip r:embed="rId7"/>
          <a:stretch>
            <a:fillRect/>
          </a:stretch>
        </p:blipFill>
        <p:spPr>
          <a:xfrm>
            <a:off x="6310719" y="6059978"/>
            <a:ext cx="1274272" cy="707929"/>
          </a:xfrm>
          <a:prstGeom prst="rect">
            <a:avLst/>
          </a:prstGeom>
        </p:spPr>
      </p:pic>
      <p:sp>
        <p:nvSpPr>
          <p:cNvPr id="2" name="TextBox 1">
            <a:extLst>
              <a:ext uri="{FF2B5EF4-FFF2-40B4-BE49-F238E27FC236}">
                <a16:creationId xmlns:a16="http://schemas.microsoft.com/office/drawing/2014/main" id="{304B801A-2700-7C77-3A76-E02FA6F91D8A}"/>
              </a:ext>
            </a:extLst>
          </p:cNvPr>
          <p:cNvSpPr txBox="1"/>
          <p:nvPr/>
        </p:nvSpPr>
        <p:spPr>
          <a:xfrm>
            <a:off x="2792958" y="4871025"/>
            <a:ext cx="6310719" cy="595932"/>
          </a:xfrm>
          <a:prstGeom prst="rect">
            <a:avLst/>
          </a:prstGeom>
          <a:noFill/>
        </p:spPr>
        <p:txBody>
          <a:bodyPr wrap="square" rtlCol="0">
            <a:spAutoFit/>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kumimoji="0" lang="en-GB" sz="32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Calibri" panose="020F0502020204030204" pitchFamily="34" charset="0"/>
              </a:rPr>
              <a:t>Project Coordination Unit</a:t>
            </a:r>
            <a:endParaRPr kumimoji="0" lang="en-GB" sz="2400" b="0"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Project Implementation Phase – July 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National Coordinators for Cambodia, Indonesia, Philippines, Thailand, China and Viet Nam were recruited and continued to provide project management and technical support to the project and national teams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800" b="1" kern="100" dirty="0">
                <a:effectLst/>
                <a:latin typeface="Calibri" panose="020F0502020204030204" pitchFamily="34" charset="0"/>
                <a:ea typeface="Calibri" panose="020F0502020204030204" pitchFamily="34" charset="0"/>
                <a:cs typeface="Times New Roman" panose="02020603050405020304" pitchFamily="18" charset="0"/>
              </a:rPr>
              <a:t>First Regional Working Group (RWG) Meetings</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1 December 2021: RWG on Mangroves</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2 December 2021: RWG on </a:t>
            </a: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Coral Reefs</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3 December 2021: RWG on Seagrass</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7 December 2021: RWG o</a:t>
            </a:r>
            <a:r>
              <a:rPr lang="en-US" kern="100" dirty="0">
                <a:latin typeface="Calibri" panose="020F0502020204030204" pitchFamily="34" charset="0"/>
                <a:ea typeface="Calibri" panose="020F0502020204030204" pitchFamily="34" charset="0"/>
                <a:cs typeface="Times New Roman" panose="02020603050405020304" pitchFamily="18" charset="0"/>
              </a:rPr>
              <a:t>n We</a:t>
            </a: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tlands</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13 December 2022: RWG on Land-Based Pollution</a:t>
            </a: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17705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Project Implementation Phase – July 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Tx/>
              <a:buNone/>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17-19 October 2022: </a:t>
            </a:r>
            <a:r>
              <a:rPr lang="en-US" b="1" kern="100" dirty="0">
                <a:effectLst/>
                <a:latin typeface="Calibri" panose="020F0502020204030204" pitchFamily="34" charset="0"/>
                <a:ea typeface="Calibri" panose="020F0502020204030204" pitchFamily="34" charset="0"/>
                <a:cs typeface="Times New Roman" panose="02020603050405020304" pitchFamily="18" charset="0"/>
              </a:rPr>
              <a:t>First Regional Scientific and Technical Committee (RSTC) Meeting </a:t>
            </a:r>
            <a:r>
              <a:rPr lang="en-US" kern="100" dirty="0">
                <a:effectLst/>
                <a:latin typeface="Calibri" panose="020F0502020204030204" pitchFamily="34" charset="0"/>
                <a:ea typeface="Calibri" panose="020F0502020204030204" pitchFamily="34" charset="0"/>
                <a:cs typeface="Times New Roman" panose="02020603050405020304" pitchFamily="18" charset="0"/>
              </a:rPr>
              <a:t>in Bangkok, Thailand </a:t>
            </a:r>
          </a:p>
          <a:p>
            <a:pPr marL="0" indent="0">
              <a:buClrTx/>
              <a:buNone/>
              <a:defRPr/>
            </a:pPr>
            <a:r>
              <a:rPr lang="en-US" kern="100" dirty="0">
                <a:latin typeface="Calibri" panose="020F0502020204030204" pitchFamily="34" charset="0"/>
                <a:ea typeface="Calibri" panose="020F0502020204030204" pitchFamily="34" charset="0"/>
                <a:cs typeface="Times New Roman" panose="02020603050405020304" pitchFamily="18" charset="0"/>
              </a:rPr>
              <a:t>20 October 2022: </a:t>
            </a:r>
            <a:r>
              <a:rPr lang="en-US" kern="100" dirty="0">
                <a:effectLst/>
                <a:latin typeface="Calibri" panose="020F0502020204030204" pitchFamily="34" charset="0"/>
                <a:ea typeface="Calibri" panose="020F0502020204030204" pitchFamily="34" charset="0"/>
                <a:cs typeface="Times New Roman" panose="02020603050405020304" pitchFamily="18" charset="0"/>
              </a:rPr>
              <a:t>SCS SAP National Coordinators Meeting in Bangkok, Thailand</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30-31 January 2024: </a:t>
            </a:r>
            <a:r>
              <a:rPr lang="en-US" b="1" kern="100" dirty="0">
                <a:effectLst/>
                <a:latin typeface="Calibri" panose="020F0502020204030204" pitchFamily="34" charset="0"/>
                <a:ea typeface="Calibri" panose="020F0502020204030204" pitchFamily="34" charset="0"/>
                <a:cs typeface="Times New Roman" panose="02020603050405020304" pitchFamily="18" charset="0"/>
              </a:rPr>
              <a:t>Second Project Steering Committee (PSC) Meeting</a:t>
            </a:r>
            <a:r>
              <a:rPr lang="en-US" kern="100" dirty="0">
                <a:effectLst/>
                <a:latin typeface="Calibri" panose="020F0502020204030204" pitchFamily="34" charset="0"/>
                <a:ea typeface="Calibri" panose="020F0502020204030204" pitchFamily="34" charset="0"/>
                <a:cs typeface="Times New Roman" panose="02020603050405020304" pitchFamily="18" charset="0"/>
              </a:rPr>
              <a:t> – discussed and approved the new execution modality with UNOPS as sole executing agency, revised overall work plans and budgets, no-cost project extension until 2026</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26 June 2024: </a:t>
            </a:r>
            <a:r>
              <a:rPr lang="en-US" b="1" kern="100" dirty="0">
                <a:effectLst/>
                <a:latin typeface="Calibri" panose="020F0502020204030204" pitchFamily="34" charset="0"/>
                <a:ea typeface="Calibri" panose="020F0502020204030204" pitchFamily="34" charset="0"/>
                <a:cs typeface="Times New Roman" panose="02020603050405020304" pitchFamily="18" charset="0"/>
              </a:rPr>
              <a:t>First Regional Task Force on Economic Valuation (RTF-EV) Meeting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43719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Project Implementation Phase – July 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16 December 2022: Withdrawal of SEAFDEC as executing agency, </a:t>
            </a:r>
            <a:r>
              <a:rPr lang="en-US" kern="100" dirty="0">
                <a:latin typeface="Calibri" panose="020F0502020204030204" pitchFamily="34" charset="0"/>
                <a:ea typeface="Calibri" panose="020F0502020204030204" pitchFamily="34" charset="0"/>
                <a:cs typeface="Times New Roman" panose="02020603050405020304" pitchFamily="18" charset="0"/>
              </a:rPr>
              <a:t>slo</a:t>
            </a: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wed down project implementation.</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Explored new execution arrangements to move the project forward</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UNOPS as executing agency for </a:t>
            </a: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regional and national activities</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Revise </a:t>
            </a: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the overall workplan and budget to align with the new execution arrangements and regional developments</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extend the project until 2026 to cover the implementation delays </a:t>
            </a:r>
          </a:p>
        </p:txBody>
      </p:sp>
    </p:spTree>
    <p:extLst>
      <p:ext uri="{BB962C8B-B14F-4D97-AF65-F5344CB8AC3E}">
        <p14:creationId xmlns:p14="http://schemas.microsoft.com/office/powerpoint/2010/main" val="27183525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Project Implementation Phase – July 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Following SEAFDEC withdrawal in December 2022, limited regional activities have been implemented at the regional level, mostly activities involving coordination and bilateral meetings and calls on matters related to:</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 - </a:t>
            </a:r>
            <a:r>
              <a:rPr lang="en-US" kern="100" dirty="0">
                <a:latin typeface="Calibri" panose="020F0502020204030204" pitchFamily="34" charset="0"/>
                <a:ea typeface="Calibri" panose="020F0502020204030204" pitchFamily="34" charset="0"/>
                <a:cs typeface="Times New Roman" panose="02020603050405020304" pitchFamily="18" charset="0"/>
              </a:rPr>
              <a:t>Recruitment of Project Manager and project support staff</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Hosting of PCU and establishment of project office</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Revision of overall workplan and budget </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Project extension and duration</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New execution/implementation arrangements – project and national level</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Implementation of existing PCAs</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Preparation for the Second PSC Meeting in January 2024</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8137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Project Implementation Phase – July 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SCS SAP special forum and roundtable discussion focusing on science-driven strategies for managing and preserving the rich ecosystems of the South China Sea and Gulf of Thailand from 22-24 April 2024 in Bangkok, Thailand in collaboration with UNESCO/IOC Sub-Commission for the Western Pacific (WESTPAC)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Collaboration with the </a:t>
            </a:r>
            <a:r>
              <a:rPr lang="en-US" kern="100" dirty="0" err="1">
                <a:latin typeface="Calibri" panose="020F0502020204030204" pitchFamily="34" charset="0"/>
                <a:ea typeface="Calibri" panose="020F0502020204030204" pitchFamily="34" charset="0"/>
                <a:cs typeface="Times New Roman" panose="02020603050405020304" pitchFamily="18" charset="0"/>
              </a:rPr>
              <a:t>Kasetsart</a:t>
            </a:r>
            <a:r>
              <a:rPr lang="en-US" kern="100" dirty="0">
                <a:latin typeface="Calibri" panose="020F0502020204030204" pitchFamily="34" charset="0"/>
                <a:ea typeface="Calibri" panose="020F0502020204030204" pitchFamily="34" charset="0"/>
                <a:cs typeface="Times New Roman" panose="02020603050405020304" pitchFamily="18" charset="0"/>
              </a:rPr>
              <a:t> University – Faculty of Fisheries on hosting of the new project office completed with the project office fully established with office equipment and </a:t>
            </a:r>
            <a:r>
              <a:rPr lang="en-US" kern="100" dirty="0" err="1">
                <a:latin typeface="Calibri" panose="020F0502020204030204" pitchFamily="34" charset="0"/>
                <a:ea typeface="Calibri" panose="020F0502020204030204" pitchFamily="34" charset="0"/>
                <a:cs typeface="Times New Roman" panose="02020603050405020304" pitchFamily="18" charset="0"/>
              </a:rPr>
              <a:t>furnitures</a:t>
            </a:r>
            <a:r>
              <a:rPr lang="en-US" kern="100" dirty="0">
                <a:latin typeface="Calibri" panose="020F0502020204030204" pitchFamily="34" charset="0"/>
                <a:ea typeface="Calibri" panose="020F0502020204030204" pitchFamily="34" charset="0"/>
                <a:cs typeface="Times New Roman" panose="02020603050405020304" pitchFamily="18" charset="0"/>
              </a:rPr>
              <a: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449084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AB375-5735-627B-AE78-5F19BCAC1DAC}"/>
              </a:ext>
            </a:extLst>
          </p:cNvPr>
          <p:cNvSpPr>
            <a:spLocks noGrp="1"/>
          </p:cNvSpPr>
          <p:nvPr>
            <p:ph type="title"/>
          </p:nvPr>
        </p:nvSpPr>
        <p:spPr/>
        <p:txBody>
          <a:bodyPr/>
          <a:lstStyle/>
          <a:p>
            <a:endParaRPr lang="en-SD"/>
          </a:p>
        </p:txBody>
      </p:sp>
      <p:sp>
        <p:nvSpPr>
          <p:cNvPr id="3" name="Text Placeholder 2">
            <a:extLst>
              <a:ext uri="{FF2B5EF4-FFF2-40B4-BE49-F238E27FC236}">
                <a16:creationId xmlns:a16="http://schemas.microsoft.com/office/drawing/2014/main" id="{FAAE7BDE-97A5-25F9-334B-6774ADCDA47C}"/>
              </a:ext>
            </a:extLst>
          </p:cNvPr>
          <p:cNvSpPr>
            <a:spLocks noGrp="1"/>
          </p:cNvSpPr>
          <p:nvPr>
            <p:ph type="body" idx="1"/>
          </p:nvPr>
        </p:nvSpPr>
        <p:spPr/>
        <p:txBody>
          <a:bodyPr/>
          <a:lstStyle/>
          <a:p>
            <a:endParaRPr lang="en-SD"/>
          </a:p>
        </p:txBody>
      </p:sp>
    </p:spTree>
    <p:extLst>
      <p:ext uri="{BB962C8B-B14F-4D97-AF65-F5344CB8AC3E}">
        <p14:creationId xmlns:p14="http://schemas.microsoft.com/office/powerpoint/2010/main" val="352117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9A7298DC-F7F3-C6BF-6039-42F6C60ABDDC}"/>
              </a:ext>
            </a:extLst>
          </p:cNvPr>
          <p:cNvSpPr txBox="1">
            <a:spLocks/>
          </p:cNvSpPr>
          <p:nvPr/>
        </p:nvSpPr>
        <p:spPr>
          <a:xfrm>
            <a:off x="2421924" y="365125"/>
            <a:ext cx="9562094"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Project </a:t>
            </a:r>
            <a:r>
              <a:rPr lang="en-US" sz="3200" b="1" dirty="0">
                <a:solidFill>
                  <a:prstClr val="black"/>
                </a:solidFill>
                <a:latin typeface="Calibri Light" panose="020F0302020204030204"/>
              </a:rPr>
              <a:t>Approval and Implementation</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F0F42EE2-DD5A-4733-2BFC-85CA7370ABA2}"/>
              </a:ext>
            </a:extLst>
          </p:cNvPr>
          <p:cNvSpPr txBox="1">
            <a:spLocks/>
          </p:cNvSpPr>
          <p:nvPr/>
        </p:nvSpPr>
        <p:spPr>
          <a:xfrm>
            <a:off x="2421921" y="1352520"/>
            <a:ext cx="9562097" cy="5284947"/>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Project endorsed by the GEF in November 2016</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Project implementation began in April 2018</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Executing Agencies:</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United Nations Office for Project Services (UNOPS) – national activities</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Southeast Asian Fisheries Development Center (SEAFDEC) </a:t>
            </a:r>
            <a:r>
              <a:rPr lang="en-US" kern="100" dirty="0">
                <a:latin typeface="Calibri" panose="020F0502020204030204" pitchFamily="34" charset="0"/>
                <a:ea typeface="Calibri" panose="020F0502020204030204" pitchFamily="34" charset="0"/>
                <a:cs typeface="Times New Roman" panose="02020603050405020304" pitchFamily="18" charset="0"/>
              </a:rPr>
              <a:t>- </a:t>
            </a:r>
            <a:r>
              <a:rPr lang="en-US" kern="100" dirty="0">
                <a:effectLst/>
                <a:latin typeface="Calibri" panose="020F0502020204030204" pitchFamily="34" charset="0"/>
                <a:ea typeface="Calibri" panose="020F0502020204030204" pitchFamily="34" charset="0"/>
                <a:cs typeface="Times New Roman" panose="02020603050405020304" pitchFamily="18" charset="0"/>
              </a:rPr>
              <a:t>regional activities</a:t>
            </a:r>
          </a:p>
          <a:p>
            <a:pPr marL="0" marR="0" lvl="0" indent="0" algn="l" defTabSz="914400" rtl="0" eaLnBrk="1" fontAlgn="auto" latinLnBrk="0" hangingPunct="1">
              <a:lnSpc>
                <a:spcPct val="90000"/>
              </a:lnSpc>
              <a:spcBef>
                <a:spcPts val="1000"/>
              </a:spcBef>
              <a:spcAft>
                <a:spcPts val="0"/>
              </a:spcAft>
              <a:buClrTx/>
              <a:buSzTx/>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Inception Phase </a:t>
            </a:r>
            <a:r>
              <a:rPr lang="en-US" kern="100" dirty="0">
                <a:latin typeface="Calibri" panose="020F0502020204030204" pitchFamily="34" charset="0"/>
                <a:ea typeface="Calibri" panose="020F0502020204030204" pitchFamily="34" charset="0"/>
                <a:cs typeface="Times New Roman" panose="02020603050405020304" pitchFamily="18" charset="0"/>
              </a:rPr>
              <a:t>implementation commenced in April 2020 with the engagement of the Project Inception Team assisted by regional and national consultants and teams</a:t>
            </a: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876845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Project Inception Phase – April 2020 – July 2021</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E</a:t>
            </a:r>
            <a:r>
              <a:rPr lang="en-US" kern="100" dirty="0">
                <a:effectLst/>
                <a:latin typeface="Calibri" panose="020F0502020204030204" pitchFamily="34" charset="0"/>
                <a:ea typeface="Calibri" panose="020F0502020204030204" pitchFamily="34" charset="0"/>
                <a:cs typeface="Times New Roman" panose="02020603050405020304" pitchFamily="18" charset="0"/>
              </a:rPr>
              <a:t>laborated the regional and national activities of the project, in close consultation with the implementing and executing agencies together with national and regional partners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b="0" i="0" u="none" strike="noStrike" kern="100" cap="none" spc="0" normalizeH="0" baseline="0" noProof="0" dirty="0">
                <a:ln>
                  <a:noFill/>
                </a:ln>
                <a:solidFill>
                  <a:sysClr val="windowText" lastClr="000000"/>
                </a:solidFill>
                <a:uLnTx/>
                <a:uFillTx/>
                <a:latin typeface="Calibri" panose="020F0502020204030204" pitchFamily="34" charset="0"/>
                <a:ea typeface="Calibri" panose="020F0502020204030204" pitchFamily="34" charset="0"/>
                <a:cs typeface="Times New Roman" panose="02020603050405020304" pitchFamily="18" charset="0"/>
              </a:rPr>
              <a:t>Implementation impacted by the COVID-19 crisis – travel restrictions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kern="100" dirty="0">
                <a:latin typeface="Calibri" panose="020F0502020204030204" pitchFamily="34" charset="0"/>
                <a:ea typeface="Calibri" panose="020F0502020204030204" pitchFamily="34" charset="0"/>
                <a:cs typeface="Times New Roman" panose="02020603050405020304" pitchFamily="18" charset="0"/>
              </a:rPr>
              <a:t>D</a:t>
            </a:r>
            <a:r>
              <a:rPr lang="en-GB" kern="100" dirty="0">
                <a:effectLst/>
                <a:latin typeface="Calibri" panose="020F0502020204030204" pitchFamily="34" charset="0"/>
                <a:ea typeface="Calibri" panose="020F0502020204030204" pitchFamily="34" charset="0"/>
                <a:cs typeface="Times New Roman" panose="02020603050405020304" pitchFamily="18" charset="0"/>
              </a:rPr>
              <a:t>rafted the Regional Implementation Report and the National Implementation Reports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kern="100" dirty="0">
                <a:effectLst/>
                <a:latin typeface="Calibri" panose="020F0502020204030204" pitchFamily="34" charset="0"/>
                <a:ea typeface="Calibri" panose="020F0502020204030204" pitchFamily="34" charset="0"/>
                <a:cs typeface="Times New Roman" panose="02020603050405020304" pitchFamily="18" charset="0"/>
              </a:rPr>
              <a:t>30 July 2020: First Regional Inception Phase Online Meeting</a:t>
            </a:r>
            <a:endParaRPr kumimoji="0" lang="en-US"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28792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Project Inception Phase – April 2020 – July 2021</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kern="100" dirty="0">
                <a:effectLst/>
                <a:latin typeface="Calibri" panose="020F0502020204030204" pitchFamily="34" charset="0"/>
                <a:ea typeface="Calibri" panose="020F0502020204030204" pitchFamily="34" charset="0"/>
                <a:cs typeface="Times New Roman" panose="02020603050405020304" pitchFamily="18" charset="0"/>
              </a:rPr>
              <a:t>4 December 2020: </a:t>
            </a:r>
            <a:r>
              <a:rPr lang="en-GB" dirty="0">
                <a:effectLst/>
                <a:latin typeface="Calibri" panose="020F0502020204030204" pitchFamily="34" charset="0"/>
                <a:ea typeface="Arial" panose="020B0604020202020204" pitchFamily="34" charset="0"/>
              </a:rPr>
              <a:t>Second Inception Phase Online Meeting</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15 March 2021: </a:t>
            </a:r>
            <a:r>
              <a:rPr lang="en-US" kern="100" dirty="0">
                <a:effectLst/>
                <a:latin typeface="Calibri" panose="020F0502020204030204" pitchFamily="34" charset="0"/>
                <a:ea typeface="Calibri" panose="020F0502020204030204" pitchFamily="34" charset="0"/>
                <a:cs typeface="Times New Roman" panose="02020603050405020304" pitchFamily="18" charset="0"/>
              </a:rPr>
              <a:t>Third Inception Phase Online Meeting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29-30 June 2021: </a:t>
            </a:r>
            <a:r>
              <a:rPr lang="en-US" b="1" kern="100" dirty="0">
                <a:effectLst/>
                <a:latin typeface="Calibri" panose="020F0502020204030204" pitchFamily="34" charset="0"/>
                <a:ea typeface="Calibri" panose="020F0502020204030204" pitchFamily="34" charset="0"/>
                <a:cs typeface="Times New Roman" panose="02020603050405020304" pitchFamily="18" charset="0"/>
              </a:rPr>
              <a:t>First Project Steering Committee (PSC) Meeting</a:t>
            </a:r>
            <a:r>
              <a:rPr lang="en-US" kern="100" dirty="0">
                <a:effectLst/>
                <a:latin typeface="Calibri" panose="020F0502020204030204" pitchFamily="34" charset="0"/>
                <a:ea typeface="Calibri" panose="020F0502020204030204" pitchFamily="34" charset="0"/>
                <a:cs typeface="Times New Roman" panose="02020603050405020304" pitchFamily="18" charset="0"/>
              </a:rPr>
              <a:t> – discussed and approved the Regional Implementation Report, revised work plans and budgets, no-cost project extension until 2024</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1 July 2021: </a:t>
            </a:r>
            <a:r>
              <a:rPr lang="en-US" b="1" kern="100" dirty="0">
                <a:effectLst/>
                <a:latin typeface="Calibri" panose="020F0502020204030204" pitchFamily="34" charset="0"/>
                <a:ea typeface="Calibri" panose="020F0502020204030204" pitchFamily="34" charset="0"/>
                <a:cs typeface="Times New Roman" panose="02020603050405020304" pitchFamily="18" charset="0"/>
              </a:rPr>
              <a:t>SCS SAP Project Inception Workshop </a:t>
            </a:r>
            <a:r>
              <a:rPr lang="en-US" kern="100" dirty="0">
                <a:effectLst/>
                <a:latin typeface="Calibri" panose="020F0502020204030204" pitchFamily="34" charset="0"/>
                <a:ea typeface="Calibri" panose="020F0502020204030204" pitchFamily="34" charset="0"/>
                <a:cs typeface="Times New Roman" panose="02020603050405020304" pitchFamily="18" charset="0"/>
              </a:rPr>
              <a:t>to present and launch the project. Signals the end of the inception phase and start of the implementation phase.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55878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Project Implementation Phase – July </a:t>
            </a:r>
            <a:r>
              <a:rPr kumimoji="0" lang="en-US" sz="3200" b="1" i="0" u="none" strike="noStrike" kern="1200" cap="none" spc="0" normalizeH="0" baseline="0" noProof="0">
                <a:ln>
                  <a:noFill/>
                </a:ln>
                <a:solidFill>
                  <a:prstClr val="black"/>
                </a:solidFill>
                <a:effectLst/>
                <a:uLnTx/>
                <a:uFillTx/>
                <a:latin typeface="Calibri Light" panose="020F0302020204030204"/>
                <a:ea typeface="+mj-ea"/>
                <a:cs typeface="+mj-cs"/>
              </a:rPr>
              <a:t>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Despite the challenges of COVID-19, all partners and national teams were able to initiate actions. </a:t>
            </a:r>
          </a:p>
          <a:p>
            <a:pPr marL="0" marR="0" lvl="0" indent="0" algn="l" defTabSz="914400" rtl="0" eaLnBrk="1" fontAlgn="auto" latinLnBrk="0" hangingPunct="1">
              <a:lnSpc>
                <a:spcPct val="90000"/>
              </a:lnSpc>
              <a:spcBef>
                <a:spcPts val="1000"/>
              </a:spcBef>
              <a:spcAft>
                <a:spcPts val="0"/>
              </a:spcAft>
              <a:buClrTx/>
              <a:buSzTx/>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National teams organized internal coordination and consultations with concerned agencies and institutions to discuss the project and implementation phase activities</a:t>
            </a:r>
          </a:p>
          <a:p>
            <a:pPr marL="0" marR="0" lvl="0" indent="0" algn="l" defTabSz="914400" rtl="0" eaLnBrk="1" fontAlgn="auto" latinLnBrk="0" hangingPunct="1">
              <a:lnSpc>
                <a:spcPct val="90000"/>
              </a:lnSpc>
              <a:spcBef>
                <a:spcPts val="1000"/>
              </a:spcBef>
              <a:spcAft>
                <a:spcPts val="0"/>
              </a:spcAft>
              <a:buClrTx/>
              <a:buSzTx/>
              <a:buNone/>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R</a:t>
            </a:r>
            <a:r>
              <a:rPr lang="en-US" kern="100" dirty="0">
                <a:effectLst/>
                <a:latin typeface="Calibri" panose="020F0502020204030204" pitchFamily="34" charset="0"/>
                <a:ea typeface="Calibri" panose="020F0502020204030204" pitchFamily="34" charset="0"/>
                <a:cs typeface="Times New Roman" panose="02020603050405020304" pitchFamily="18" charset="0"/>
              </a:rPr>
              <a:t>eview and confirmation of national focal points of different project bodies including memberships</a:t>
            </a:r>
          </a:p>
          <a:p>
            <a:pPr marL="0" marR="0" lvl="0" indent="0" algn="l" defTabSz="914400" rtl="0" eaLnBrk="1" fontAlgn="auto" latinLnBrk="0" hangingPunct="1">
              <a:lnSpc>
                <a:spcPct val="90000"/>
              </a:lnSpc>
              <a:spcBef>
                <a:spcPts val="1000"/>
              </a:spcBef>
              <a:spcAft>
                <a:spcPts val="0"/>
              </a:spcAft>
              <a:buClrTx/>
              <a:buSzTx/>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Review and confirmation of intervention sites and targets</a:t>
            </a:r>
          </a:p>
        </p:txBody>
      </p:sp>
    </p:spTree>
    <p:extLst>
      <p:ext uri="{BB962C8B-B14F-4D97-AF65-F5344CB8AC3E}">
        <p14:creationId xmlns:p14="http://schemas.microsoft.com/office/powerpoint/2010/main" val="3980345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Project Implementation Phase – July 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R</a:t>
            </a:r>
            <a:r>
              <a:rPr lang="en-US" kern="100" dirty="0">
                <a:effectLst/>
                <a:latin typeface="Calibri" panose="020F0502020204030204" pitchFamily="34" charset="0"/>
                <a:ea typeface="Calibri" panose="020F0502020204030204" pitchFamily="34" charset="0"/>
                <a:cs typeface="Times New Roman" panose="02020603050405020304" pitchFamily="18" charset="0"/>
              </a:rPr>
              <a:t>eview and updating for publication: </a:t>
            </a:r>
          </a:p>
          <a:p>
            <a:pPr marL="0" marR="0" lvl="0" indent="0" algn="l" defTabSz="914400" rtl="0" eaLnBrk="1" fontAlgn="auto" latinLnBrk="0" hangingPunct="1">
              <a:lnSpc>
                <a:spcPct val="90000"/>
              </a:lnSpc>
              <a:spcBef>
                <a:spcPts val="1000"/>
              </a:spcBef>
              <a:spcAft>
                <a:spcPts val="0"/>
              </a:spcAft>
              <a:buClrTx/>
              <a:buSzTx/>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1) Draft National Implementation Reports, </a:t>
            </a:r>
          </a:p>
          <a:p>
            <a:pPr marL="0" marR="0" lvl="0" indent="0" algn="l" defTabSz="914400" rtl="0" eaLnBrk="1" fontAlgn="auto" latinLnBrk="0" hangingPunct="1">
              <a:lnSpc>
                <a:spcPct val="90000"/>
              </a:lnSpc>
              <a:spcBef>
                <a:spcPts val="1000"/>
              </a:spcBef>
              <a:spcAft>
                <a:spcPts val="0"/>
              </a:spcAft>
              <a:buClrTx/>
              <a:buSzTx/>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2) Draft Report on Habitats and Land-based Pollution Achievements in Implementing the SAP at the National Level During 2008 – 2021, and </a:t>
            </a:r>
          </a:p>
          <a:p>
            <a:pPr marL="0" marR="0" lvl="0" indent="0" algn="l" defTabSz="914400" rtl="0" eaLnBrk="1" fontAlgn="auto" latinLnBrk="0" hangingPunct="1">
              <a:lnSpc>
                <a:spcPct val="90000"/>
              </a:lnSpc>
              <a:spcBef>
                <a:spcPts val="1000"/>
              </a:spcBef>
              <a:spcAft>
                <a:spcPts val="0"/>
              </a:spcAft>
              <a:buClrTx/>
              <a:buSzTx/>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3) Good practices on habitats, fisheries and land-based pollution management</a:t>
            </a:r>
          </a:p>
          <a:p>
            <a:pPr marL="0" marR="0" lvl="0" indent="0" algn="l" defTabSz="914400" rtl="0" eaLnBrk="1" fontAlgn="auto" latinLnBrk="0" hangingPunct="1">
              <a:lnSpc>
                <a:spcPct val="90000"/>
              </a:lnSpc>
              <a:spcBef>
                <a:spcPts val="1000"/>
              </a:spcBef>
              <a:spcAft>
                <a:spcPts val="0"/>
              </a:spcAft>
              <a:buClrTx/>
              <a:buSzTx/>
              <a:buNone/>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Organized bilateral meetings and calls with regional organizations, projects and initiatives on possible synergies and collaboration and participated in various regional and national meetings, conferences and events </a:t>
            </a:r>
          </a:p>
          <a:p>
            <a:pPr marL="0" marR="0" lvl="0" indent="0" algn="l" defTabSz="914400" rtl="0" eaLnBrk="1" fontAlgn="auto" latinLnBrk="0" hangingPunct="1">
              <a:lnSpc>
                <a:spcPct val="90000"/>
              </a:lnSpc>
              <a:spcBef>
                <a:spcPts val="1000"/>
              </a:spcBef>
              <a:spcAft>
                <a:spcPts val="0"/>
              </a:spcAft>
              <a:buClrTx/>
              <a:buSzTx/>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12819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Project Implementation Phase – July 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r>
              <a:rPr lang="en-US" b="1" kern="100" dirty="0">
                <a:effectLst/>
                <a:latin typeface="Calibri" panose="020F0502020204030204" pitchFamily="34" charset="0"/>
                <a:ea typeface="Calibri" panose="020F0502020204030204" pitchFamily="34" charset="0"/>
                <a:cs typeface="Times New Roman" panose="02020603050405020304" pitchFamily="18" charset="0"/>
              </a:rPr>
              <a:t>Project Cooperation Agreements (PCAs) </a:t>
            </a:r>
            <a:r>
              <a:rPr lang="en-US" kern="100" dirty="0">
                <a:effectLst/>
                <a:latin typeface="Calibri" panose="020F0502020204030204" pitchFamily="34" charset="0"/>
                <a:ea typeface="Calibri" panose="020F0502020204030204" pitchFamily="34" charset="0"/>
                <a:cs typeface="Times New Roman" panose="02020603050405020304" pitchFamily="18" charset="0"/>
              </a:rPr>
              <a:t>with Cambodia, China, and Thailand for national execution of Component 1 have been signed in late 2022 and amended in June 2023 and June 2024</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Cambodia - Ministry of Environment (MOE)</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China - South China Institute of Environmental Sciences (SCIES)-Ministry of Ecology and Environment (MEE)</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Thailand - Department of Marine and Coastal Resources (DMCR)-Ministry of Natural Resources and Environment (MONRE)</a:t>
            </a:r>
          </a:p>
        </p:txBody>
      </p:sp>
    </p:spTree>
    <p:extLst>
      <p:ext uri="{BB962C8B-B14F-4D97-AF65-F5344CB8AC3E}">
        <p14:creationId xmlns:p14="http://schemas.microsoft.com/office/powerpoint/2010/main" val="240302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Project Implementation Phase – July 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Project Cooperation Agreements (PCAs) with Indonesia, Philippines and Vietnam have been delayed due to national events resulting to government restructuring, change of leaderships and mandates of agencies that would execute the project, and the internal consultation, coordination and approval process </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Indonesia - Ministry of Environment and Forestry (MOEF)</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Philippines - Department of Environment and Natural Resources (DENR)</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Vietnam - Ministry of Natural Resources and Environment (MONRE)</a:t>
            </a:r>
          </a:p>
        </p:txBody>
      </p:sp>
    </p:spTree>
    <p:extLst>
      <p:ext uri="{BB962C8B-B14F-4D97-AF65-F5344CB8AC3E}">
        <p14:creationId xmlns:p14="http://schemas.microsoft.com/office/powerpoint/2010/main" val="2534652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4" y="375883"/>
            <a:ext cx="9551336" cy="798657"/>
          </a:xfrm>
          <a:prstGeom prst="rect">
            <a:avLst/>
          </a:prstGeom>
          <a:solidFill>
            <a:srgbClr val="BDEEFF"/>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Project Implementation Phase – July 2021 onwards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21" y="1352520"/>
            <a:ext cx="9551339" cy="5295705"/>
          </a:xfrm>
          <a:prstGeom prst="rect">
            <a:avLst/>
          </a:prstGeom>
          <a:solidFill>
            <a:srgbClr val="BDEEFF"/>
          </a:solidFill>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r>
              <a:rPr lang="en-US" sz="2800" b="1" kern="100" dirty="0">
                <a:effectLst/>
                <a:latin typeface="Calibri" panose="020F0502020204030204" pitchFamily="34" charset="0"/>
                <a:ea typeface="Calibri" panose="020F0502020204030204" pitchFamily="34" charset="0"/>
                <a:cs typeface="Times New Roman" panose="02020603050405020304" pitchFamily="18" charset="0"/>
              </a:rPr>
              <a:t>Indonesia</a:t>
            </a: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 </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Grant Support Agreement (GSA) with the Bogor Agricultural University-Center for Coastal and Marine Resources Studies, being updated and finalized to include all three components</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Memorandum of Understanding (MOU) between UNOPS and Ministry of Environment and Forestry (MOEF) being finalized</a:t>
            </a:r>
          </a:p>
          <a:p>
            <a:pPr marL="0" marR="0" lvl="0" indent="0" algn="l" defTabSz="914400" rtl="0" eaLnBrk="1" fontAlgn="auto" latinLnBrk="0" hangingPunct="1">
              <a:lnSpc>
                <a:spcPct val="90000"/>
              </a:lnSpc>
              <a:spcBef>
                <a:spcPts val="1000"/>
              </a:spcBef>
              <a:spcAft>
                <a:spcPts val="0"/>
              </a:spcAft>
              <a:buClrTx/>
              <a:buSzTx/>
              <a:buNone/>
              <a:tabLst/>
              <a:defRPr/>
            </a:pPr>
            <a:r>
              <a:rPr lang="en-US" sz="2800" b="1" kern="100" dirty="0">
                <a:effectLst/>
                <a:latin typeface="Calibri" panose="020F0502020204030204" pitchFamily="34" charset="0"/>
                <a:ea typeface="Calibri" panose="020F0502020204030204" pitchFamily="34" charset="0"/>
                <a:cs typeface="Times New Roman" panose="02020603050405020304" pitchFamily="18" charset="0"/>
              </a:rPr>
              <a:t>Philippines</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E</a:t>
            </a: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xplored other execution modalities outside of DENR</a:t>
            </a:r>
          </a:p>
          <a:p>
            <a:pPr marR="0" lvl="0" algn="l" defTabSz="914400" rtl="0" eaLnBrk="1" fontAlgn="auto" latinLnBrk="0" hangingPunct="1">
              <a:lnSpc>
                <a:spcPct val="90000"/>
              </a:lnSpc>
              <a:spcBef>
                <a:spcPts val="1000"/>
              </a:spcBef>
              <a:spcAft>
                <a:spcPts val="0"/>
              </a:spcAft>
              <a:buClrTx/>
              <a:buSzTx/>
              <a:buFontTx/>
              <a:buChar char="-"/>
              <a:tabLst/>
              <a:defRPr/>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Grant Support Agreement (GSA) with the Society for the Conservation of Philippine Wetlands (SCPW) as implementing partner, includes all three components and being reviewed for approval</a:t>
            </a:r>
          </a:p>
          <a:p>
            <a:pPr marL="0" marR="0" lvl="0" indent="0" algn="l" defTabSz="914400" rtl="0" eaLnBrk="1" fontAlgn="auto" latinLnBrk="0" hangingPunct="1">
              <a:lnSpc>
                <a:spcPct val="90000"/>
              </a:lnSpc>
              <a:spcBef>
                <a:spcPts val="1000"/>
              </a:spcBef>
              <a:spcAft>
                <a:spcPts val="0"/>
              </a:spcAft>
              <a:buClrTx/>
              <a:buSzTx/>
              <a:buNone/>
              <a:tabLst/>
              <a:defRPr/>
            </a:pPr>
            <a:r>
              <a:rPr lang="en-US" sz="2800" b="1" kern="100" dirty="0">
                <a:effectLst/>
                <a:latin typeface="Calibri" panose="020F0502020204030204" pitchFamily="34" charset="0"/>
                <a:ea typeface="Calibri" panose="020F0502020204030204" pitchFamily="34" charset="0"/>
                <a:cs typeface="Times New Roman" panose="02020603050405020304" pitchFamily="18" charset="0"/>
              </a:rPr>
              <a:t>Vietnam</a:t>
            </a:r>
          </a:p>
          <a:p>
            <a:pPr>
              <a:buClrTx/>
              <a:buFontTx/>
              <a:buChar char="-"/>
              <a:defRPr/>
            </a:pPr>
            <a:r>
              <a:rPr lang="en-US" kern="100" dirty="0">
                <a:latin typeface="Calibri" panose="020F0502020204030204" pitchFamily="34" charset="0"/>
                <a:ea typeface="Calibri" panose="020F0502020204030204" pitchFamily="34" charset="0"/>
                <a:cs typeface="Times New Roman" panose="02020603050405020304" pitchFamily="18" charset="0"/>
              </a:rPr>
              <a:t>Project Cooperation Agreement (PCA) with </a:t>
            </a: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Vietnam Environment and Marine Science Institute (VEMSI), </a:t>
            </a:r>
            <a:r>
              <a:rPr lang="en-US" kern="100" dirty="0">
                <a:latin typeface="Calibri" panose="020F0502020204030204" pitchFamily="34" charset="0"/>
                <a:ea typeface="Calibri" panose="020F0502020204030204" pitchFamily="34" charset="0"/>
                <a:cs typeface="Times New Roman" panose="02020603050405020304" pitchFamily="18" charset="0"/>
              </a:rPr>
              <a:t>being updated and finalized to include all three components</a:t>
            </a:r>
          </a:p>
          <a:p>
            <a:pPr marR="0" lvl="0" algn="l" defTabSz="914400" rtl="0" eaLnBrk="1" fontAlgn="auto" latinLnBrk="0" hangingPunct="1">
              <a:lnSpc>
                <a:spcPct val="90000"/>
              </a:lnSpc>
              <a:spcBef>
                <a:spcPts val="1000"/>
              </a:spcBef>
              <a:spcAft>
                <a:spcPts val="0"/>
              </a:spcAft>
              <a:buClrTx/>
              <a:buSzTx/>
              <a:buFontTx/>
              <a:buChar char="-"/>
              <a:tabLst/>
              <a:defRPr/>
            </a:pPr>
            <a:r>
              <a:rPr lang="en-US" kern="100" dirty="0">
                <a:latin typeface="Calibri" panose="020F0502020204030204" pitchFamily="34" charset="0"/>
                <a:ea typeface="Calibri" panose="020F0502020204030204" pitchFamily="34" charset="0"/>
                <a:cs typeface="Times New Roman" panose="02020603050405020304" pitchFamily="18" charset="0"/>
              </a:rPr>
              <a:t>Project is awaiting approval by the government</a:t>
            </a: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None/>
              <a:tabLst/>
              <a:defRPr/>
            </a:pP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83399502"/>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616</TotalTime>
  <Words>1141</Words>
  <Application>Microsoft Office PowerPoint</Application>
  <PresentationFormat>Widescreen</PresentationFormat>
  <Paragraphs>86</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Twentieth Century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Virginie Hart</dc:creator>
  <cp:lastModifiedBy>Molina Reynaldo</cp:lastModifiedBy>
  <cp:revision>31</cp:revision>
  <dcterms:created xsi:type="dcterms:W3CDTF">2021-06-17T13:22:27Z</dcterms:created>
  <dcterms:modified xsi:type="dcterms:W3CDTF">2024-07-22T16:46:34Z</dcterms:modified>
</cp:coreProperties>
</file>