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58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jqPtPHz8WjxPpkOOXY0t4hNsYTM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122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20787" b="74"/>
          <a:stretch/>
        </p:blipFill>
        <p:spPr>
          <a:xfrm>
            <a:off x="376163" y="1161766"/>
            <a:ext cx="11439674" cy="4780167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919458" y="2399779"/>
            <a:ext cx="10446534" cy="1643683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300" b="1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Second Meeting of the Regional Scientific and Technical Committee (RSTC) </a:t>
            </a:r>
            <a:endParaRPr sz="23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900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23</a:t>
            </a:r>
            <a:r>
              <a:rPr lang="en-US" sz="19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-25 July 2024, Bangkok, Thailand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lang="en-US" sz="1900" b="0" i="0" u="none" strike="noStrike" cap="none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Report of S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tatus and Progress of the SCS SAP Project implementation 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900" b="0" i="0" u="none" strike="noStrike" cap="none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1171113" y="177475"/>
            <a:ext cx="9918000" cy="878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47325" y="232075"/>
            <a:ext cx="1169336" cy="7695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"/>
          <p:cNvSpPr txBox="1"/>
          <p:nvPr/>
        </p:nvSpPr>
        <p:spPr>
          <a:xfrm>
            <a:off x="2582550" y="149125"/>
            <a:ext cx="8430300" cy="6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2200" b="1" i="0" u="none" strike="noStrike" cap="none" dirty="0">
                <a:solidFill>
                  <a:srgbClr val="274E13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Programme for the South China Sea and Gulf of Thailand (SCS SAP) Project     </a:t>
            </a:r>
            <a:r>
              <a:rPr lang="en-US" sz="2200" b="0" i="0" u="none" strike="noStrike" cap="none" dirty="0">
                <a:solidFill>
                  <a:srgbClr val="274E13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</a:t>
            </a:r>
            <a:endParaRPr sz="1400" b="0" i="0" u="none" strike="noStrike" cap="none" dirty="0">
              <a:solidFill>
                <a:srgbClr val="274E1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274E1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42A784FD-C25A-2225-55E8-65BDA1106C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7138" y="5941934"/>
            <a:ext cx="916066" cy="916066"/>
          </a:xfrm>
          <a:prstGeom prst="rect">
            <a:avLst/>
          </a:prstGeom>
        </p:spPr>
      </p:pic>
      <p:pic>
        <p:nvPicPr>
          <p:cNvPr id="5" name="Picture 4" descr="A blue and green logo&#10;&#10;Description automatically generated">
            <a:extLst>
              <a:ext uri="{FF2B5EF4-FFF2-40B4-BE49-F238E27FC236}">
                <a16:creationId xmlns:a16="http://schemas.microsoft.com/office/drawing/2014/main" id="{C7BB7495-D297-4BB5-80F1-F183CABB50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8265" y="6035039"/>
            <a:ext cx="860107" cy="809512"/>
          </a:xfrm>
          <a:prstGeom prst="rect">
            <a:avLst/>
          </a:prstGeom>
        </p:spPr>
      </p:pic>
      <p:pic>
        <p:nvPicPr>
          <p:cNvPr id="7" name="Picture 6" descr="A blue text on a white background&#10;&#10;Description automatically generated">
            <a:extLst>
              <a:ext uri="{FF2B5EF4-FFF2-40B4-BE49-F238E27FC236}">
                <a16:creationId xmlns:a16="http://schemas.microsoft.com/office/drawing/2014/main" id="{8FEAAFD6-5FAD-4B8A-2FEA-19D9B4E1D5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0719" y="6059978"/>
            <a:ext cx="1274272" cy="7079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04B801A-2700-7C77-3A76-E02FA6F91D8A}"/>
              </a:ext>
            </a:extLst>
          </p:cNvPr>
          <p:cNvSpPr txBox="1"/>
          <p:nvPr/>
        </p:nvSpPr>
        <p:spPr>
          <a:xfrm>
            <a:off x="2792958" y="4514094"/>
            <a:ext cx="6310719" cy="996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[NAME OF COUNTRY]</a:t>
            </a: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[Name of National Executing Agency]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98;g2a7bee7e003_1_6">
            <a:extLst>
              <a:ext uri="{FF2B5EF4-FFF2-40B4-BE49-F238E27FC236}">
                <a16:creationId xmlns:a16="http://schemas.microsoft.com/office/drawing/2014/main" id="{D1FD1E32-BD46-0BAF-C938-396F92C1FDE0}"/>
              </a:ext>
            </a:extLst>
          </p:cNvPr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5" name="Google Shape;99;g2a7bee7e003_1_6">
              <a:extLst>
                <a:ext uri="{FF2B5EF4-FFF2-40B4-BE49-F238E27FC236}">
                  <a16:creationId xmlns:a16="http://schemas.microsoft.com/office/drawing/2014/main" id="{52FFDB55-CD80-E204-76E3-838E745140D9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100;g2a7bee7e003_1_6">
              <a:extLst>
                <a:ext uri="{FF2B5EF4-FFF2-40B4-BE49-F238E27FC236}">
                  <a16:creationId xmlns:a16="http://schemas.microsoft.com/office/drawing/2014/main" id="{9D523DA5-4B68-2C2D-1965-CD4446B610D8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10698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Google Shape;101;g2a7bee7e003_1_6">
              <a:extLst>
                <a:ext uri="{FF2B5EF4-FFF2-40B4-BE49-F238E27FC236}">
                  <a16:creationId xmlns:a16="http://schemas.microsoft.com/office/drawing/2014/main" id="{E1A2DC69-4E5D-CB91-3230-B26E108A64EC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10698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102;g2a7bee7e003_1_6">
              <a:extLst>
                <a:ext uri="{FF2B5EF4-FFF2-40B4-BE49-F238E27FC236}">
                  <a16:creationId xmlns:a16="http://schemas.microsoft.com/office/drawing/2014/main" id="{EF587D4B-0F0F-F272-E2C8-BF5D9E51AEB5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r="10698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5">
            <a:extLst>
              <a:ext uri="{FF2B5EF4-FFF2-40B4-BE49-F238E27FC236}">
                <a16:creationId xmlns:a16="http://schemas.microsoft.com/office/drawing/2014/main" id="{9A7298DC-F7F3-C6BF-6039-42F6C60ABDDC}"/>
              </a:ext>
            </a:extLst>
          </p:cNvPr>
          <p:cNvSpPr txBox="1">
            <a:spLocks/>
          </p:cNvSpPr>
          <p:nvPr/>
        </p:nvSpPr>
        <p:spPr>
          <a:xfrm>
            <a:off x="2421924" y="365125"/>
            <a:ext cx="9562094" cy="798657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Updated National Coordination Framework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F0F42EE2-DD5A-4733-2BFC-85CA7370ABA2}"/>
              </a:ext>
            </a:extLst>
          </p:cNvPr>
          <p:cNvSpPr txBox="1">
            <a:spLocks/>
          </p:cNvSpPr>
          <p:nvPr/>
        </p:nvSpPr>
        <p:spPr>
          <a:xfrm>
            <a:off x="2421921" y="1352520"/>
            <a:ext cx="9562097" cy="5284947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Focal Ministry: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Executing (leading) Agency: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 Partner Organizations: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National Focal Points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National Technical Focal Point: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Focal Point for mangroves: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Focal Point for coral reefs: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Focal Point for seagrass beds: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Focal Points for LbP: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Focal expert on Economic Valuation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7684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98;g2a7bee7e003_1_6">
            <a:extLst>
              <a:ext uri="{FF2B5EF4-FFF2-40B4-BE49-F238E27FC236}">
                <a16:creationId xmlns:a16="http://schemas.microsoft.com/office/drawing/2014/main" id="{D1FD1E32-BD46-0BAF-C938-396F92C1FDE0}"/>
              </a:ext>
            </a:extLst>
          </p:cNvPr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5" name="Google Shape;99;g2a7bee7e003_1_6">
              <a:extLst>
                <a:ext uri="{FF2B5EF4-FFF2-40B4-BE49-F238E27FC236}">
                  <a16:creationId xmlns:a16="http://schemas.microsoft.com/office/drawing/2014/main" id="{52FFDB55-CD80-E204-76E3-838E745140D9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100;g2a7bee7e003_1_6">
              <a:extLst>
                <a:ext uri="{FF2B5EF4-FFF2-40B4-BE49-F238E27FC236}">
                  <a16:creationId xmlns:a16="http://schemas.microsoft.com/office/drawing/2014/main" id="{9D523DA5-4B68-2C2D-1965-CD4446B610D8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10698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Google Shape;101;g2a7bee7e003_1_6">
              <a:extLst>
                <a:ext uri="{FF2B5EF4-FFF2-40B4-BE49-F238E27FC236}">
                  <a16:creationId xmlns:a16="http://schemas.microsoft.com/office/drawing/2014/main" id="{E1A2DC69-4E5D-CB91-3230-B26E108A64EC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10698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102;g2a7bee7e003_1_6">
              <a:extLst>
                <a:ext uri="{FF2B5EF4-FFF2-40B4-BE49-F238E27FC236}">
                  <a16:creationId xmlns:a16="http://schemas.microsoft.com/office/drawing/2014/main" id="{EF587D4B-0F0F-F272-E2C8-BF5D9E51AEB5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r="10698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5">
            <a:extLst>
              <a:ext uri="{FF2B5EF4-FFF2-40B4-BE49-F238E27FC236}">
                <a16:creationId xmlns:a16="http://schemas.microsoft.com/office/drawing/2014/main" id="{C8021D2C-08C1-31E8-E4D7-2092C921CBAD}"/>
              </a:ext>
            </a:extLst>
          </p:cNvPr>
          <p:cNvSpPr txBox="1">
            <a:spLocks/>
          </p:cNvSpPr>
          <p:nvPr/>
        </p:nvSpPr>
        <p:spPr>
          <a:xfrm>
            <a:off x="2421924" y="365125"/>
            <a:ext cx="9551336" cy="798657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Status of PCA/GSA signature and amendment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D0EFAE39-056D-359E-9BF7-4C1725EDA6D0}"/>
              </a:ext>
            </a:extLst>
          </p:cNvPr>
          <p:cNvSpPr txBox="1">
            <a:spLocks/>
          </p:cNvSpPr>
          <p:nvPr/>
        </p:nvSpPr>
        <p:spPr>
          <a:xfrm>
            <a:off x="2421921" y="1352520"/>
            <a:ext cx="9551339" cy="5295705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 of signing the first PCA: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 of signing the amended PCA: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Amendment for all 3 components: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Amendment for only component 1: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 not signed yet, time schedule for signing PCA/GSA: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Challenges resulting in the delay: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Solutions to speed up: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8792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98;g2a7bee7e003_1_6">
            <a:extLst>
              <a:ext uri="{FF2B5EF4-FFF2-40B4-BE49-F238E27FC236}">
                <a16:creationId xmlns:a16="http://schemas.microsoft.com/office/drawing/2014/main" id="{D1FD1E32-BD46-0BAF-C938-396F92C1FDE0}"/>
              </a:ext>
            </a:extLst>
          </p:cNvPr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5" name="Google Shape;99;g2a7bee7e003_1_6">
              <a:extLst>
                <a:ext uri="{FF2B5EF4-FFF2-40B4-BE49-F238E27FC236}">
                  <a16:creationId xmlns:a16="http://schemas.microsoft.com/office/drawing/2014/main" id="{52FFDB55-CD80-E204-76E3-838E745140D9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100;g2a7bee7e003_1_6">
              <a:extLst>
                <a:ext uri="{FF2B5EF4-FFF2-40B4-BE49-F238E27FC236}">
                  <a16:creationId xmlns:a16="http://schemas.microsoft.com/office/drawing/2014/main" id="{9D523DA5-4B68-2C2D-1965-CD4446B610D8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10698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Google Shape;101;g2a7bee7e003_1_6">
              <a:extLst>
                <a:ext uri="{FF2B5EF4-FFF2-40B4-BE49-F238E27FC236}">
                  <a16:creationId xmlns:a16="http://schemas.microsoft.com/office/drawing/2014/main" id="{E1A2DC69-4E5D-CB91-3230-B26E108A64EC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10698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102;g2a7bee7e003_1_6">
              <a:extLst>
                <a:ext uri="{FF2B5EF4-FFF2-40B4-BE49-F238E27FC236}">
                  <a16:creationId xmlns:a16="http://schemas.microsoft.com/office/drawing/2014/main" id="{EF587D4B-0F0F-F272-E2C8-BF5D9E51AEB5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r="10698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5">
            <a:extLst>
              <a:ext uri="{FF2B5EF4-FFF2-40B4-BE49-F238E27FC236}">
                <a16:creationId xmlns:a16="http://schemas.microsoft.com/office/drawing/2014/main" id="{45757F1B-F0E7-CEF2-987E-A22F6C02C84B}"/>
              </a:ext>
            </a:extLst>
          </p:cNvPr>
          <p:cNvSpPr txBox="1">
            <a:spLocks/>
          </p:cNvSpPr>
          <p:nvPr/>
        </p:nvSpPr>
        <p:spPr>
          <a:xfrm>
            <a:off x="2421924" y="365125"/>
            <a:ext cx="9529822" cy="798657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Progress in implementing the signed PCA/GSA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7EAEC787-A31C-EC34-8894-86CBE3569568}"/>
              </a:ext>
            </a:extLst>
          </p:cNvPr>
          <p:cNvSpPr txBox="1">
            <a:spLocks/>
          </p:cNvSpPr>
          <p:nvPr/>
        </p:nvSpPr>
        <p:spPr>
          <a:xfrm>
            <a:off x="2421922" y="1352521"/>
            <a:ext cx="9529824" cy="5317220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Timing issues (intime, delayed, extended):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List of changed activities and reasons: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 achievements up to present: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…………………………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6143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98;g2a7bee7e003_1_6">
            <a:extLst>
              <a:ext uri="{FF2B5EF4-FFF2-40B4-BE49-F238E27FC236}">
                <a16:creationId xmlns:a16="http://schemas.microsoft.com/office/drawing/2014/main" id="{D1FD1E32-BD46-0BAF-C938-396F92C1FDE0}"/>
              </a:ext>
            </a:extLst>
          </p:cNvPr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5" name="Google Shape;99;g2a7bee7e003_1_6">
              <a:extLst>
                <a:ext uri="{FF2B5EF4-FFF2-40B4-BE49-F238E27FC236}">
                  <a16:creationId xmlns:a16="http://schemas.microsoft.com/office/drawing/2014/main" id="{52FFDB55-CD80-E204-76E3-838E745140D9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100;g2a7bee7e003_1_6">
              <a:extLst>
                <a:ext uri="{FF2B5EF4-FFF2-40B4-BE49-F238E27FC236}">
                  <a16:creationId xmlns:a16="http://schemas.microsoft.com/office/drawing/2014/main" id="{9D523DA5-4B68-2C2D-1965-CD4446B610D8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10698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Google Shape;101;g2a7bee7e003_1_6">
              <a:extLst>
                <a:ext uri="{FF2B5EF4-FFF2-40B4-BE49-F238E27FC236}">
                  <a16:creationId xmlns:a16="http://schemas.microsoft.com/office/drawing/2014/main" id="{E1A2DC69-4E5D-CB91-3230-B26E108A64EC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10698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102;g2a7bee7e003_1_6">
              <a:extLst>
                <a:ext uri="{FF2B5EF4-FFF2-40B4-BE49-F238E27FC236}">
                  <a16:creationId xmlns:a16="http://schemas.microsoft.com/office/drawing/2014/main" id="{EF587D4B-0F0F-F272-E2C8-BF5D9E51AEB5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r="10698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5">
            <a:extLst>
              <a:ext uri="{FF2B5EF4-FFF2-40B4-BE49-F238E27FC236}">
                <a16:creationId xmlns:a16="http://schemas.microsoft.com/office/drawing/2014/main" id="{E5CD7DD9-65A2-0484-B117-CF38F3CF8090}"/>
              </a:ext>
            </a:extLst>
          </p:cNvPr>
          <p:cNvSpPr txBox="1">
            <a:spLocks/>
          </p:cNvSpPr>
          <p:nvPr/>
        </p:nvSpPr>
        <p:spPr>
          <a:xfrm>
            <a:off x="2421924" y="365125"/>
            <a:ext cx="9529822" cy="987396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Tx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Highlights on the country report on achievements in implementing the SAP during 2008-2021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79F6B5F8-D7F1-491E-8125-9AE745A62CA7}"/>
              </a:ext>
            </a:extLst>
          </p:cNvPr>
          <p:cNvSpPr txBox="1">
            <a:spLocks/>
          </p:cNvSpPr>
          <p:nvPr/>
        </p:nvSpPr>
        <p:spPr>
          <a:xfrm>
            <a:off x="2416249" y="1530659"/>
            <a:ext cx="9529824" cy="5016006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Time of adoption for publication: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Key achievements on management of mangroves, coral reefs, seagrass beds, coastal wetlands and LbP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1/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2/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3/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,,,,,,,,,,,,,,,,,,,,,,,,,,,,,,,,,,,,,,,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6128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98;g2a7bee7e003_1_6">
            <a:extLst>
              <a:ext uri="{FF2B5EF4-FFF2-40B4-BE49-F238E27FC236}">
                <a16:creationId xmlns:a16="http://schemas.microsoft.com/office/drawing/2014/main" id="{D1FD1E32-BD46-0BAF-C938-396F92C1FDE0}"/>
              </a:ext>
            </a:extLst>
          </p:cNvPr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5" name="Google Shape;99;g2a7bee7e003_1_6">
              <a:extLst>
                <a:ext uri="{FF2B5EF4-FFF2-40B4-BE49-F238E27FC236}">
                  <a16:creationId xmlns:a16="http://schemas.microsoft.com/office/drawing/2014/main" id="{52FFDB55-CD80-E204-76E3-838E745140D9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100;g2a7bee7e003_1_6">
              <a:extLst>
                <a:ext uri="{FF2B5EF4-FFF2-40B4-BE49-F238E27FC236}">
                  <a16:creationId xmlns:a16="http://schemas.microsoft.com/office/drawing/2014/main" id="{9D523DA5-4B68-2C2D-1965-CD4446B610D8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10698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Google Shape;101;g2a7bee7e003_1_6">
              <a:extLst>
                <a:ext uri="{FF2B5EF4-FFF2-40B4-BE49-F238E27FC236}">
                  <a16:creationId xmlns:a16="http://schemas.microsoft.com/office/drawing/2014/main" id="{E1A2DC69-4E5D-CB91-3230-B26E108A64EC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10698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102;g2a7bee7e003_1_6">
              <a:extLst>
                <a:ext uri="{FF2B5EF4-FFF2-40B4-BE49-F238E27FC236}">
                  <a16:creationId xmlns:a16="http://schemas.microsoft.com/office/drawing/2014/main" id="{EF587D4B-0F0F-F272-E2C8-BF5D9E51AEB5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r="10698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5">
            <a:extLst>
              <a:ext uri="{FF2B5EF4-FFF2-40B4-BE49-F238E27FC236}">
                <a16:creationId xmlns:a16="http://schemas.microsoft.com/office/drawing/2014/main" id="{E5CD7DD9-65A2-0484-B117-CF38F3CF8090}"/>
              </a:ext>
            </a:extLst>
          </p:cNvPr>
          <p:cNvSpPr txBox="1">
            <a:spLocks/>
          </p:cNvSpPr>
          <p:nvPr/>
        </p:nvSpPr>
        <p:spPr>
          <a:xfrm>
            <a:off x="2421924" y="365125"/>
            <a:ext cx="9529822" cy="987396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Tx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Status in documenting good practices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79F6B5F8-D7F1-491E-8125-9AE745A62CA7}"/>
              </a:ext>
            </a:extLst>
          </p:cNvPr>
          <p:cNvSpPr txBox="1">
            <a:spLocks/>
          </p:cNvSpPr>
          <p:nvPr/>
        </p:nvSpPr>
        <p:spPr>
          <a:xfrm>
            <a:off x="2416249" y="1530659"/>
            <a:ext cx="9529824" cy="5016006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List of good practices documented: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……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 of finalization and submission for publication: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7206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98;g2a7bee7e003_1_6">
            <a:extLst>
              <a:ext uri="{FF2B5EF4-FFF2-40B4-BE49-F238E27FC236}">
                <a16:creationId xmlns:a16="http://schemas.microsoft.com/office/drawing/2014/main" id="{D1FD1E32-BD46-0BAF-C938-396F92C1FDE0}"/>
              </a:ext>
            </a:extLst>
          </p:cNvPr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5" name="Google Shape;99;g2a7bee7e003_1_6">
              <a:extLst>
                <a:ext uri="{FF2B5EF4-FFF2-40B4-BE49-F238E27FC236}">
                  <a16:creationId xmlns:a16="http://schemas.microsoft.com/office/drawing/2014/main" id="{52FFDB55-CD80-E204-76E3-838E745140D9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100;g2a7bee7e003_1_6">
              <a:extLst>
                <a:ext uri="{FF2B5EF4-FFF2-40B4-BE49-F238E27FC236}">
                  <a16:creationId xmlns:a16="http://schemas.microsoft.com/office/drawing/2014/main" id="{9D523DA5-4B68-2C2D-1965-CD4446B610D8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10698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Google Shape;101;g2a7bee7e003_1_6">
              <a:extLst>
                <a:ext uri="{FF2B5EF4-FFF2-40B4-BE49-F238E27FC236}">
                  <a16:creationId xmlns:a16="http://schemas.microsoft.com/office/drawing/2014/main" id="{E1A2DC69-4E5D-CB91-3230-B26E108A64EC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10698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102;g2a7bee7e003_1_6">
              <a:extLst>
                <a:ext uri="{FF2B5EF4-FFF2-40B4-BE49-F238E27FC236}">
                  <a16:creationId xmlns:a16="http://schemas.microsoft.com/office/drawing/2014/main" id="{EF587D4B-0F0F-F272-E2C8-BF5D9E51AEB5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r="10698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5">
            <a:extLst>
              <a:ext uri="{FF2B5EF4-FFF2-40B4-BE49-F238E27FC236}">
                <a16:creationId xmlns:a16="http://schemas.microsoft.com/office/drawing/2014/main" id="{E5CD7DD9-65A2-0484-B117-CF38F3CF8090}"/>
              </a:ext>
            </a:extLst>
          </p:cNvPr>
          <p:cNvSpPr txBox="1">
            <a:spLocks/>
          </p:cNvSpPr>
          <p:nvPr/>
        </p:nvSpPr>
        <p:spPr>
          <a:xfrm>
            <a:off x="2421924" y="365125"/>
            <a:ext cx="9529822" cy="987396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Tx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Participation in the Special Forum on South China Sea and Roundtable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79F6B5F8-D7F1-491E-8125-9AE745A62CA7}"/>
              </a:ext>
            </a:extLst>
          </p:cNvPr>
          <p:cNvSpPr txBox="1">
            <a:spLocks/>
          </p:cNvSpPr>
          <p:nvPr/>
        </p:nvSpPr>
        <p:spPr>
          <a:xfrm>
            <a:off x="2416249" y="1530659"/>
            <a:ext cx="9529824" cy="5016006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Total participants: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Number of local representatives: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Number of presenters in the forum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Number of talks in the roundtable: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Highlights on networking following the special forum: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,,,,,,,,,,,,,,,,,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187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98;g2a7bee7e003_1_6">
            <a:extLst>
              <a:ext uri="{FF2B5EF4-FFF2-40B4-BE49-F238E27FC236}">
                <a16:creationId xmlns:a16="http://schemas.microsoft.com/office/drawing/2014/main" id="{D1FD1E32-BD46-0BAF-C938-396F92C1FDE0}"/>
              </a:ext>
            </a:extLst>
          </p:cNvPr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5" name="Google Shape;99;g2a7bee7e003_1_6">
              <a:extLst>
                <a:ext uri="{FF2B5EF4-FFF2-40B4-BE49-F238E27FC236}">
                  <a16:creationId xmlns:a16="http://schemas.microsoft.com/office/drawing/2014/main" id="{52FFDB55-CD80-E204-76E3-838E745140D9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100;g2a7bee7e003_1_6">
              <a:extLst>
                <a:ext uri="{FF2B5EF4-FFF2-40B4-BE49-F238E27FC236}">
                  <a16:creationId xmlns:a16="http://schemas.microsoft.com/office/drawing/2014/main" id="{9D523DA5-4B68-2C2D-1965-CD4446B610D8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10698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Google Shape;101;g2a7bee7e003_1_6">
              <a:extLst>
                <a:ext uri="{FF2B5EF4-FFF2-40B4-BE49-F238E27FC236}">
                  <a16:creationId xmlns:a16="http://schemas.microsoft.com/office/drawing/2014/main" id="{E1A2DC69-4E5D-CB91-3230-B26E108A64EC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10698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102;g2a7bee7e003_1_6">
              <a:extLst>
                <a:ext uri="{FF2B5EF4-FFF2-40B4-BE49-F238E27FC236}">
                  <a16:creationId xmlns:a16="http://schemas.microsoft.com/office/drawing/2014/main" id="{EF587D4B-0F0F-F272-E2C8-BF5D9E51AEB5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r="10698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5">
            <a:extLst>
              <a:ext uri="{FF2B5EF4-FFF2-40B4-BE49-F238E27FC236}">
                <a16:creationId xmlns:a16="http://schemas.microsoft.com/office/drawing/2014/main" id="{E5CD7DD9-65A2-0484-B117-CF38F3CF8090}"/>
              </a:ext>
            </a:extLst>
          </p:cNvPr>
          <p:cNvSpPr txBox="1">
            <a:spLocks/>
          </p:cNvSpPr>
          <p:nvPr/>
        </p:nvSpPr>
        <p:spPr>
          <a:xfrm>
            <a:off x="2421924" y="365125"/>
            <a:ext cx="9529822" cy="987396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Tx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Challenges encountered in the implementation of the SCS SAP Project and Recommendations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79F6B5F8-D7F1-491E-8125-9AE745A62CA7}"/>
              </a:ext>
            </a:extLst>
          </p:cNvPr>
          <p:cNvSpPr txBox="1">
            <a:spLocks/>
          </p:cNvSpPr>
          <p:nvPr/>
        </p:nvSpPr>
        <p:spPr>
          <a:xfrm>
            <a:off x="2416249" y="1530659"/>
            <a:ext cx="9529824" cy="5016006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Present challenges. recommendations and action points.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3490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98;g2a7bee7e003_1_6">
            <a:extLst>
              <a:ext uri="{FF2B5EF4-FFF2-40B4-BE49-F238E27FC236}">
                <a16:creationId xmlns:a16="http://schemas.microsoft.com/office/drawing/2014/main" id="{D1FD1E32-BD46-0BAF-C938-396F92C1FDE0}"/>
              </a:ext>
            </a:extLst>
          </p:cNvPr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5" name="Google Shape;99;g2a7bee7e003_1_6">
              <a:extLst>
                <a:ext uri="{FF2B5EF4-FFF2-40B4-BE49-F238E27FC236}">
                  <a16:creationId xmlns:a16="http://schemas.microsoft.com/office/drawing/2014/main" id="{52FFDB55-CD80-E204-76E3-838E745140D9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100;g2a7bee7e003_1_6">
              <a:extLst>
                <a:ext uri="{FF2B5EF4-FFF2-40B4-BE49-F238E27FC236}">
                  <a16:creationId xmlns:a16="http://schemas.microsoft.com/office/drawing/2014/main" id="{9D523DA5-4B68-2C2D-1965-CD4446B610D8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r="10698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Google Shape;101;g2a7bee7e003_1_6">
              <a:extLst>
                <a:ext uri="{FF2B5EF4-FFF2-40B4-BE49-F238E27FC236}">
                  <a16:creationId xmlns:a16="http://schemas.microsoft.com/office/drawing/2014/main" id="{E1A2DC69-4E5D-CB91-3230-B26E108A64EC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r="10698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102;g2a7bee7e003_1_6">
              <a:extLst>
                <a:ext uri="{FF2B5EF4-FFF2-40B4-BE49-F238E27FC236}">
                  <a16:creationId xmlns:a16="http://schemas.microsoft.com/office/drawing/2014/main" id="{EF587D4B-0F0F-F272-E2C8-BF5D9E51AEB5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r="10698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5">
            <a:extLst>
              <a:ext uri="{FF2B5EF4-FFF2-40B4-BE49-F238E27FC236}">
                <a16:creationId xmlns:a16="http://schemas.microsoft.com/office/drawing/2014/main" id="{E5CD7DD9-65A2-0484-B117-CF38F3CF8090}"/>
              </a:ext>
            </a:extLst>
          </p:cNvPr>
          <p:cNvSpPr txBox="1">
            <a:spLocks/>
          </p:cNvSpPr>
          <p:nvPr/>
        </p:nvSpPr>
        <p:spPr>
          <a:xfrm>
            <a:off x="2421924" y="365125"/>
            <a:ext cx="9529822" cy="987396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Tx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National data and knowledge management systems 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and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tools (Agenda 6)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79F6B5F8-D7F1-491E-8125-9AE745A62CA7}"/>
              </a:ext>
            </a:extLst>
          </p:cNvPr>
          <p:cNvSpPr txBox="1">
            <a:spLocks/>
          </p:cNvSpPr>
          <p:nvPr/>
        </p:nvSpPr>
        <p:spPr>
          <a:xfrm>
            <a:off x="2416249" y="1530659"/>
            <a:ext cx="9529824" cy="5016006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List of systems and tools developed (past and present):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3/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5793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374</Words>
  <Application>Microsoft Office PowerPoint</Application>
  <PresentationFormat>Widescreen</PresentationFormat>
  <Paragraphs>66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Twentieth Century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Virginie Hart</dc:creator>
  <cp:lastModifiedBy>Molina Reynaldo</cp:lastModifiedBy>
  <cp:revision>13</cp:revision>
  <dcterms:created xsi:type="dcterms:W3CDTF">2021-06-17T13:22:27Z</dcterms:created>
  <dcterms:modified xsi:type="dcterms:W3CDTF">2024-07-07T17:10:39Z</dcterms:modified>
</cp:coreProperties>
</file>